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352"/>
  </p:notesMasterIdLst>
  <p:sldIdLst>
    <p:sldId id="256" r:id="rId2"/>
    <p:sldId id="257" r:id="rId3"/>
    <p:sldId id="258" r:id="rId4"/>
    <p:sldId id="259" r:id="rId5"/>
    <p:sldId id="260" r:id="rId6"/>
    <p:sldId id="261" r:id="rId7"/>
    <p:sldId id="262" r:id="rId8"/>
    <p:sldId id="263" r:id="rId9"/>
    <p:sldId id="264" r:id="rId10"/>
    <p:sldId id="265" r:id="rId11"/>
    <p:sldId id="266" r:id="rId12"/>
    <p:sldId id="327" r:id="rId13"/>
    <p:sldId id="267" r:id="rId14"/>
    <p:sldId id="268" r:id="rId15"/>
    <p:sldId id="269" r:id="rId16"/>
    <p:sldId id="270" r:id="rId17"/>
    <p:sldId id="271" r:id="rId18"/>
    <p:sldId id="272" r:id="rId19"/>
    <p:sldId id="274" r:id="rId20"/>
    <p:sldId id="275" r:id="rId21"/>
    <p:sldId id="276" r:id="rId22"/>
    <p:sldId id="277" r:id="rId23"/>
    <p:sldId id="278" r:id="rId24"/>
    <p:sldId id="279" r:id="rId25"/>
    <p:sldId id="280" r:id="rId26"/>
    <p:sldId id="281" r:id="rId27"/>
    <p:sldId id="283" r:id="rId28"/>
    <p:sldId id="282"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454" r:id="rId136"/>
    <p:sldId id="455" r:id="rId137"/>
    <p:sldId id="456" r:id="rId138"/>
    <p:sldId id="457" r:id="rId139"/>
    <p:sldId id="458" r:id="rId140"/>
    <p:sldId id="459" r:id="rId141"/>
    <p:sldId id="460" r:id="rId142"/>
    <p:sldId id="461" r:id="rId143"/>
    <p:sldId id="462" r:id="rId144"/>
    <p:sldId id="463" r:id="rId145"/>
    <p:sldId id="464" r:id="rId146"/>
    <p:sldId id="465" r:id="rId147"/>
    <p:sldId id="466" r:id="rId148"/>
    <p:sldId id="467" r:id="rId149"/>
    <p:sldId id="468" r:id="rId150"/>
    <p:sldId id="469" r:id="rId151"/>
    <p:sldId id="470" r:id="rId152"/>
    <p:sldId id="273" r:id="rId153"/>
    <p:sldId id="471" r:id="rId154"/>
    <p:sldId id="472" r:id="rId155"/>
    <p:sldId id="473" r:id="rId156"/>
    <p:sldId id="474" r:id="rId157"/>
    <p:sldId id="475" r:id="rId158"/>
    <p:sldId id="476" r:id="rId159"/>
    <p:sldId id="477" r:id="rId160"/>
    <p:sldId id="478" r:id="rId161"/>
    <p:sldId id="479" r:id="rId162"/>
    <p:sldId id="480" r:id="rId163"/>
    <p:sldId id="481" r:id="rId164"/>
    <p:sldId id="482" r:id="rId165"/>
    <p:sldId id="483" r:id="rId166"/>
    <p:sldId id="484" r:id="rId167"/>
    <p:sldId id="485" r:id="rId168"/>
    <p:sldId id="486" r:id="rId169"/>
    <p:sldId id="487" r:id="rId170"/>
    <p:sldId id="488" r:id="rId171"/>
    <p:sldId id="489" r:id="rId172"/>
    <p:sldId id="490" r:id="rId173"/>
    <p:sldId id="491" r:id="rId174"/>
    <p:sldId id="492" r:id="rId175"/>
    <p:sldId id="493" r:id="rId176"/>
    <p:sldId id="494" r:id="rId177"/>
    <p:sldId id="495" r:id="rId178"/>
    <p:sldId id="496" r:id="rId179"/>
    <p:sldId id="497" r:id="rId180"/>
    <p:sldId id="498" r:id="rId181"/>
    <p:sldId id="499" r:id="rId182"/>
    <p:sldId id="500" r:id="rId183"/>
    <p:sldId id="501" r:id="rId184"/>
    <p:sldId id="502" r:id="rId185"/>
    <p:sldId id="503" r:id="rId186"/>
    <p:sldId id="504" r:id="rId187"/>
    <p:sldId id="505" r:id="rId188"/>
    <p:sldId id="506" r:id="rId189"/>
    <p:sldId id="507" r:id="rId190"/>
    <p:sldId id="508" r:id="rId191"/>
    <p:sldId id="509" r:id="rId192"/>
    <p:sldId id="510" r:id="rId193"/>
    <p:sldId id="511" r:id="rId194"/>
    <p:sldId id="512" r:id="rId195"/>
    <p:sldId id="513" r:id="rId196"/>
    <p:sldId id="514" r:id="rId197"/>
    <p:sldId id="515" r:id="rId198"/>
    <p:sldId id="516" r:id="rId199"/>
    <p:sldId id="517" r:id="rId200"/>
    <p:sldId id="518" r:id="rId201"/>
    <p:sldId id="519" r:id="rId202"/>
    <p:sldId id="520" r:id="rId203"/>
    <p:sldId id="521" r:id="rId204"/>
    <p:sldId id="522" r:id="rId205"/>
    <p:sldId id="523" r:id="rId206"/>
    <p:sldId id="524" r:id="rId207"/>
    <p:sldId id="525" r:id="rId208"/>
    <p:sldId id="526" r:id="rId209"/>
    <p:sldId id="527" r:id="rId210"/>
    <p:sldId id="528" r:id="rId211"/>
    <p:sldId id="529" r:id="rId212"/>
    <p:sldId id="530" r:id="rId213"/>
    <p:sldId id="531" r:id="rId214"/>
    <p:sldId id="532" r:id="rId215"/>
    <p:sldId id="533" r:id="rId216"/>
    <p:sldId id="534" r:id="rId217"/>
    <p:sldId id="535" r:id="rId218"/>
    <p:sldId id="536" r:id="rId219"/>
    <p:sldId id="537" r:id="rId220"/>
    <p:sldId id="538" r:id="rId221"/>
    <p:sldId id="539" r:id="rId222"/>
    <p:sldId id="540" r:id="rId223"/>
    <p:sldId id="541" r:id="rId224"/>
    <p:sldId id="542" r:id="rId225"/>
    <p:sldId id="543" r:id="rId226"/>
    <p:sldId id="544" r:id="rId227"/>
    <p:sldId id="545" r:id="rId228"/>
    <p:sldId id="546" r:id="rId229"/>
    <p:sldId id="547" r:id="rId230"/>
    <p:sldId id="548" r:id="rId231"/>
    <p:sldId id="549" r:id="rId232"/>
    <p:sldId id="550" r:id="rId233"/>
    <p:sldId id="551" r:id="rId234"/>
    <p:sldId id="552" r:id="rId235"/>
    <p:sldId id="553" r:id="rId236"/>
    <p:sldId id="554" r:id="rId237"/>
    <p:sldId id="555" r:id="rId238"/>
    <p:sldId id="556" r:id="rId239"/>
    <p:sldId id="557" r:id="rId240"/>
    <p:sldId id="558" r:id="rId241"/>
    <p:sldId id="559" r:id="rId242"/>
    <p:sldId id="560" r:id="rId243"/>
    <p:sldId id="561" r:id="rId244"/>
    <p:sldId id="562" r:id="rId245"/>
    <p:sldId id="563" r:id="rId246"/>
    <p:sldId id="564" r:id="rId247"/>
    <p:sldId id="565" r:id="rId248"/>
    <p:sldId id="566" r:id="rId249"/>
    <p:sldId id="567" r:id="rId250"/>
    <p:sldId id="568" r:id="rId251"/>
    <p:sldId id="569" r:id="rId252"/>
    <p:sldId id="570" r:id="rId253"/>
    <p:sldId id="571" r:id="rId254"/>
    <p:sldId id="572" r:id="rId255"/>
    <p:sldId id="573" r:id="rId256"/>
    <p:sldId id="574" r:id="rId257"/>
    <p:sldId id="575" r:id="rId258"/>
    <p:sldId id="576" r:id="rId259"/>
    <p:sldId id="577" r:id="rId260"/>
    <p:sldId id="578" r:id="rId261"/>
    <p:sldId id="579" r:id="rId262"/>
    <p:sldId id="580" r:id="rId263"/>
    <p:sldId id="581" r:id="rId264"/>
    <p:sldId id="582" r:id="rId265"/>
    <p:sldId id="583" r:id="rId266"/>
    <p:sldId id="584" r:id="rId267"/>
    <p:sldId id="585" r:id="rId268"/>
    <p:sldId id="586" r:id="rId269"/>
    <p:sldId id="587" r:id="rId270"/>
    <p:sldId id="588" r:id="rId271"/>
    <p:sldId id="589" r:id="rId272"/>
    <p:sldId id="590" r:id="rId273"/>
    <p:sldId id="591" r:id="rId274"/>
    <p:sldId id="592" r:id="rId275"/>
    <p:sldId id="593" r:id="rId276"/>
    <p:sldId id="594" r:id="rId277"/>
    <p:sldId id="595" r:id="rId278"/>
    <p:sldId id="596" r:id="rId279"/>
    <p:sldId id="597" r:id="rId280"/>
    <p:sldId id="598" r:id="rId281"/>
    <p:sldId id="599" r:id="rId282"/>
    <p:sldId id="600" r:id="rId283"/>
    <p:sldId id="601" r:id="rId284"/>
    <p:sldId id="602" r:id="rId285"/>
    <p:sldId id="603" r:id="rId286"/>
    <p:sldId id="604" r:id="rId287"/>
    <p:sldId id="605" r:id="rId288"/>
    <p:sldId id="606" r:id="rId289"/>
    <p:sldId id="607" r:id="rId290"/>
    <p:sldId id="608" r:id="rId291"/>
    <p:sldId id="609" r:id="rId292"/>
    <p:sldId id="610" r:id="rId293"/>
    <p:sldId id="611" r:id="rId294"/>
    <p:sldId id="612" r:id="rId295"/>
    <p:sldId id="613" r:id="rId296"/>
    <p:sldId id="614" r:id="rId297"/>
    <p:sldId id="615" r:id="rId298"/>
    <p:sldId id="616" r:id="rId299"/>
    <p:sldId id="617" r:id="rId300"/>
    <p:sldId id="618" r:id="rId301"/>
    <p:sldId id="619" r:id="rId302"/>
    <p:sldId id="620" r:id="rId303"/>
    <p:sldId id="621" r:id="rId304"/>
    <p:sldId id="622" r:id="rId305"/>
    <p:sldId id="623" r:id="rId306"/>
    <p:sldId id="624" r:id="rId307"/>
    <p:sldId id="625" r:id="rId308"/>
    <p:sldId id="626" r:id="rId309"/>
    <p:sldId id="627" r:id="rId310"/>
    <p:sldId id="628" r:id="rId311"/>
    <p:sldId id="629" r:id="rId312"/>
    <p:sldId id="630" r:id="rId313"/>
    <p:sldId id="631" r:id="rId314"/>
    <p:sldId id="632" r:id="rId315"/>
    <p:sldId id="633" r:id="rId316"/>
    <p:sldId id="634" r:id="rId317"/>
    <p:sldId id="635" r:id="rId318"/>
    <p:sldId id="636" r:id="rId319"/>
    <p:sldId id="637" r:id="rId320"/>
    <p:sldId id="638" r:id="rId321"/>
    <p:sldId id="639" r:id="rId322"/>
    <p:sldId id="640" r:id="rId323"/>
    <p:sldId id="641" r:id="rId324"/>
    <p:sldId id="642" r:id="rId325"/>
    <p:sldId id="643" r:id="rId326"/>
    <p:sldId id="644" r:id="rId327"/>
    <p:sldId id="645" r:id="rId328"/>
    <p:sldId id="646" r:id="rId329"/>
    <p:sldId id="647" r:id="rId330"/>
    <p:sldId id="648" r:id="rId331"/>
    <p:sldId id="649" r:id="rId332"/>
    <p:sldId id="650" r:id="rId333"/>
    <p:sldId id="651" r:id="rId334"/>
    <p:sldId id="652" r:id="rId335"/>
    <p:sldId id="653" r:id="rId336"/>
    <p:sldId id="654" r:id="rId337"/>
    <p:sldId id="655" r:id="rId338"/>
    <p:sldId id="656" r:id="rId339"/>
    <p:sldId id="657" r:id="rId340"/>
    <p:sldId id="658" r:id="rId341"/>
    <p:sldId id="659" r:id="rId342"/>
    <p:sldId id="660" r:id="rId343"/>
    <p:sldId id="661" r:id="rId344"/>
    <p:sldId id="662" r:id="rId345"/>
    <p:sldId id="663" r:id="rId346"/>
    <p:sldId id="664" r:id="rId347"/>
    <p:sldId id="665" r:id="rId348"/>
    <p:sldId id="666" r:id="rId349"/>
    <p:sldId id="667" r:id="rId350"/>
    <p:sldId id="668" r:id="rId351"/>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79" autoAdjust="0"/>
    <p:restoredTop sz="94660"/>
  </p:normalViewPr>
  <p:slideViewPr>
    <p:cSldViewPr>
      <p:cViewPr varScale="1">
        <p:scale>
          <a:sx n="74" d="100"/>
          <a:sy n="74" d="100"/>
        </p:scale>
        <p:origin x="1296" y="5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notesMaster" Target="notesMasters/notesMaster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presProps" Target="pres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viewProps" Target="viewProp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theme" Target="theme/theme1.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tableStyles" Target="tableStyle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D2BCAE-A192-4DC7-8DAC-C34DB992E306}" type="datetimeFigureOut">
              <a:rPr lang="tr-TR" smtClean="0"/>
              <a:t>4.05.2021</a:t>
            </a:fld>
            <a:endParaRPr lang="tr-TR"/>
          </a:p>
        </p:txBody>
      </p:sp>
      <p:sp>
        <p:nvSpPr>
          <p:cNvPr id="4" name="Slayt Resmi Yer Tutucusu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6DD58-DDAE-48A2-8383-4BB2F1CEFF1A}" type="slidenum">
              <a:rPr lang="tr-TR" smtClean="0"/>
              <a:t>‹#›</a:t>
            </a:fld>
            <a:endParaRPr lang="tr-TR"/>
          </a:p>
        </p:txBody>
      </p:sp>
    </p:spTree>
    <p:extLst>
      <p:ext uri="{BB962C8B-B14F-4D97-AF65-F5344CB8AC3E}">
        <p14:creationId xmlns:p14="http://schemas.microsoft.com/office/powerpoint/2010/main" val="1094219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fld id="{3CDC3DE4-3294-4E7F-B406-E83AC47AD4C0}" type="slidenum">
              <a:rPr lang="tr-TR" smtClean="0"/>
              <a:pPr/>
              <a:t>127</a:t>
            </a:fld>
            <a:endParaRPr lang="tr-TR"/>
          </a:p>
        </p:txBody>
      </p:sp>
    </p:spTree>
    <p:extLst>
      <p:ext uri="{BB962C8B-B14F-4D97-AF65-F5344CB8AC3E}">
        <p14:creationId xmlns:p14="http://schemas.microsoft.com/office/powerpoint/2010/main" val="3102715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322ACE1F-D05F-48BF-A136-108385604A05}" type="slidenum">
              <a:rPr lang="tr-TR" smtClean="0"/>
              <a:t>143</a:t>
            </a:fld>
            <a:endParaRPr lang="tr-TR"/>
          </a:p>
        </p:txBody>
      </p:sp>
      <p:sp>
        <p:nvSpPr>
          <p:cNvPr id="5" name="Altbilgi Yer Tutucusu 4"/>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4228981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322ACE1F-D05F-48BF-A136-108385604A05}" type="slidenum">
              <a:rPr lang="tr-TR" smtClean="0"/>
              <a:t>174</a:t>
            </a:fld>
            <a:endParaRPr lang="tr-TR"/>
          </a:p>
        </p:txBody>
      </p:sp>
      <p:sp>
        <p:nvSpPr>
          <p:cNvPr id="5" name="Altbilgi Yer Tutucusu 4"/>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493981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Altbilgi Yer Tutucusu 3"/>
          <p:cNvSpPr>
            <a:spLocks noGrp="1"/>
          </p:cNvSpPr>
          <p:nvPr>
            <p:ph type="ftr" sz="quarter" idx="10"/>
          </p:nvPr>
        </p:nvSpPr>
        <p:spPr/>
        <p:txBody>
          <a:bodyPr/>
          <a:lstStyle/>
          <a:p>
            <a:r>
              <a:rPr lang="tr-TR"/>
              <a:t>Bölüm 3</a:t>
            </a:r>
          </a:p>
        </p:txBody>
      </p:sp>
      <p:sp>
        <p:nvSpPr>
          <p:cNvPr id="5" name="Slayt Numarası Yer Tutucusu 4"/>
          <p:cNvSpPr>
            <a:spLocks noGrp="1"/>
          </p:cNvSpPr>
          <p:nvPr>
            <p:ph type="sldNum" sz="quarter" idx="11"/>
          </p:nvPr>
        </p:nvSpPr>
        <p:spPr/>
        <p:txBody>
          <a:bodyPr/>
          <a:lstStyle/>
          <a:p>
            <a:fld id="{322ACE1F-D05F-48BF-A136-108385604A05}" type="slidenum">
              <a:rPr lang="tr-TR" smtClean="0"/>
              <a:t>188</a:t>
            </a:fld>
            <a:endParaRPr lang="tr-TR"/>
          </a:p>
        </p:txBody>
      </p:sp>
    </p:spTree>
    <p:extLst>
      <p:ext uri="{BB962C8B-B14F-4D97-AF65-F5344CB8AC3E}">
        <p14:creationId xmlns:p14="http://schemas.microsoft.com/office/powerpoint/2010/main" val="390007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fld id="{BCB28C81-6203-4FD4-9CC8-0F2FA1FCEC9E}" type="slidenum">
              <a:rPr lang="tr-TR" smtClean="0"/>
              <a:pPr/>
              <a:t>327</a:t>
            </a:fld>
            <a:endParaRPr lang="tr-TR"/>
          </a:p>
        </p:txBody>
      </p:sp>
    </p:spTree>
    <p:extLst>
      <p:ext uri="{BB962C8B-B14F-4D97-AF65-F5344CB8AC3E}">
        <p14:creationId xmlns:p14="http://schemas.microsoft.com/office/powerpoint/2010/main" val="1642897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7" name="6 Yuvarlatılmış Çapraz Köşeli Dikdörtgen"/>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Başlık"/>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tr-TR"/>
              <a:t>Asıl başlık stili için tıklatın</a:t>
            </a:r>
            <a:endParaRPr kumimoji="0" lang="en-US"/>
          </a:p>
        </p:txBody>
      </p:sp>
      <p:sp>
        <p:nvSpPr>
          <p:cNvPr id="9" name="8 Alt Başlık"/>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tr-TR"/>
              <a:t>Asıl alt başlık stilini düzenlemek için tıklatın</a:t>
            </a:r>
            <a:endParaRPr kumimoji="0" lang="en-US"/>
          </a:p>
        </p:txBody>
      </p:sp>
      <p:sp>
        <p:nvSpPr>
          <p:cNvPr id="10" name="9 Veri Yer Tutucusu"/>
          <p:cNvSpPr>
            <a:spLocks noGrp="1"/>
          </p:cNvSpPr>
          <p:nvPr>
            <p:ph type="dt" sz="half" idx="10"/>
          </p:nvPr>
        </p:nvSpPr>
        <p:spPr>
          <a:xfrm>
            <a:off x="5562600" y="6509004"/>
            <a:ext cx="3002280" cy="274320"/>
          </a:xfrm>
        </p:spPr>
        <p:txBody>
          <a:bodyPr vert="horz" rtlCol="0"/>
          <a:lstStyle/>
          <a:p>
            <a:fld id="{A23720DD-5B6D-40BF-8493-A6B52D484E6B}" type="datetimeFigureOut">
              <a:rPr lang="tr-TR" smtClean="0"/>
              <a:pPr/>
              <a:t>4.05.2021</a:t>
            </a:fld>
            <a:endParaRPr lang="tr-TR"/>
          </a:p>
        </p:txBody>
      </p:sp>
      <p:sp>
        <p:nvSpPr>
          <p:cNvPr id="11" name="10 Slayt Numarası Yer Tutucusu"/>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F302176B-0E47-46AC-8F43-DAB4B8A37D06}" type="slidenum">
              <a:rPr lang="tr-TR" smtClean="0"/>
              <a:pPr/>
              <a:t>‹#›</a:t>
            </a:fld>
            <a:endParaRPr lang="tr-TR"/>
          </a:p>
        </p:txBody>
      </p:sp>
      <p:sp>
        <p:nvSpPr>
          <p:cNvPr id="12" name="11 Altbilgi Yer Tutucusu"/>
          <p:cNvSpPr>
            <a:spLocks noGrp="1"/>
          </p:cNvSpPr>
          <p:nvPr>
            <p:ph type="ftr" sz="quarter" idx="12"/>
          </p:nvPr>
        </p:nvSpPr>
        <p:spPr>
          <a:xfrm>
            <a:off x="1600200" y="6509004"/>
            <a:ext cx="3907464" cy="274320"/>
          </a:xfrm>
        </p:spPr>
        <p:txBody>
          <a:bodyPr vert="horz" rtlCol="0"/>
          <a:lstStyle/>
          <a:p>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a:t>Asıl başlık stili için tıklatın</a:t>
            </a:r>
            <a:endParaRPr kumimoji="0" lang="en-US"/>
          </a:p>
        </p:txBody>
      </p:sp>
      <p:sp>
        <p:nvSpPr>
          <p:cNvPr id="3" name="2 Dikey Metin Yer Tutucusu"/>
          <p:cNvSpPr>
            <a:spLocks noGrp="1"/>
          </p:cNvSpPr>
          <p:nvPr>
            <p:ph type="body" orient="vert" idx="1"/>
          </p:nvPr>
        </p:nvSpPr>
        <p:spPr/>
        <p:txBody>
          <a:bodyPr vert="eaVert"/>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
        <p:nvSpPr>
          <p:cNvPr id="4" name="3 Veri Yer Tutucusu"/>
          <p:cNvSpPr>
            <a:spLocks noGrp="1"/>
          </p:cNvSpPr>
          <p:nvPr>
            <p:ph type="dt" sz="half" idx="10"/>
          </p:nvPr>
        </p:nvSpPr>
        <p:spPr/>
        <p:txBody>
          <a:bodyPr/>
          <a:lstStyle/>
          <a:p>
            <a:fld id="{A23720DD-5B6D-40BF-8493-A6B52D484E6B}" type="datetimeFigureOut">
              <a:rPr lang="tr-TR" smtClean="0"/>
              <a:pPr/>
              <a:t>4.05.2021</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pPr/>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8"/>
            <a:ext cx="2057400" cy="5851525"/>
          </a:xfrm>
        </p:spPr>
        <p:txBody>
          <a:bodyPr vert="eaVert"/>
          <a:lstStyle>
            <a:lvl1pPr algn="l">
              <a:defRPr/>
            </a:lvl1pPr>
            <a:extLst/>
          </a:lstStyle>
          <a:p>
            <a:r>
              <a:rPr kumimoji="0" lang="tr-TR"/>
              <a:t>Asıl başlık stili için tıklatın</a:t>
            </a:r>
            <a:endParaRPr kumimoji="0" lang="en-US"/>
          </a:p>
        </p:txBody>
      </p:sp>
      <p:sp>
        <p:nvSpPr>
          <p:cNvPr id="3" name="2 Dikey Metin Yer Tutucusu"/>
          <p:cNvSpPr>
            <a:spLocks noGrp="1"/>
          </p:cNvSpPr>
          <p:nvPr>
            <p:ph type="body" orient="vert" idx="1"/>
          </p:nvPr>
        </p:nvSpPr>
        <p:spPr>
          <a:xfrm>
            <a:off x="457200" y="274638"/>
            <a:ext cx="6019800" cy="5851525"/>
          </a:xfrm>
        </p:spPr>
        <p:txBody>
          <a:bodyPr vert="eaVert"/>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
        <p:nvSpPr>
          <p:cNvPr id="4" name="3 Veri Yer Tutucusu"/>
          <p:cNvSpPr>
            <a:spLocks noGrp="1"/>
          </p:cNvSpPr>
          <p:nvPr>
            <p:ph type="dt" sz="half" idx="10"/>
          </p:nvPr>
        </p:nvSpPr>
        <p:spPr/>
        <p:txBody>
          <a:bodyPr/>
          <a:lstStyle/>
          <a:p>
            <a:fld id="{A23720DD-5B6D-40BF-8493-A6B52D484E6B}" type="datetimeFigureOut">
              <a:rPr lang="tr-TR" smtClean="0"/>
              <a:pPr/>
              <a:t>4.05.2021</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pPr/>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7" name="6 Dikdörtgen"/>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1 Başlık"/>
          <p:cNvSpPr>
            <a:spLocks noGrp="1"/>
          </p:cNvSpPr>
          <p:nvPr>
            <p:ph type="title"/>
          </p:nvPr>
        </p:nvSpPr>
        <p:spPr/>
        <p:txBody>
          <a:bodyPr/>
          <a:lstStyle/>
          <a:p>
            <a:r>
              <a:rPr kumimoji="0" lang="tr-TR"/>
              <a:t>Asıl başlık stili için tıklatın</a:t>
            </a:r>
            <a:endParaRPr kumimoji="0" lang="en-US"/>
          </a:p>
        </p:txBody>
      </p:sp>
      <p:sp>
        <p:nvSpPr>
          <p:cNvPr id="3" name="2 İçerik Yer Tutucusu"/>
          <p:cNvSpPr>
            <a:spLocks noGrp="1"/>
          </p:cNvSpPr>
          <p:nvPr>
            <p:ph idx="1"/>
          </p:nvPr>
        </p:nvSpPr>
        <p:spPr/>
        <p:txBody>
          <a:body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
        <p:nvSpPr>
          <p:cNvPr id="4" name="3 Veri Yer Tutucusu"/>
          <p:cNvSpPr>
            <a:spLocks noGrp="1"/>
          </p:cNvSpPr>
          <p:nvPr>
            <p:ph type="dt" sz="half" idx="10"/>
          </p:nvPr>
        </p:nvSpPr>
        <p:spPr/>
        <p:txBody>
          <a:bodyPr/>
          <a:lstStyle/>
          <a:p>
            <a:fld id="{A23720DD-5B6D-40BF-8493-A6B52D484E6B}" type="datetimeFigureOut">
              <a:rPr lang="tr-TR" smtClean="0"/>
              <a:pPr/>
              <a:t>4.05.2021</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F302176B-0E47-46AC-8F43-DAB4B8A37D06}" type="slidenum">
              <a:rPr lang="tr-TR" smtClean="0"/>
              <a:pPr/>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bg>
      <p:bgRef idx="1001">
        <a:schemeClr val="bg2"/>
      </p:bgRef>
    </p:bg>
    <p:spTree>
      <p:nvGrpSpPr>
        <p:cNvPr id="1" name=""/>
        <p:cNvGrpSpPr/>
        <p:nvPr/>
      </p:nvGrpSpPr>
      <p:grpSpPr>
        <a:xfrm>
          <a:off x="0" y="0"/>
          <a:ext cx="0" cy="0"/>
          <a:chOff x="0" y="0"/>
          <a:chExt cx="0" cy="0"/>
        </a:xfrm>
      </p:grpSpPr>
      <p:sp>
        <p:nvSpPr>
          <p:cNvPr id="7" name="6 Dikdörtgen"/>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1 Başlık"/>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tr-TR"/>
              <a:t>Asıl başlık stili için tıklatın</a:t>
            </a:r>
            <a:endParaRPr kumimoji="0" lang="en-US"/>
          </a:p>
        </p:txBody>
      </p:sp>
      <p:sp>
        <p:nvSpPr>
          <p:cNvPr id="3" name="2 Metin Yer Tutucusu"/>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tr-TR"/>
              <a:t>Asıl metin stillerini düzenlemek için tıklatın</a:t>
            </a:r>
          </a:p>
        </p:txBody>
      </p:sp>
      <p:sp>
        <p:nvSpPr>
          <p:cNvPr id="8" name="7 Veri Yer Tutucusu"/>
          <p:cNvSpPr>
            <a:spLocks noGrp="1"/>
          </p:cNvSpPr>
          <p:nvPr>
            <p:ph type="dt" sz="half" idx="10"/>
          </p:nvPr>
        </p:nvSpPr>
        <p:spPr>
          <a:xfrm>
            <a:off x="5562600" y="6513670"/>
            <a:ext cx="3002280" cy="274320"/>
          </a:xfrm>
        </p:spPr>
        <p:txBody>
          <a:bodyPr vert="horz" rtlCol="0"/>
          <a:lstStyle/>
          <a:p>
            <a:fld id="{A23720DD-5B6D-40BF-8493-A6B52D484E6B}" type="datetimeFigureOut">
              <a:rPr lang="tr-TR" smtClean="0"/>
              <a:pPr/>
              <a:t>4.05.2021</a:t>
            </a:fld>
            <a:endParaRPr lang="tr-TR"/>
          </a:p>
        </p:txBody>
      </p:sp>
      <p:sp>
        <p:nvSpPr>
          <p:cNvPr id="9" name="8 Slayt Numarası Yer Tutucusu"/>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F302176B-0E47-46AC-8F43-DAB4B8A37D06}" type="slidenum">
              <a:rPr lang="tr-TR" smtClean="0"/>
              <a:pPr/>
              <a:t>‹#›</a:t>
            </a:fld>
            <a:endParaRPr lang="tr-TR"/>
          </a:p>
        </p:txBody>
      </p:sp>
      <p:sp>
        <p:nvSpPr>
          <p:cNvPr id="10" name="9 Altbilgi Yer Tutucusu"/>
          <p:cNvSpPr>
            <a:spLocks noGrp="1"/>
          </p:cNvSpPr>
          <p:nvPr>
            <p:ph type="ftr" sz="quarter" idx="12"/>
          </p:nvPr>
        </p:nvSpPr>
        <p:spPr>
          <a:xfrm>
            <a:off x="1600200" y="6513670"/>
            <a:ext cx="3907464" cy="274320"/>
          </a:xfrm>
        </p:spPr>
        <p:txBody>
          <a:bodyPr vert="horz" rtlCol="0"/>
          <a:lstStyle/>
          <a:p>
            <a:endParaRPr lang="tr-T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a:t>Asıl başlık stili için tıklatın</a:t>
            </a:r>
            <a:endParaRPr kumimoji="0" lang="en-US"/>
          </a:p>
        </p:txBody>
      </p:sp>
      <p:sp>
        <p:nvSpPr>
          <p:cNvPr id="3" name="2 İçerik Yer Tutucusu"/>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
        <p:nvSpPr>
          <p:cNvPr id="4" name="3 İçerik Yer Tutucusu"/>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
        <p:nvSpPr>
          <p:cNvPr id="5" name="4 Veri Yer Tutucusu"/>
          <p:cNvSpPr>
            <a:spLocks noGrp="1"/>
          </p:cNvSpPr>
          <p:nvPr>
            <p:ph type="dt" sz="half" idx="10"/>
          </p:nvPr>
        </p:nvSpPr>
        <p:spPr/>
        <p:txBody>
          <a:bodyPr/>
          <a:lstStyle/>
          <a:p>
            <a:fld id="{A23720DD-5B6D-40BF-8493-A6B52D484E6B}" type="datetimeFigureOut">
              <a:rPr lang="tr-TR" smtClean="0"/>
              <a:pPr/>
              <a:t>4.05.2021</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a:xfrm>
            <a:off x="8641080" y="6514568"/>
            <a:ext cx="464288" cy="274320"/>
          </a:xfrm>
        </p:spPr>
        <p:txBody>
          <a:bodyPr/>
          <a:lstStyle/>
          <a:p>
            <a:fld id="{F302176B-0E47-46AC-8F43-DAB4B8A37D06}" type="slidenum">
              <a:rPr lang="tr-TR" smtClean="0"/>
              <a:pPr/>
              <a:t>‹#›</a:t>
            </a:fld>
            <a:endParaRPr lang="tr-TR"/>
          </a:p>
        </p:txBody>
      </p:sp>
      <p:sp>
        <p:nvSpPr>
          <p:cNvPr id="10" name="9 Dikdörtgen"/>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9 Dikdörtgen"/>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p>
            <a:pPr algn="ctr" eaLnBrk="1" latinLnBrk="0" hangingPunct="1"/>
            <a:endParaRPr kumimoji="0" lang="en-US"/>
          </a:p>
        </p:txBody>
      </p:sp>
      <p:sp>
        <p:nvSpPr>
          <p:cNvPr id="11" name="10 Dikdörtgen"/>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p>
            <a:pPr algn="ctr" eaLnBrk="1" latinLnBrk="0" hangingPunct="1"/>
            <a:endParaRPr kumimoji="0" lang="en-US"/>
          </a:p>
        </p:txBody>
      </p:sp>
      <p:sp>
        <p:nvSpPr>
          <p:cNvPr id="2" name="1 Başlık"/>
          <p:cNvSpPr>
            <a:spLocks noGrp="1"/>
          </p:cNvSpPr>
          <p:nvPr>
            <p:ph type="title"/>
          </p:nvPr>
        </p:nvSpPr>
        <p:spPr>
          <a:xfrm>
            <a:off x="457200" y="251948"/>
            <a:ext cx="8229600" cy="1143000"/>
          </a:xfrm>
        </p:spPr>
        <p:txBody>
          <a:bodyPr anchor="b"/>
          <a:lstStyle>
            <a:lvl1pPr>
              <a:defRPr/>
            </a:lvl1pPr>
            <a:extLst/>
          </a:lstStyle>
          <a:p>
            <a:r>
              <a:rPr kumimoji="0" lang="tr-TR"/>
              <a:t>Asıl başlık stili için tıklatın</a:t>
            </a:r>
            <a:endParaRPr kumimoji="0" lang="en-US"/>
          </a:p>
        </p:txBody>
      </p:sp>
      <p:sp>
        <p:nvSpPr>
          <p:cNvPr id="3" name="2 Metin Yer Tutucusu"/>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tr-TR"/>
              <a:t>Asıl metin stillerini düzenlemek için tıklatın</a:t>
            </a:r>
          </a:p>
        </p:txBody>
      </p:sp>
      <p:sp>
        <p:nvSpPr>
          <p:cNvPr id="4" name="3 Metin Yer Tutucusu"/>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tr-TR"/>
              <a:t>Asıl metin stillerini düzenlemek için tıklatın</a:t>
            </a:r>
          </a:p>
        </p:txBody>
      </p:sp>
      <p:sp>
        <p:nvSpPr>
          <p:cNvPr id="5" name="4 İçerik Yer Tutucusu"/>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
        <p:nvSpPr>
          <p:cNvPr id="6" name="5 İçerik Yer Tutucusu"/>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
        <p:nvSpPr>
          <p:cNvPr id="7" name="6 Veri Yer Tutucusu"/>
          <p:cNvSpPr>
            <a:spLocks noGrp="1"/>
          </p:cNvSpPr>
          <p:nvPr>
            <p:ph type="dt" sz="half" idx="10"/>
          </p:nvPr>
        </p:nvSpPr>
        <p:spPr/>
        <p:txBody>
          <a:bodyPr/>
          <a:lstStyle/>
          <a:p>
            <a:fld id="{A23720DD-5B6D-40BF-8493-A6B52D484E6B}" type="datetimeFigureOut">
              <a:rPr lang="tr-TR" smtClean="0"/>
              <a:pPr/>
              <a:t>4.05.2021</a:t>
            </a:fld>
            <a:endParaRPr lang="tr-TR"/>
          </a:p>
        </p:txBody>
      </p:sp>
      <p:sp>
        <p:nvSpPr>
          <p:cNvPr id="8" name="7 Altbilgi Yer Tutucusu"/>
          <p:cNvSpPr>
            <a:spLocks noGrp="1"/>
          </p:cNvSpPr>
          <p:nvPr>
            <p:ph type="ftr" sz="quarter" idx="11"/>
          </p:nvPr>
        </p:nvSpPr>
        <p:spPr/>
        <p:txBody>
          <a:bodyPr/>
          <a:lstStyle/>
          <a:p>
            <a:endParaRPr lang="tr-TR"/>
          </a:p>
        </p:txBody>
      </p:sp>
      <p:sp>
        <p:nvSpPr>
          <p:cNvPr id="9" name="8 Slayt Numarası Yer Tutucusu"/>
          <p:cNvSpPr>
            <a:spLocks noGrp="1"/>
          </p:cNvSpPr>
          <p:nvPr>
            <p:ph type="sldNum" sz="quarter" idx="12"/>
          </p:nvPr>
        </p:nvSpPr>
        <p:spPr>
          <a:xfrm>
            <a:off x="8641080" y="6514568"/>
            <a:ext cx="464288" cy="274320"/>
          </a:xfrm>
        </p:spPr>
        <p:txBody>
          <a:bodyPr/>
          <a:lstStyle/>
          <a:p>
            <a:fld id="{F302176B-0E47-46AC-8F43-DAB4B8A37D06}" type="slidenum">
              <a:rPr lang="tr-TR" smtClean="0"/>
              <a:pPr/>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53218"/>
            <a:ext cx="8229600" cy="1143000"/>
          </a:xfrm>
        </p:spPr>
        <p:txBody>
          <a:bodyPr/>
          <a:lstStyle/>
          <a:p>
            <a:r>
              <a:rPr kumimoji="0" lang="tr-TR"/>
              <a:t>Asıl başlık stili için tıklatın</a:t>
            </a:r>
            <a:endParaRPr kumimoji="0" lang="en-US"/>
          </a:p>
        </p:txBody>
      </p:sp>
      <p:sp>
        <p:nvSpPr>
          <p:cNvPr id="3" name="2 Veri Yer Tutucusu"/>
          <p:cNvSpPr>
            <a:spLocks noGrp="1"/>
          </p:cNvSpPr>
          <p:nvPr>
            <p:ph type="dt" sz="half" idx="10"/>
          </p:nvPr>
        </p:nvSpPr>
        <p:spPr/>
        <p:txBody>
          <a:bodyPr/>
          <a:lstStyle/>
          <a:p>
            <a:fld id="{A23720DD-5B6D-40BF-8493-A6B52D484E6B}" type="datetimeFigureOut">
              <a:rPr lang="tr-TR" smtClean="0"/>
              <a:pPr/>
              <a:t>4.05.2021</a:t>
            </a:fld>
            <a:endParaRPr lang="tr-TR"/>
          </a:p>
        </p:txBody>
      </p:sp>
      <p:sp>
        <p:nvSpPr>
          <p:cNvPr id="4" name="3 Altbilgi Yer Tutucusu"/>
          <p:cNvSpPr>
            <a:spLocks noGrp="1"/>
          </p:cNvSpPr>
          <p:nvPr>
            <p:ph type="ftr" sz="quarter" idx="11"/>
          </p:nvPr>
        </p:nvSpPr>
        <p:spPr/>
        <p:txBody>
          <a:bodyPr/>
          <a:lstStyle/>
          <a:p>
            <a:endParaRPr lang="tr-TR"/>
          </a:p>
        </p:txBody>
      </p:sp>
      <p:sp>
        <p:nvSpPr>
          <p:cNvPr id="5" name="4 Slayt Numarası Yer Tutucusu"/>
          <p:cNvSpPr>
            <a:spLocks noGrp="1"/>
          </p:cNvSpPr>
          <p:nvPr>
            <p:ph type="sldNum" sz="quarter" idx="12"/>
          </p:nvPr>
        </p:nvSpPr>
        <p:spPr/>
        <p:txBody>
          <a:bodyPr/>
          <a:lstStyle/>
          <a:p>
            <a:fld id="{F302176B-0E47-46AC-8F43-DAB4B8A37D06}" type="slidenum">
              <a:rPr lang="tr-TR" smtClean="0"/>
              <a:pPr/>
              <a:t>‹#›</a:t>
            </a:fld>
            <a:endParaRPr lang="tr-TR"/>
          </a:p>
        </p:txBody>
      </p:sp>
      <p:sp>
        <p:nvSpPr>
          <p:cNvPr id="7" name="6 Dikdörtgen"/>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A23720DD-5B6D-40BF-8493-A6B52D484E6B}" type="datetimeFigureOut">
              <a:rPr lang="tr-TR" smtClean="0"/>
              <a:pPr/>
              <a:t>4.05.2021</a:t>
            </a:fld>
            <a:endParaRPr lang="tr-TR"/>
          </a:p>
        </p:txBody>
      </p:sp>
      <p:sp>
        <p:nvSpPr>
          <p:cNvPr id="3" name="2 Altbilgi Yer Tutucusu"/>
          <p:cNvSpPr>
            <a:spLocks noGrp="1"/>
          </p:cNvSpPr>
          <p:nvPr>
            <p:ph type="ftr" sz="quarter" idx="11"/>
          </p:nvPr>
        </p:nvSpPr>
        <p:spPr/>
        <p:txBody>
          <a:bodyPr/>
          <a:lstStyle/>
          <a:p>
            <a:endParaRPr lang="tr-TR"/>
          </a:p>
        </p:txBody>
      </p:sp>
      <p:sp>
        <p:nvSpPr>
          <p:cNvPr id="4" name="3 Slayt Numarası Yer Tutucusu"/>
          <p:cNvSpPr>
            <a:spLocks noGrp="1"/>
          </p:cNvSpPr>
          <p:nvPr>
            <p:ph type="sldNum" sz="quarter" idx="12"/>
          </p:nvPr>
        </p:nvSpPr>
        <p:spPr/>
        <p:txBody>
          <a:bodyPr/>
          <a:lstStyle/>
          <a:p>
            <a:fld id="{F302176B-0E47-46AC-8F43-DAB4B8A37D06}" type="slidenum">
              <a:rPr lang="tr-TR" smtClean="0"/>
              <a:pPr/>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bg>
      <p:bgRef idx="1001">
        <a:schemeClr val="bg2"/>
      </p:bgRef>
    </p:bg>
    <p:spTree>
      <p:nvGrpSpPr>
        <p:cNvPr id="1" name=""/>
        <p:cNvGrpSpPr/>
        <p:nvPr/>
      </p:nvGrpSpPr>
      <p:grpSpPr>
        <a:xfrm>
          <a:off x="0" y="0"/>
          <a:ext cx="0" cy="0"/>
          <a:chOff x="0" y="0"/>
          <a:chExt cx="0" cy="0"/>
        </a:xfrm>
      </p:grpSpPr>
      <p:sp>
        <p:nvSpPr>
          <p:cNvPr id="8" name="7 Dikdörtgen"/>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1 Başlık"/>
          <p:cNvSpPr>
            <a:spLocks noGrp="1"/>
          </p:cNvSpPr>
          <p:nvPr>
            <p:ph type="title"/>
          </p:nvPr>
        </p:nvSpPr>
        <p:spPr>
          <a:xfrm>
            <a:off x="4963136" y="304800"/>
            <a:ext cx="3931920" cy="762000"/>
          </a:xfrm>
        </p:spPr>
        <p:txBody>
          <a:bodyPr anchor="b"/>
          <a:lstStyle>
            <a:lvl1pPr marL="0" algn="r">
              <a:buNone/>
              <a:defRPr sz="2000" b="1"/>
            </a:lvl1pPr>
            <a:extLst/>
          </a:lstStyle>
          <a:p>
            <a:r>
              <a:rPr kumimoji="0" lang="tr-TR"/>
              <a:t>Asıl başlık stili için tıklatın</a:t>
            </a:r>
            <a:endParaRPr kumimoji="0" lang="en-US"/>
          </a:p>
        </p:txBody>
      </p:sp>
      <p:sp>
        <p:nvSpPr>
          <p:cNvPr id="3" name="2 Metin Yer Tutucusu"/>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tr-TR"/>
              <a:t>Asıl metin stillerini düzenlemek için tıklatın</a:t>
            </a:r>
          </a:p>
        </p:txBody>
      </p:sp>
      <p:sp>
        <p:nvSpPr>
          <p:cNvPr id="4" name="3 İçerik Yer Tutucusu"/>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
        <p:nvSpPr>
          <p:cNvPr id="9" name="8 Veri Yer Tutucusu"/>
          <p:cNvSpPr>
            <a:spLocks noGrp="1"/>
          </p:cNvSpPr>
          <p:nvPr>
            <p:ph type="dt" sz="half" idx="10"/>
          </p:nvPr>
        </p:nvSpPr>
        <p:spPr>
          <a:xfrm>
            <a:off x="5562600" y="6513670"/>
            <a:ext cx="3002280" cy="274320"/>
          </a:xfrm>
        </p:spPr>
        <p:txBody>
          <a:bodyPr vert="horz" rtlCol="0"/>
          <a:lstStyle/>
          <a:p>
            <a:fld id="{A23720DD-5B6D-40BF-8493-A6B52D484E6B}" type="datetimeFigureOut">
              <a:rPr lang="tr-TR" smtClean="0"/>
              <a:pPr/>
              <a:t>4.05.2021</a:t>
            </a:fld>
            <a:endParaRPr lang="tr-TR"/>
          </a:p>
        </p:txBody>
      </p:sp>
      <p:sp>
        <p:nvSpPr>
          <p:cNvPr id="10" name="9 Slayt Numarası Yer Tutucusu"/>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F302176B-0E47-46AC-8F43-DAB4B8A37D06}" type="slidenum">
              <a:rPr lang="tr-TR" smtClean="0"/>
              <a:pPr/>
              <a:t>‹#›</a:t>
            </a:fld>
            <a:endParaRPr lang="tr-TR"/>
          </a:p>
        </p:txBody>
      </p:sp>
      <p:sp>
        <p:nvSpPr>
          <p:cNvPr id="11" name="10 Altbilgi Yer Tutucusu"/>
          <p:cNvSpPr>
            <a:spLocks noGrp="1"/>
          </p:cNvSpPr>
          <p:nvPr>
            <p:ph type="ftr" sz="quarter" idx="12"/>
          </p:nvPr>
        </p:nvSpPr>
        <p:spPr>
          <a:xfrm>
            <a:off x="1600200" y="6513670"/>
            <a:ext cx="3907464" cy="274320"/>
          </a:xfrm>
        </p:spPr>
        <p:txBody>
          <a:bodyPr vert="horz" rtlCol="0"/>
          <a:lstStyle/>
          <a:p>
            <a:endParaRPr lang="tr-TR"/>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3040443" y="4724400"/>
            <a:ext cx="5486400" cy="664536"/>
          </a:xfrm>
        </p:spPr>
        <p:txBody>
          <a:bodyPr anchor="b"/>
          <a:lstStyle>
            <a:lvl1pPr marL="0" algn="r">
              <a:buNone/>
              <a:defRPr sz="2000" b="1"/>
            </a:lvl1pPr>
            <a:extLst/>
          </a:lstStyle>
          <a:p>
            <a:r>
              <a:rPr kumimoji="0" lang="tr-TR"/>
              <a:t>Asıl başlık stili için tıklatın</a:t>
            </a:r>
            <a:endParaRPr kumimoji="0" lang="en-US"/>
          </a:p>
        </p:txBody>
      </p:sp>
      <p:sp>
        <p:nvSpPr>
          <p:cNvPr id="4" name="3 Metin Yer Tutucusu"/>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tr-TR"/>
              <a:t>Asıl metin stillerini düzenlemek için tıklatın</a:t>
            </a:r>
          </a:p>
        </p:txBody>
      </p:sp>
      <p:sp>
        <p:nvSpPr>
          <p:cNvPr id="13" name="12 Resim Yer Tutucusu"/>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tr-TR">
                <a:solidFill>
                  <a:schemeClr val="lt1"/>
                </a:solidFill>
                <a:latin typeface="+mn-lt"/>
                <a:ea typeface="+mn-ea"/>
                <a:cs typeface="+mn-cs"/>
              </a:rPr>
              <a:t>Resim eklemek için simgeyi tıklatın</a:t>
            </a:r>
            <a:endParaRPr kumimoji="0" lang="en-US" dirty="0">
              <a:solidFill>
                <a:schemeClr val="lt1"/>
              </a:solidFill>
              <a:latin typeface="+mn-lt"/>
              <a:ea typeface="+mn-ea"/>
              <a:cs typeface="+mn-cs"/>
            </a:endParaRPr>
          </a:p>
        </p:txBody>
      </p:sp>
      <p:sp>
        <p:nvSpPr>
          <p:cNvPr id="8" name="7 Veri Yer Tutucusu"/>
          <p:cNvSpPr>
            <a:spLocks noGrp="1"/>
          </p:cNvSpPr>
          <p:nvPr>
            <p:ph type="dt" sz="half" idx="10"/>
          </p:nvPr>
        </p:nvSpPr>
        <p:spPr>
          <a:xfrm>
            <a:off x="5562600" y="6509004"/>
            <a:ext cx="3002280" cy="274320"/>
          </a:xfrm>
        </p:spPr>
        <p:txBody>
          <a:bodyPr vert="horz" rtlCol="0"/>
          <a:lstStyle/>
          <a:p>
            <a:fld id="{A23720DD-5B6D-40BF-8493-A6B52D484E6B}" type="datetimeFigureOut">
              <a:rPr lang="tr-TR" smtClean="0"/>
              <a:pPr/>
              <a:t>4.05.2021</a:t>
            </a:fld>
            <a:endParaRPr lang="tr-TR"/>
          </a:p>
        </p:txBody>
      </p:sp>
      <p:sp>
        <p:nvSpPr>
          <p:cNvPr id="9" name="8 Slayt Numarası Yer Tutucusu"/>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F302176B-0E47-46AC-8F43-DAB4B8A37D06}" type="slidenum">
              <a:rPr lang="tr-TR" smtClean="0"/>
              <a:pPr/>
              <a:t>‹#›</a:t>
            </a:fld>
            <a:endParaRPr lang="tr-TR"/>
          </a:p>
        </p:txBody>
      </p:sp>
      <p:sp>
        <p:nvSpPr>
          <p:cNvPr id="10" name="9 Altbilgi Yer Tutucusu"/>
          <p:cNvSpPr>
            <a:spLocks noGrp="1"/>
          </p:cNvSpPr>
          <p:nvPr>
            <p:ph type="ftr" sz="quarter" idx="12"/>
          </p:nvPr>
        </p:nvSpPr>
        <p:spPr>
          <a:xfrm>
            <a:off x="1600200" y="6509004"/>
            <a:ext cx="3907464" cy="274320"/>
          </a:xfrm>
        </p:spPr>
        <p:txBody>
          <a:bodyPr vert="horz" rtlCol="0"/>
          <a:lstStyle/>
          <a:p>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6 Yuvarlatılmış Çapraz Köşeli Dikdörtgen"/>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2 Altbilgi Yer Tutucusu"/>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endParaRPr lang="tr-TR"/>
          </a:p>
        </p:txBody>
      </p:sp>
      <p:sp>
        <p:nvSpPr>
          <p:cNvPr id="14" name="13 Veri Yer Tutucusu"/>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fld id="{A23720DD-5B6D-40BF-8493-A6B52D484E6B}" type="datetimeFigureOut">
              <a:rPr lang="tr-TR" smtClean="0"/>
              <a:pPr/>
              <a:t>4.05.2021</a:t>
            </a:fld>
            <a:endParaRPr lang="tr-TR"/>
          </a:p>
        </p:txBody>
      </p:sp>
      <p:sp>
        <p:nvSpPr>
          <p:cNvPr id="23" name="22 Slayt Numarası Yer Tutucusu"/>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F302176B-0E47-46AC-8F43-DAB4B8A37D06}" type="slidenum">
              <a:rPr lang="tr-TR" smtClean="0"/>
              <a:pPr/>
              <a:t>‹#›</a:t>
            </a:fld>
            <a:endParaRPr lang="tr-TR"/>
          </a:p>
        </p:txBody>
      </p:sp>
      <p:sp>
        <p:nvSpPr>
          <p:cNvPr id="22" name="21 Başlık Yer Tutucusu"/>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p>
            <a:r>
              <a:rPr kumimoji="0" lang="tr-TR"/>
              <a:t>Asıl başlık stili için tıklatın</a:t>
            </a:r>
            <a:endParaRPr kumimoji="0" lang="en-US"/>
          </a:p>
        </p:txBody>
      </p:sp>
      <p:sp>
        <p:nvSpPr>
          <p:cNvPr id="13" name="12 Metin Yer Tutucusu"/>
          <p:cNvSpPr>
            <a:spLocks noGrp="1"/>
          </p:cNvSpPr>
          <p:nvPr>
            <p:ph type="body" idx="1"/>
          </p:nvPr>
        </p:nvSpPr>
        <p:spPr>
          <a:xfrm>
            <a:off x="457200" y="1646237"/>
            <a:ext cx="8229600" cy="4526280"/>
          </a:xfrm>
          <a:prstGeom prst="rect">
            <a:avLst/>
          </a:prstGeom>
        </p:spPr>
        <p:txBody>
          <a:bodyPr>
            <a:normAutofit/>
          </a:bodyPr>
          <a:lstStyle/>
          <a:p>
            <a:pPr lvl="0" eaLnBrk="1" latinLnBrk="0" hangingPunct="1"/>
            <a:r>
              <a:rPr kumimoji="0" lang="tr-TR"/>
              <a:t>Asıl metin stillerini düzenlemek için tıklatın</a:t>
            </a:r>
          </a:p>
          <a:p>
            <a:pPr lvl="1" eaLnBrk="1" latinLnBrk="0" hangingPunct="1"/>
            <a:r>
              <a:rPr kumimoji="0" lang="tr-TR"/>
              <a:t>İkinci düzey</a:t>
            </a:r>
          </a:p>
          <a:p>
            <a:pPr lvl="2" eaLnBrk="1" latinLnBrk="0" hangingPunct="1"/>
            <a:r>
              <a:rPr kumimoji="0" lang="tr-TR"/>
              <a:t>Üçüncü düzey</a:t>
            </a:r>
          </a:p>
          <a:p>
            <a:pPr lvl="3" eaLnBrk="1" latinLnBrk="0" hangingPunct="1"/>
            <a:r>
              <a:rPr kumimoji="0" lang="tr-TR"/>
              <a:t>Dördüncü düzey</a:t>
            </a:r>
          </a:p>
          <a:p>
            <a:pPr lvl="4" eaLnBrk="1" latinLnBrk="0" hangingPunct="1"/>
            <a:r>
              <a:rPr kumimoji="0" lang="tr-TR"/>
              <a:t>Beşinci düzey</a:t>
            </a:r>
            <a:endParaRPr kumimoji="0" lang="en-US"/>
          </a:p>
        </p:txBody>
      </p:sp>
    </p:spTree>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63.png"/></Relationships>
</file>

<file path=ppt/slides/_rels/slide1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4.emf"/><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package" Target="../embeddings/Microsoft_Word_Document.docx"/><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package" Target="../embeddings/Microsoft_Word_Document1.docx"/><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package" Target="../embeddings/Microsoft_Word_Document2.docx"/><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3.jpeg"/><Relationship Id="rId1" Type="http://schemas.openxmlformats.org/officeDocument/2006/relationships/slideLayout" Target="../slideLayouts/slideLayout2.xml"/><Relationship Id="rId4" Type="http://schemas.openxmlformats.org/officeDocument/2006/relationships/image" Target="../media/image94.emf"/></Relationships>
</file>

<file path=ppt/slides/_rels/slide276.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2.xml"/><Relationship Id="rId4" Type="http://schemas.openxmlformats.org/officeDocument/2006/relationships/image" Target="../media/image99.emf"/></Relationships>
</file>

<file path=ppt/slides/_rels/slide279.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slideLayout" Target="../slideLayouts/slideLayout2.xml"/><Relationship Id="rId4" Type="http://schemas.openxmlformats.org/officeDocument/2006/relationships/image" Target="../media/image107.emf"/></Relationships>
</file>

<file path=ppt/slides/_rels/slide284.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image" Target="../media/image124.jpeg"/></Relationships>
</file>

<file path=ppt/slides/_rels/slide32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8.jpeg"/></Relationships>
</file>

<file path=ppt/slides/_rels/slide328.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2.xml"/><Relationship Id="rId5" Type="http://schemas.openxmlformats.org/officeDocument/2006/relationships/image" Target="../media/image134.jpeg"/><Relationship Id="rId4" Type="http://schemas.openxmlformats.org/officeDocument/2006/relationships/image" Target="../media/image133.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2.xml"/><Relationship Id="rId5" Type="http://schemas.openxmlformats.org/officeDocument/2006/relationships/image" Target="../media/image138.jpeg"/><Relationship Id="rId4" Type="http://schemas.openxmlformats.org/officeDocument/2006/relationships/image" Target="../media/image137.jpeg"/></Relationships>
</file>

<file path=ppt/slides/_rels/slide331.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41.jpeg"/><Relationship Id="rId1" Type="http://schemas.openxmlformats.org/officeDocument/2006/relationships/slideLayout" Target="../slideLayouts/slideLayout2.xml"/><Relationship Id="rId4" Type="http://schemas.openxmlformats.org/officeDocument/2006/relationships/image" Target="../media/image142.jpeg"/></Relationships>
</file>

<file path=ppt/slides/_rels/slide334.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jpe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152.jpeg"/><Relationship Id="rId1" Type="http://schemas.openxmlformats.org/officeDocument/2006/relationships/slideLayout" Target="../slideLayouts/slideLayout2.xml"/><Relationship Id="rId5" Type="http://schemas.openxmlformats.org/officeDocument/2006/relationships/image" Target="../media/image155.jpeg"/><Relationship Id="rId4" Type="http://schemas.openxmlformats.org/officeDocument/2006/relationships/image" Target="../media/image154.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jpeg"/><Relationship Id="rId1" Type="http://schemas.openxmlformats.org/officeDocument/2006/relationships/slideLayout" Target="../slideLayouts/slideLayout2.xml"/><Relationship Id="rId4" Type="http://schemas.openxmlformats.org/officeDocument/2006/relationships/image" Target="../media/image160.jpeg"/></Relationships>
</file>

<file path=ppt/slides/_rels/slide342.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jpeg"/><Relationship Id="rId1" Type="http://schemas.openxmlformats.org/officeDocument/2006/relationships/slideLayout" Target="../slideLayouts/slideLayout2.xml"/><Relationship Id="rId4" Type="http://schemas.openxmlformats.org/officeDocument/2006/relationships/image" Target="../media/image163.jpeg"/></Relationships>
</file>

<file path=ppt/slides/_rels/slide343.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jpeg"/><Relationship Id="rId1" Type="http://schemas.openxmlformats.org/officeDocument/2006/relationships/slideLayout" Target="../slideLayouts/slideLayout2.xml"/><Relationship Id="rId5" Type="http://schemas.openxmlformats.org/officeDocument/2006/relationships/image" Target="../media/image167.jpeg"/><Relationship Id="rId4" Type="http://schemas.openxmlformats.org/officeDocument/2006/relationships/image" Target="../media/image166.jpe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70.jpeg"/><Relationship Id="rId1" Type="http://schemas.openxmlformats.org/officeDocument/2006/relationships/slideLayout" Target="../slideLayouts/slideLayout2.xml"/><Relationship Id="rId6" Type="http://schemas.openxmlformats.org/officeDocument/2006/relationships/image" Target="../media/image174.jpeg"/><Relationship Id="rId5" Type="http://schemas.openxmlformats.org/officeDocument/2006/relationships/image" Target="../media/image173.jpeg"/><Relationship Id="rId4" Type="http://schemas.openxmlformats.org/officeDocument/2006/relationships/image" Target="../media/image172.jpeg"/></Relationships>
</file>

<file path=ppt/slides/_rels/slide347.xml.rels><?xml version="1.0" encoding="UTF-8" standalone="yes"?>
<Relationships xmlns="http://schemas.openxmlformats.org/package/2006/relationships"><Relationship Id="rId3" Type="http://schemas.openxmlformats.org/officeDocument/2006/relationships/image" Target="../media/image176.jpeg"/><Relationship Id="rId7" Type="http://schemas.openxmlformats.org/officeDocument/2006/relationships/image" Target="../media/image180.jpeg"/><Relationship Id="rId2" Type="http://schemas.openxmlformats.org/officeDocument/2006/relationships/image" Target="../media/image175.jpeg"/><Relationship Id="rId1" Type="http://schemas.openxmlformats.org/officeDocument/2006/relationships/slideLayout" Target="../slideLayouts/slideLayout2.xml"/><Relationship Id="rId6" Type="http://schemas.openxmlformats.org/officeDocument/2006/relationships/image" Target="../media/image179.jpeg"/><Relationship Id="rId5" Type="http://schemas.openxmlformats.org/officeDocument/2006/relationships/image" Target="../media/image178.jpeg"/><Relationship Id="rId4" Type="http://schemas.openxmlformats.org/officeDocument/2006/relationships/image" Target="../media/image177.jpeg"/></Relationships>
</file>

<file path=ppt/slides/_rels/slide348.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81.jpeg"/><Relationship Id="rId1" Type="http://schemas.openxmlformats.org/officeDocument/2006/relationships/slideLayout" Target="../slideLayouts/slideLayout2.xml"/><Relationship Id="rId4" Type="http://schemas.openxmlformats.org/officeDocument/2006/relationships/image" Target="../media/image182.jpeg"/></Relationships>
</file>

<file path=ppt/slides/_rels/slide349.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image" Target="../media/image18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p:txBody>
          <a:bodyPr/>
          <a:lstStyle/>
          <a:p>
            <a:r>
              <a:rPr lang="tr-TR" dirty="0"/>
              <a:t>Bölüm 1</a:t>
            </a:r>
          </a:p>
        </p:txBody>
      </p:sp>
      <p:sp>
        <p:nvSpPr>
          <p:cNvPr id="3" name="Alt Başlık 2"/>
          <p:cNvSpPr>
            <a:spLocks noGrp="1"/>
          </p:cNvSpPr>
          <p:nvPr>
            <p:ph type="subTitle" idx="1"/>
          </p:nvPr>
        </p:nvSpPr>
        <p:spPr/>
        <p:txBody>
          <a:bodyPr/>
          <a:lstStyle/>
          <a:p>
            <a:r>
              <a:rPr lang="tr-TR" dirty="0"/>
              <a:t>VERİ AMBARI</a:t>
            </a:r>
          </a:p>
        </p:txBody>
      </p:sp>
    </p:spTree>
    <p:extLst>
      <p:ext uri="{BB962C8B-B14F-4D97-AF65-F5344CB8AC3E}">
        <p14:creationId xmlns:p14="http://schemas.microsoft.com/office/powerpoint/2010/main" val="352696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692696"/>
            <a:ext cx="8229600" cy="5433467"/>
          </a:xfrm>
        </p:spPr>
        <p:txBody>
          <a:bodyPr>
            <a:normAutofit fontScale="92500" lnSpcReduction="20000"/>
          </a:bodyPr>
          <a:lstStyle/>
          <a:p>
            <a:r>
              <a:rPr lang="tr-TR" b="1" dirty="0"/>
              <a:t>1.6.Veritabanı Sistemleri </a:t>
            </a:r>
          </a:p>
          <a:p>
            <a:endParaRPr lang="tr-TR" b="1" dirty="0"/>
          </a:p>
          <a:p>
            <a:pPr algn="just"/>
            <a:r>
              <a:rPr lang="tr-TR" dirty="0"/>
              <a:t>Karmaşık dosya yapıları, çok sayıda dosya arası ilişki ve kullanıcıların dosyalara erişimi söz konusu olduğunda geleneksel dosya sisteminin yetersiz kaldığı görülmüştür.</a:t>
            </a:r>
          </a:p>
          <a:p>
            <a:pPr algn="just"/>
            <a:r>
              <a:rPr lang="tr-TR" dirty="0"/>
              <a:t>Bu sorunu çözmek üzere veriyi saklama ve erişim konusunda yeni yazılım teknolojilerine yönelme başlamış ve </a:t>
            </a:r>
            <a:r>
              <a:rPr lang="tr-TR" dirty="0" err="1"/>
              <a:t>veritabanı</a:t>
            </a:r>
            <a:r>
              <a:rPr lang="tr-TR" dirty="0"/>
              <a:t> sistemlerini oluşturmak ve veriyi yönetmek üzere Veri Tabanı Yönetim Sistemleri(VTYS) yaklaşımı ortaya çıkmıştır.</a:t>
            </a:r>
          </a:p>
        </p:txBody>
      </p:sp>
    </p:spTree>
    <p:extLst>
      <p:ext uri="{BB962C8B-B14F-4D97-AF65-F5344CB8AC3E}">
        <p14:creationId xmlns:p14="http://schemas.microsoft.com/office/powerpoint/2010/main" val="9188348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pPr algn="just"/>
            <a:r>
              <a:rPr lang="tr-TR" dirty="0"/>
              <a:t>Ayrıca değişkenlerin sahip olduğu çok büyük ve çok küçük değerler de çözümlemelerin sağlıklı biçimde yapılmasını engeller</a:t>
            </a:r>
          </a:p>
          <a:p>
            <a:pPr algn="just"/>
            <a:r>
              <a:rPr lang="tr-TR" dirty="0"/>
              <a:t>Bu nedenle bir dönüşüm yöntemi uygulanarak söz konusu değişkenlerin normalleştirilmesi veya standartlaştırılması uygun bir yol olacaktır.</a:t>
            </a:r>
          </a:p>
        </p:txBody>
      </p:sp>
    </p:spTree>
    <p:extLst>
      <p:ext uri="{BB962C8B-B14F-4D97-AF65-F5344CB8AC3E}">
        <p14:creationId xmlns:p14="http://schemas.microsoft.com/office/powerpoint/2010/main" val="10380872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a:t>2.4.4.1.Min-Max Normalleştirilmesi</a:t>
            </a:r>
          </a:p>
        </p:txBody>
      </p:sp>
      <p:sp>
        <p:nvSpPr>
          <p:cNvPr id="3" name="İçerik Yer Tutucusu 2"/>
          <p:cNvSpPr>
            <a:spLocks noGrp="1"/>
          </p:cNvSpPr>
          <p:nvPr>
            <p:ph idx="1"/>
          </p:nvPr>
        </p:nvSpPr>
        <p:spPr/>
        <p:txBody>
          <a:bodyPr/>
          <a:lstStyle/>
          <a:p>
            <a:pPr algn="just"/>
            <a:r>
              <a:rPr lang="tr-TR" dirty="0"/>
              <a:t>Verileri 0 ile 1 arasındaki sayısal değerlere dönüştürmek için min-max normalleştirme yöntemi uygulanır.</a:t>
            </a:r>
          </a:p>
          <a:p>
            <a:pPr algn="just"/>
            <a:endParaRPr lang="tr-TR" dirty="0"/>
          </a:p>
          <a:p>
            <a:pPr algn="just"/>
            <a:r>
              <a:rPr lang="tr-TR" dirty="0"/>
              <a:t>Bu yöntem, veri içindeki en büyük ve en küçük sayısal değerin belirlenerek diğerlerini buna uygun biçimde dönüştürme esasına dayanmaktadır.</a:t>
            </a:r>
          </a:p>
        </p:txBody>
      </p:sp>
    </p:spTree>
    <p:extLst>
      <p:ext uri="{BB962C8B-B14F-4D97-AF65-F5344CB8AC3E}">
        <p14:creationId xmlns:p14="http://schemas.microsoft.com/office/powerpoint/2010/main" val="25885395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476672"/>
                <a:ext cx="8229600" cy="5695845"/>
              </a:xfrm>
            </p:spPr>
            <p:txBody>
              <a:bodyPr/>
              <a:lstStyle/>
              <a:p>
                <a:r>
                  <a:rPr lang="tr-TR" dirty="0"/>
                  <a:t>Söz konusu dönüştürme bağıntısı şu şekilde ifade edilmektedir:</a:t>
                </a:r>
              </a:p>
              <a:p>
                <a:endParaRPr lang="tr-TR" dirty="0"/>
              </a:p>
              <a:p>
                <a:r>
                  <a:rPr lang="tr-TR" dirty="0"/>
                  <a:t>   </a:t>
                </a:r>
                <a14:m>
                  <m:oMath xmlns:m="http://schemas.openxmlformats.org/officeDocument/2006/math">
                    <m:sSup>
                      <m:sSupPr>
                        <m:ctrlPr>
                          <a:rPr lang="tr-TR" i="1" smtClean="0">
                            <a:latin typeface="Cambria Math" panose="02040503050406030204" pitchFamily="18" charset="0"/>
                          </a:rPr>
                        </m:ctrlPr>
                      </m:sSupPr>
                      <m:e>
                        <m:r>
                          <a:rPr lang="tr-TR" b="0" i="1" smtClean="0">
                            <a:latin typeface="Cambria Math"/>
                          </a:rPr>
                          <m:t>𝑋</m:t>
                        </m:r>
                      </m:e>
                      <m:sup>
                        <m:r>
                          <a:rPr lang="tr-TR" b="0" i="1" smtClean="0">
                            <a:latin typeface="Cambria Math"/>
                          </a:rPr>
                          <m:t>∗</m:t>
                        </m:r>
                      </m:sup>
                    </m:sSup>
                    <m:r>
                      <a:rPr lang="tr-TR" b="0" i="1" smtClean="0">
                        <a:latin typeface="Cambria Math"/>
                      </a:rPr>
                      <m:t>=</m:t>
                    </m:r>
                    <m:f>
                      <m:fPr>
                        <m:ctrlPr>
                          <a:rPr lang="tr-TR" b="0" i="1" smtClean="0">
                            <a:latin typeface="Cambria Math" panose="02040503050406030204" pitchFamily="18" charset="0"/>
                          </a:rPr>
                        </m:ctrlPr>
                      </m:fPr>
                      <m:num>
                        <m:r>
                          <a:rPr lang="tr-TR" i="1">
                            <a:latin typeface="Cambria Math"/>
                          </a:rPr>
                          <m:t>𝑋</m:t>
                        </m:r>
                        <m:r>
                          <a:rPr lang="tr-TR" i="1">
                            <a:latin typeface="Cambria Math"/>
                          </a:rPr>
                          <m:t>−</m:t>
                        </m:r>
                        <m:sSub>
                          <m:sSubPr>
                            <m:ctrlPr>
                              <a:rPr lang="tr-TR" i="1">
                                <a:latin typeface="Cambria Math" panose="02040503050406030204" pitchFamily="18" charset="0"/>
                              </a:rPr>
                            </m:ctrlPr>
                          </m:sSubPr>
                          <m:e>
                            <m:r>
                              <a:rPr lang="tr-TR" i="1">
                                <a:latin typeface="Cambria Math"/>
                              </a:rPr>
                              <m:t>𝑋</m:t>
                            </m:r>
                          </m:e>
                          <m:sub>
                            <m:r>
                              <a:rPr lang="tr-TR" i="1">
                                <a:latin typeface="Cambria Math"/>
                              </a:rPr>
                              <m:t>𝑚𝑖𝑛</m:t>
                            </m:r>
                          </m:sub>
                        </m:sSub>
                      </m:num>
                      <m:den>
                        <m:sSub>
                          <m:sSubPr>
                            <m:ctrlPr>
                              <a:rPr lang="tr-TR" b="0" i="1" smtClean="0">
                                <a:latin typeface="Cambria Math" panose="02040503050406030204" pitchFamily="18" charset="0"/>
                              </a:rPr>
                            </m:ctrlPr>
                          </m:sSubPr>
                          <m:e>
                            <m:r>
                              <a:rPr lang="tr-TR" b="0" i="1" smtClean="0">
                                <a:latin typeface="Cambria Math"/>
                              </a:rPr>
                              <m:t>𝑋</m:t>
                            </m:r>
                          </m:e>
                          <m:sub>
                            <m:r>
                              <a:rPr lang="tr-TR" b="0" i="1" smtClean="0">
                                <a:latin typeface="Cambria Math"/>
                              </a:rPr>
                              <m:t>𝑚𝑎𝑥</m:t>
                            </m:r>
                          </m:sub>
                        </m:sSub>
                        <m:r>
                          <a:rPr lang="tr-TR" b="0" i="1" smtClean="0">
                            <a:latin typeface="Cambria Math"/>
                          </a:rPr>
                          <m:t>−</m:t>
                        </m:r>
                        <m:sSub>
                          <m:sSubPr>
                            <m:ctrlPr>
                              <a:rPr lang="tr-TR" i="1">
                                <a:latin typeface="Cambria Math" panose="02040503050406030204" pitchFamily="18" charset="0"/>
                              </a:rPr>
                            </m:ctrlPr>
                          </m:sSubPr>
                          <m:e>
                            <m:r>
                              <a:rPr lang="tr-TR" i="1">
                                <a:latin typeface="Cambria Math"/>
                              </a:rPr>
                              <m:t>𝑋</m:t>
                            </m:r>
                          </m:e>
                          <m:sub>
                            <m:r>
                              <a:rPr lang="tr-TR" i="1">
                                <a:latin typeface="Cambria Math"/>
                              </a:rPr>
                              <m:t>𝑚𝑖𝑛</m:t>
                            </m:r>
                          </m:sub>
                        </m:sSub>
                      </m:den>
                    </m:f>
                  </m:oMath>
                </a14:m>
                <a:r>
                  <a:rPr lang="tr-TR" dirty="0"/>
                  <a:t> </a:t>
                </a:r>
              </a:p>
              <a:p>
                <a:endParaRPr lang="tr-TR" dirty="0"/>
              </a:p>
              <a:p>
                <a:r>
                  <a:rPr lang="tr-TR" dirty="0"/>
                  <a:t>Burada  </a:t>
                </a:r>
                <a14:m>
                  <m:oMath xmlns:m="http://schemas.openxmlformats.org/officeDocument/2006/math">
                    <m:sSup>
                      <m:sSupPr>
                        <m:ctrlPr>
                          <a:rPr lang="tr-TR" i="1" smtClean="0">
                            <a:latin typeface="Cambria Math" panose="02040503050406030204" pitchFamily="18" charset="0"/>
                          </a:rPr>
                        </m:ctrlPr>
                      </m:sSupPr>
                      <m:e>
                        <m:r>
                          <a:rPr lang="tr-TR" b="0" i="1" smtClean="0">
                            <a:latin typeface="Cambria Math"/>
                          </a:rPr>
                          <m:t>𝑋</m:t>
                        </m:r>
                      </m:e>
                      <m:sup>
                        <m:r>
                          <a:rPr lang="tr-TR" b="0" i="1" smtClean="0">
                            <a:latin typeface="Cambria Math"/>
                          </a:rPr>
                          <m:t>∗</m:t>
                        </m:r>
                      </m:sup>
                    </m:sSup>
                    <m:r>
                      <a:rPr lang="tr-TR" b="0" i="1" smtClean="0">
                        <a:latin typeface="Cambria Math"/>
                      </a:rPr>
                      <m:t> </m:t>
                    </m:r>
                  </m:oMath>
                </a14:m>
                <a:r>
                  <a:rPr lang="tr-TR" dirty="0"/>
                  <a:t>dönüştürülmüş değerleri,</a:t>
                </a:r>
              </a:p>
              <a:p>
                <a:r>
                  <a:rPr lang="tr-TR" dirty="0"/>
                  <a:t>X gözlem değerlerini,</a:t>
                </a:r>
              </a:p>
              <a:p>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a:rPr>
                          <m:t>𝑋</m:t>
                        </m:r>
                      </m:e>
                      <m:sub>
                        <m:r>
                          <a:rPr lang="tr-TR" b="0" i="1" smtClean="0">
                            <a:latin typeface="Cambria Math"/>
                          </a:rPr>
                          <m:t>𝑚𝑖𝑛</m:t>
                        </m:r>
                      </m:sub>
                    </m:sSub>
                  </m:oMath>
                </a14:m>
                <a:r>
                  <a:rPr lang="tr-TR" dirty="0"/>
                  <a:t> en küçük gözlem değerini</a:t>
                </a:r>
              </a:p>
              <a:p>
                <a14:m>
                  <m:oMath xmlns:m="http://schemas.openxmlformats.org/officeDocument/2006/math">
                    <m:sSub>
                      <m:sSubPr>
                        <m:ctrlPr>
                          <a:rPr lang="tr-TR" i="1">
                            <a:latin typeface="Cambria Math" panose="02040503050406030204" pitchFamily="18" charset="0"/>
                          </a:rPr>
                        </m:ctrlPr>
                      </m:sSubPr>
                      <m:e>
                        <m:r>
                          <a:rPr lang="tr-TR" i="1">
                            <a:latin typeface="Cambria Math"/>
                          </a:rPr>
                          <m:t>𝑋</m:t>
                        </m:r>
                      </m:e>
                      <m:sub>
                        <m:r>
                          <a:rPr lang="tr-TR" b="0" i="1" smtClean="0">
                            <a:latin typeface="Cambria Math"/>
                          </a:rPr>
                          <m:t>𝑚𝑎𝑥</m:t>
                        </m:r>
                      </m:sub>
                    </m:sSub>
                    <m:r>
                      <a:rPr lang="tr-TR" b="0" i="1" smtClean="0">
                        <a:latin typeface="Cambria Math"/>
                      </a:rPr>
                      <m:t> </m:t>
                    </m:r>
                  </m:oMath>
                </a14:m>
                <a:r>
                  <a:rPr lang="tr-TR" dirty="0"/>
                  <a:t>en büyük gözlem değerini ifade etmektedir.</a:t>
                </a:r>
              </a:p>
              <a:p>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476672"/>
                <a:ext cx="8229600" cy="5695845"/>
              </a:xfrm>
              <a:blipFill rotWithShape="1">
                <a:blip r:embed="rId2" cstate="print"/>
                <a:stretch>
                  <a:fillRect l="-741" t="-1497"/>
                </a:stretch>
              </a:blipFill>
            </p:spPr>
            <p:txBody>
              <a:bodyPr/>
              <a:lstStyle/>
              <a:p>
                <a:r>
                  <a:rPr lang="tr-TR">
                    <a:noFill/>
                  </a:rPr>
                  <a:t> </a:t>
                </a:r>
              </a:p>
            </p:txBody>
          </p:sp>
        </mc:Fallback>
      </mc:AlternateContent>
    </p:spTree>
    <p:extLst>
      <p:ext uri="{BB962C8B-B14F-4D97-AF65-F5344CB8AC3E}">
        <p14:creationId xmlns:p14="http://schemas.microsoft.com/office/powerpoint/2010/main" val="27589290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Örnek:</a:t>
            </a:r>
          </a:p>
        </p:txBody>
      </p:sp>
      <p:sp>
        <p:nvSpPr>
          <p:cNvPr id="3" name="İçerik Yer Tutucusu 2"/>
          <p:cNvSpPr>
            <a:spLocks noGrp="1" noRot="1" noChangeAspect="1" noMove="1" noResize="1" noEditPoints="1" noAdjustHandles="1" noChangeArrowheads="1" noChangeShapeType="1" noTextEdit="1"/>
          </p:cNvSpPr>
          <p:nvPr>
            <p:ph idx="1"/>
          </p:nvPr>
        </p:nvSpPr>
        <p:spPr>
          <a:blipFill rotWithShape="1">
            <a:blip r:embed="rId2" cstate="print"/>
            <a:stretch>
              <a:fillRect l="-741" t="-1884"/>
            </a:stretch>
          </a:blipFill>
        </p:spPr>
        <p:txBody>
          <a:bodyPr/>
          <a:lstStyle/>
          <a:p>
            <a:r>
              <a:rPr lang="tr-TR" dirty="0">
                <a:noFill/>
              </a:rPr>
              <a:t> </a:t>
            </a:r>
          </a:p>
        </p:txBody>
      </p:sp>
    </p:spTree>
    <p:extLst>
      <p:ext uri="{BB962C8B-B14F-4D97-AF65-F5344CB8AC3E}">
        <p14:creationId xmlns:p14="http://schemas.microsoft.com/office/powerpoint/2010/main" val="13562188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p:txBody>
              <a:bodyPr/>
              <a:lstStyle/>
              <a:p>
                <a:r>
                  <a:rPr lang="tr-TR" dirty="0"/>
                  <a:t>Bu değerlere dayanarak X örneğini birinci elemanı için şu şekilde bir hesaplama yapılır:</a:t>
                </a:r>
              </a:p>
              <a:p>
                <a:endParaRPr lang="tr-TR" dirty="0"/>
              </a:p>
              <a:p>
                <a14:m>
                  <m:oMath xmlns:m="http://schemas.openxmlformats.org/officeDocument/2006/math">
                    <m:sSup>
                      <m:sSupPr>
                        <m:ctrlPr>
                          <a:rPr lang="tr-TR" i="1">
                            <a:latin typeface="Cambria Math" panose="02040503050406030204" pitchFamily="18" charset="0"/>
                          </a:rPr>
                        </m:ctrlPr>
                      </m:sSupPr>
                      <m:e>
                        <m:r>
                          <a:rPr lang="tr-TR" i="1">
                            <a:latin typeface="Cambria Math"/>
                          </a:rPr>
                          <m:t>𝑋</m:t>
                        </m:r>
                      </m:e>
                      <m:sup>
                        <m:r>
                          <a:rPr lang="tr-TR" i="1">
                            <a:latin typeface="Cambria Math"/>
                          </a:rPr>
                          <m:t>∗</m:t>
                        </m:r>
                      </m:sup>
                    </m:sSup>
                    <m:r>
                      <a:rPr lang="tr-TR" i="1">
                        <a:latin typeface="Cambria Math"/>
                      </a:rPr>
                      <m:t>=</m:t>
                    </m:r>
                    <m:f>
                      <m:fPr>
                        <m:ctrlPr>
                          <a:rPr lang="tr-TR" i="1">
                            <a:latin typeface="Cambria Math" panose="02040503050406030204" pitchFamily="18" charset="0"/>
                          </a:rPr>
                        </m:ctrlPr>
                      </m:fPr>
                      <m:num>
                        <m:r>
                          <a:rPr lang="tr-TR" i="1">
                            <a:latin typeface="Cambria Math"/>
                          </a:rPr>
                          <m:t>𝑋</m:t>
                        </m:r>
                        <m:r>
                          <a:rPr lang="tr-TR" i="1">
                            <a:latin typeface="Cambria Math"/>
                          </a:rPr>
                          <m:t>−</m:t>
                        </m:r>
                        <m:sSub>
                          <m:sSubPr>
                            <m:ctrlPr>
                              <a:rPr lang="tr-TR" i="1">
                                <a:latin typeface="Cambria Math" panose="02040503050406030204" pitchFamily="18" charset="0"/>
                              </a:rPr>
                            </m:ctrlPr>
                          </m:sSubPr>
                          <m:e>
                            <m:r>
                              <a:rPr lang="tr-TR" i="1">
                                <a:latin typeface="Cambria Math"/>
                              </a:rPr>
                              <m:t>𝑋</m:t>
                            </m:r>
                          </m:e>
                          <m:sub>
                            <m:r>
                              <a:rPr lang="tr-TR" i="1">
                                <a:latin typeface="Cambria Math"/>
                              </a:rPr>
                              <m:t>𝑚𝑖𝑛</m:t>
                            </m:r>
                          </m:sub>
                        </m:sSub>
                      </m:num>
                      <m:den>
                        <m:sSub>
                          <m:sSubPr>
                            <m:ctrlPr>
                              <a:rPr lang="tr-TR" i="1">
                                <a:latin typeface="Cambria Math" panose="02040503050406030204" pitchFamily="18" charset="0"/>
                              </a:rPr>
                            </m:ctrlPr>
                          </m:sSubPr>
                          <m:e>
                            <m:r>
                              <a:rPr lang="tr-TR" i="1">
                                <a:latin typeface="Cambria Math"/>
                              </a:rPr>
                              <m:t>𝑋</m:t>
                            </m:r>
                          </m:e>
                          <m:sub>
                            <m:r>
                              <a:rPr lang="tr-TR" i="1">
                                <a:latin typeface="Cambria Math"/>
                              </a:rPr>
                              <m:t>𝑚𝑎𝑥</m:t>
                            </m:r>
                          </m:sub>
                        </m:sSub>
                        <m:r>
                          <a:rPr lang="tr-TR" i="1">
                            <a:latin typeface="Cambria Math"/>
                          </a:rPr>
                          <m:t>−</m:t>
                        </m:r>
                        <m:sSub>
                          <m:sSubPr>
                            <m:ctrlPr>
                              <a:rPr lang="tr-TR" i="1">
                                <a:latin typeface="Cambria Math" panose="02040503050406030204" pitchFamily="18" charset="0"/>
                              </a:rPr>
                            </m:ctrlPr>
                          </m:sSubPr>
                          <m:e>
                            <m:r>
                              <a:rPr lang="tr-TR" i="1">
                                <a:latin typeface="Cambria Math"/>
                              </a:rPr>
                              <m:t>𝑋</m:t>
                            </m:r>
                          </m:e>
                          <m:sub>
                            <m:r>
                              <a:rPr lang="tr-TR" i="1">
                                <a:latin typeface="Cambria Math"/>
                              </a:rPr>
                              <m:t>𝑚𝑖𝑛</m:t>
                            </m:r>
                          </m:sub>
                        </m:sSub>
                      </m:den>
                    </m:f>
                  </m:oMath>
                </a14:m>
                <a:r>
                  <a:rPr lang="tr-TR" dirty="0"/>
                  <a:t> =</a:t>
                </a:r>
                <a14:m>
                  <m:oMath xmlns:m="http://schemas.openxmlformats.org/officeDocument/2006/math">
                    <m:f>
                      <m:fPr>
                        <m:ctrlPr>
                          <a:rPr lang="tr-TR" i="1" smtClean="0">
                            <a:latin typeface="Cambria Math" panose="02040503050406030204" pitchFamily="18" charset="0"/>
                          </a:rPr>
                        </m:ctrlPr>
                      </m:fPr>
                      <m:num>
                        <m:r>
                          <a:rPr lang="tr-TR" b="0" i="1" smtClean="0">
                            <a:latin typeface="Cambria Math"/>
                          </a:rPr>
                          <m:t>30−30</m:t>
                        </m:r>
                      </m:num>
                      <m:den>
                        <m:r>
                          <a:rPr lang="tr-TR" b="0" i="1" smtClean="0">
                            <a:latin typeface="Cambria Math"/>
                          </a:rPr>
                          <m:t>62−30</m:t>
                        </m:r>
                      </m:den>
                    </m:f>
                  </m:oMath>
                </a14:m>
                <a:r>
                  <a:rPr lang="tr-TR" dirty="0"/>
                  <a:t>=0</a:t>
                </a:r>
              </a:p>
              <a:p>
                <a:endParaRPr lang="tr-TR" dirty="0"/>
              </a:p>
              <a:p>
                <a:endParaRPr lang="tr-TR" dirty="0"/>
              </a:p>
              <a:p>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blipFill rotWithShape="1">
                <a:blip r:embed="rId2" cstate="print"/>
                <a:stretch>
                  <a:fillRect l="-741" t="-1884"/>
                </a:stretch>
              </a:blipFill>
            </p:spPr>
            <p:txBody>
              <a:bodyPr/>
              <a:lstStyle/>
              <a:p>
                <a:r>
                  <a:rPr lang="tr-TR">
                    <a:noFill/>
                  </a:rPr>
                  <a:t> </a:t>
                </a:r>
              </a:p>
            </p:txBody>
          </p:sp>
        </mc:Fallback>
      </mc:AlternateContent>
    </p:spTree>
    <p:extLst>
      <p:ext uri="{BB962C8B-B14F-4D97-AF65-F5344CB8AC3E}">
        <p14:creationId xmlns:p14="http://schemas.microsoft.com/office/powerpoint/2010/main" val="40794326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dirty="0"/>
          </a:p>
        </p:txBody>
      </p:sp>
      <p:sp>
        <p:nvSpPr>
          <p:cNvPr id="3" name="İçerik Yer Tutucusu 2"/>
          <p:cNvSpPr>
            <a:spLocks noGrp="1"/>
          </p:cNvSpPr>
          <p:nvPr>
            <p:ph idx="1"/>
          </p:nvPr>
        </p:nvSpPr>
        <p:spPr/>
        <p:txBody>
          <a:bodyPr/>
          <a:lstStyle/>
          <a:p>
            <a:r>
              <a:rPr lang="tr-TR" dirty="0"/>
              <a:t>Tabloda Min-Max normalleştirme dönüşümü sonucu elde edilen değerler</a:t>
            </a:r>
          </a:p>
          <a:p>
            <a:endParaRPr lang="tr-TR" dirty="0"/>
          </a:p>
        </p:txBody>
      </p:sp>
      <mc:AlternateContent xmlns:mc="http://schemas.openxmlformats.org/markup-compatibility/2006" xmlns:a14="http://schemas.microsoft.com/office/drawing/2010/main">
        <mc:Choice Requires="a14">
          <p:graphicFrame>
            <p:nvGraphicFramePr>
              <p:cNvPr id="4" name="Tablo 3"/>
              <p:cNvGraphicFramePr>
                <a:graphicFrameLocks noGrp="1"/>
              </p:cNvGraphicFramePr>
              <p:nvPr/>
            </p:nvGraphicFramePr>
            <p:xfrm>
              <a:off x="1259632" y="2996952"/>
              <a:ext cx="6096000" cy="2219960"/>
            </p:xfrm>
            <a:graphic>
              <a:graphicData uri="http://schemas.openxmlformats.org/drawingml/2006/table">
                <a:tbl>
                  <a:tblPr firstRow="1" bandRow="1">
                    <a:tableStyleId>{073A0DAA-6AF3-43AB-8588-CEC1D06C72B9}</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55064">
                    <a:tc>
                      <a:txBody>
                        <a:bodyPr/>
                        <a:lstStyle/>
                        <a:p>
                          <a:r>
                            <a:rPr lang="tr-TR" dirty="0"/>
                            <a:t>                     X</a:t>
                          </a:r>
                        </a:p>
                      </a:txBody>
                      <a:tcPr/>
                    </a:tc>
                    <a:tc>
                      <a:txBody>
                        <a:bodyPr/>
                        <a:lstStyle/>
                        <a:p>
                          <a:r>
                            <a:rPr lang="tr-TR" dirty="0"/>
                            <a:t>               </a:t>
                          </a:r>
                          <a14:m>
                            <m:oMath xmlns:m="http://schemas.openxmlformats.org/officeDocument/2006/math">
                              <m:sSup>
                                <m:sSupPr>
                                  <m:ctrlPr>
                                    <a:rPr lang="tr-TR" i="1" smtClean="0">
                                      <a:latin typeface="Cambria Math" panose="02040503050406030204" pitchFamily="18" charset="0"/>
                                    </a:rPr>
                                  </m:ctrlPr>
                                </m:sSupPr>
                                <m:e>
                                  <m:r>
                                    <a:rPr lang="tr-TR" b="1" i="1" smtClean="0">
                                      <a:latin typeface="Cambria Math"/>
                                    </a:rPr>
                                    <m:t>𝑿</m:t>
                                  </m:r>
                                </m:e>
                                <m:sup>
                                  <m:r>
                                    <a:rPr lang="tr-TR" b="1" i="1" smtClean="0">
                                      <a:latin typeface="Cambria Math"/>
                                    </a:rPr>
                                    <m:t>∗</m:t>
                                  </m:r>
                                </m:sup>
                              </m:sSup>
                            </m:oMath>
                          </a14:m>
                          <a:endParaRPr lang="tr-TR" dirty="0"/>
                        </a:p>
                      </a:txBody>
                      <a:tcPr/>
                    </a:tc>
                    <a:extLst>
                      <a:ext uri="{0D108BD9-81ED-4DB2-BD59-A6C34878D82A}">
                        <a16:rowId xmlns:a16="http://schemas.microsoft.com/office/drawing/2014/main" val="10000"/>
                      </a:ext>
                    </a:extLst>
                  </a:tr>
                  <a:tr h="370840">
                    <a:tc>
                      <a:txBody>
                        <a:bodyPr/>
                        <a:lstStyle/>
                        <a:p>
                          <a:r>
                            <a:rPr lang="tr-TR" dirty="0"/>
                            <a:t>30</a:t>
                          </a:r>
                        </a:p>
                      </a:txBody>
                      <a:tcPr/>
                    </a:tc>
                    <a:tc>
                      <a:txBody>
                        <a:bodyPr/>
                        <a:lstStyle/>
                        <a:p>
                          <a:r>
                            <a:rPr lang="tr-TR" dirty="0"/>
                            <a:t>0,0000</a:t>
                          </a:r>
                        </a:p>
                      </a:txBody>
                      <a:tcPr/>
                    </a:tc>
                    <a:extLst>
                      <a:ext uri="{0D108BD9-81ED-4DB2-BD59-A6C34878D82A}">
                        <a16:rowId xmlns:a16="http://schemas.microsoft.com/office/drawing/2014/main" val="10001"/>
                      </a:ext>
                    </a:extLst>
                  </a:tr>
                  <a:tr h="370840">
                    <a:tc>
                      <a:txBody>
                        <a:bodyPr/>
                        <a:lstStyle/>
                        <a:p>
                          <a:r>
                            <a:rPr lang="tr-TR" dirty="0"/>
                            <a:t>36</a:t>
                          </a:r>
                        </a:p>
                      </a:txBody>
                      <a:tcPr/>
                    </a:tc>
                    <a:tc>
                      <a:txBody>
                        <a:bodyPr/>
                        <a:lstStyle/>
                        <a:p>
                          <a:r>
                            <a:rPr lang="tr-TR" dirty="0"/>
                            <a:t>0,1875</a:t>
                          </a:r>
                        </a:p>
                      </a:txBody>
                      <a:tcPr/>
                    </a:tc>
                    <a:extLst>
                      <a:ext uri="{0D108BD9-81ED-4DB2-BD59-A6C34878D82A}">
                        <a16:rowId xmlns:a16="http://schemas.microsoft.com/office/drawing/2014/main" val="10002"/>
                      </a:ext>
                    </a:extLst>
                  </a:tr>
                  <a:tr h="370840">
                    <a:tc>
                      <a:txBody>
                        <a:bodyPr/>
                        <a:lstStyle/>
                        <a:p>
                          <a:r>
                            <a:rPr lang="tr-TR" dirty="0"/>
                            <a:t>45</a:t>
                          </a:r>
                        </a:p>
                      </a:txBody>
                      <a:tcPr/>
                    </a:tc>
                    <a:tc>
                      <a:txBody>
                        <a:bodyPr/>
                        <a:lstStyle/>
                        <a:p>
                          <a:r>
                            <a:rPr lang="tr-TR" dirty="0"/>
                            <a:t>0,4688</a:t>
                          </a:r>
                        </a:p>
                      </a:txBody>
                      <a:tcPr/>
                    </a:tc>
                    <a:extLst>
                      <a:ext uri="{0D108BD9-81ED-4DB2-BD59-A6C34878D82A}">
                        <a16:rowId xmlns:a16="http://schemas.microsoft.com/office/drawing/2014/main" val="10003"/>
                      </a:ext>
                    </a:extLst>
                  </a:tr>
                  <a:tr h="370840">
                    <a:tc>
                      <a:txBody>
                        <a:bodyPr/>
                        <a:lstStyle/>
                        <a:p>
                          <a:r>
                            <a:rPr lang="tr-TR" dirty="0"/>
                            <a:t>50</a:t>
                          </a:r>
                        </a:p>
                      </a:txBody>
                      <a:tcPr/>
                    </a:tc>
                    <a:tc>
                      <a:txBody>
                        <a:bodyPr/>
                        <a:lstStyle/>
                        <a:p>
                          <a:r>
                            <a:rPr lang="tr-TR" dirty="0"/>
                            <a:t>0,6250</a:t>
                          </a:r>
                        </a:p>
                      </a:txBody>
                      <a:tcPr/>
                    </a:tc>
                    <a:extLst>
                      <a:ext uri="{0D108BD9-81ED-4DB2-BD59-A6C34878D82A}">
                        <a16:rowId xmlns:a16="http://schemas.microsoft.com/office/drawing/2014/main" val="10004"/>
                      </a:ext>
                    </a:extLst>
                  </a:tr>
                  <a:tr h="370840">
                    <a:tc>
                      <a:txBody>
                        <a:bodyPr/>
                        <a:lstStyle/>
                        <a:p>
                          <a:r>
                            <a:rPr lang="tr-TR" dirty="0"/>
                            <a:t>62</a:t>
                          </a:r>
                        </a:p>
                      </a:txBody>
                      <a:tcPr/>
                    </a:tc>
                    <a:tc>
                      <a:txBody>
                        <a:bodyPr/>
                        <a:lstStyle/>
                        <a:p>
                          <a:r>
                            <a:rPr lang="tr-TR" dirty="0"/>
                            <a:t>1,0000</a:t>
                          </a:r>
                        </a:p>
                      </a:txBody>
                      <a:tcPr/>
                    </a:tc>
                    <a:extLst>
                      <a:ext uri="{0D108BD9-81ED-4DB2-BD59-A6C34878D82A}">
                        <a16:rowId xmlns:a16="http://schemas.microsoft.com/office/drawing/2014/main" val="10005"/>
                      </a:ext>
                    </a:extLst>
                  </a:tr>
                </a:tbl>
              </a:graphicData>
            </a:graphic>
          </p:graphicFrame>
        </mc:Choice>
        <mc:Fallback xmlns="">
          <p:graphicFrame>
            <p:nvGraphicFramePr>
              <p:cNvPr id="4" name="Tablo 3"/>
              <p:cNvGraphicFramePr>
                <a:graphicFrameLocks noGrp="1"/>
              </p:cNvGraphicFramePr>
              <p:nvPr>
                <p:extLst>
                  <p:ext uri="{D42A27DB-BD31-4B8C-83A1-F6EECF244321}">
                    <p14:modId xmlns="" xmlns:p14="http://schemas.microsoft.com/office/powerpoint/2010/main" val="4178754799"/>
                  </p:ext>
                </p:extLst>
              </p:nvPr>
            </p:nvGraphicFramePr>
            <p:xfrm>
              <a:off x="1259632" y="2996952"/>
              <a:ext cx="6096000" cy="2219960"/>
            </p:xfrm>
            <a:graphic>
              <a:graphicData uri="http://schemas.openxmlformats.org/drawingml/2006/table">
                <a:tbl>
                  <a:tblPr firstRow="1" bandRow="1">
                    <a:tableStyleId>{073A0DAA-6AF3-43AB-8588-CEC1D06C72B9}</a:tableStyleId>
                  </a:tblPr>
                  <a:tblGrid>
                    <a:gridCol w="3048000"/>
                    <a:gridCol w="3048000"/>
                  </a:tblGrid>
                  <a:tr h="365760">
                    <a:tc>
                      <a:txBody>
                        <a:bodyPr/>
                        <a:lstStyle/>
                        <a:p>
                          <a:r>
                            <a:rPr lang="tr-TR" dirty="0" smtClean="0"/>
                            <a:t>                     X</a:t>
                          </a:r>
                          <a:endParaRPr lang="tr-TR" dirty="0"/>
                        </a:p>
                      </a:txBody>
                      <a:tcPr/>
                    </a:tc>
                    <a:tc>
                      <a:txBody>
                        <a:bodyPr/>
                        <a:lstStyle/>
                        <a:p>
                          <a:endParaRPr lang="tr-TR"/>
                        </a:p>
                      </a:txBody>
                      <a:tcPr>
                        <a:blipFill rotWithShape="1">
                          <a:blip r:embed="rId2"/>
                          <a:stretch>
                            <a:fillRect l="-100200" t="-8333" b="-531667"/>
                          </a:stretch>
                        </a:blipFill>
                      </a:tcPr>
                    </a:tc>
                  </a:tr>
                  <a:tr h="370840">
                    <a:tc>
                      <a:txBody>
                        <a:bodyPr/>
                        <a:lstStyle/>
                        <a:p>
                          <a:r>
                            <a:rPr lang="tr-TR" dirty="0" smtClean="0"/>
                            <a:t>30</a:t>
                          </a:r>
                          <a:endParaRPr lang="tr-TR" dirty="0"/>
                        </a:p>
                      </a:txBody>
                      <a:tcPr/>
                    </a:tc>
                    <a:tc>
                      <a:txBody>
                        <a:bodyPr/>
                        <a:lstStyle/>
                        <a:p>
                          <a:r>
                            <a:rPr lang="tr-TR" dirty="0" smtClean="0"/>
                            <a:t>0,0000</a:t>
                          </a:r>
                          <a:endParaRPr lang="tr-TR" dirty="0"/>
                        </a:p>
                      </a:txBody>
                      <a:tcPr/>
                    </a:tc>
                  </a:tr>
                  <a:tr h="370840">
                    <a:tc>
                      <a:txBody>
                        <a:bodyPr/>
                        <a:lstStyle/>
                        <a:p>
                          <a:r>
                            <a:rPr lang="tr-TR" dirty="0" smtClean="0"/>
                            <a:t>36</a:t>
                          </a:r>
                          <a:endParaRPr lang="tr-TR" dirty="0"/>
                        </a:p>
                      </a:txBody>
                      <a:tcPr/>
                    </a:tc>
                    <a:tc>
                      <a:txBody>
                        <a:bodyPr/>
                        <a:lstStyle/>
                        <a:p>
                          <a:r>
                            <a:rPr lang="tr-TR" dirty="0" smtClean="0"/>
                            <a:t>0,1875</a:t>
                          </a:r>
                          <a:endParaRPr lang="tr-TR" dirty="0"/>
                        </a:p>
                      </a:txBody>
                      <a:tcPr/>
                    </a:tc>
                  </a:tr>
                  <a:tr h="370840">
                    <a:tc>
                      <a:txBody>
                        <a:bodyPr/>
                        <a:lstStyle/>
                        <a:p>
                          <a:r>
                            <a:rPr lang="tr-TR" dirty="0" smtClean="0"/>
                            <a:t>45</a:t>
                          </a:r>
                          <a:endParaRPr lang="tr-TR" dirty="0"/>
                        </a:p>
                      </a:txBody>
                      <a:tcPr/>
                    </a:tc>
                    <a:tc>
                      <a:txBody>
                        <a:bodyPr/>
                        <a:lstStyle/>
                        <a:p>
                          <a:r>
                            <a:rPr lang="tr-TR" dirty="0" smtClean="0"/>
                            <a:t>0,4688</a:t>
                          </a:r>
                          <a:endParaRPr lang="tr-TR" dirty="0"/>
                        </a:p>
                      </a:txBody>
                      <a:tcPr/>
                    </a:tc>
                  </a:tr>
                  <a:tr h="370840">
                    <a:tc>
                      <a:txBody>
                        <a:bodyPr/>
                        <a:lstStyle/>
                        <a:p>
                          <a:r>
                            <a:rPr lang="tr-TR" dirty="0" smtClean="0"/>
                            <a:t>50</a:t>
                          </a:r>
                          <a:endParaRPr lang="tr-TR" dirty="0"/>
                        </a:p>
                      </a:txBody>
                      <a:tcPr/>
                    </a:tc>
                    <a:tc>
                      <a:txBody>
                        <a:bodyPr/>
                        <a:lstStyle/>
                        <a:p>
                          <a:r>
                            <a:rPr lang="tr-TR" dirty="0" smtClean="0"/>
                            <a:t>0,6250</a:t>
                          </a:r>
                          <a:endParaRPr lang="tr-TR" dirty="0"/>
                        </a:p>
                      </a:txBody>
                      <a:tcPr/>
                    </a:tc>
                  </a:tr>
                  <a:tr h="370840">
                    <a:tc>
                      <a:txBody>
                        <a:bodyPr/>
                        <a:lstStyle/>
                        <a:p>
                          <a:r>
                            <a:rPr lang="tr-TR" dirty="0" smtClean="0"/>
                            <a:t>62</a:t>
                          </a:r>
                          <a:endParaRPr lang="tr-TR" dirty="0"/>
                        </a:p>
                      </a:txBody>
                      <a:tcPr/>
                    </a:tc>
                    <a:tc>
                      <a:txBody>
                        <a:bodyPr/>
                        <a:lstStyle/>
                        <a:p>
                          <a:r>
                            <a:rPr lang="tr-TR" dirty="0" smtClean="0"/>
                            <a:t>1,0000</a:t>
                          </a:r>
                          <a:endParaRPr lang="tr-TR" dirty="0"/>
                        </a:p>
                      </a:txBody>
                      <a:tcPr/>
                    </a:tc>
                  </a:tr>
                </a:tbl>
              </a:graphicData>
            </a:graphic>
          </p:graphicFrame>
        </mc:Fallback>
      </mc:AlternateContent>
    </p:spTree>
    <p:extLst>
      <p:ext uri="{BB962C8B-B14F-4D97-AF65-F5344CB8AC3E}">
        <p14:creationId xmlns:p14="http://schemas.microsoft.com/office/powerpoint/2010/main" val="23246529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a:t>2.4.4.2.Z-score Standartlaştırması</a:t>
            </a:r>
          </a:p>
        </p:txBody>
      </p:sp>
      <p:sp>
        <p:nvSpPr>
          <p:cNvPr id="3" name="İçerik Yer Tutucusu 2"/>
          <p:cNvSpPr>
            <a:spLocks noGrp="1"/>
          </p:cNvSpPr>
          <p:nvPr>
            <p:ph idx="1"/>
          </p:nvPr>
        </p:nvSpPr>
        <p:spPr/>
        <p:txBody>
          <a:bodyPr/>
          <a:lstStyle/>
          <a:p>
            <a:r>
              <a:rPr lang="tr-TR" dirty="0"/>
              <a:t>İstatistik çözümlemelerde sıkça kullanılan bir diğer dönüşüm biçimi </a:t>
            </a:r>
            <a:r>
              <a:rPr lang="tr-TR" b="1" dirty="0"/>
              <a:t>z-</a:t>
            </a:r>
            <a:r>
              <a:rPr lang="tr-TR" b="1" dirty="0" err="1"/>
              <a:t>score</a:t>
            </a:r>
            <a:r>
              <a:rPr lang="tr-TR" b="1" dirty="0"/>
              <a:t> </a:t>
            </a:r>
            <a:r>
              <a:rPr lang="tr-TR" dirty="0"/>
              <a:t>adıyla anılmaktadır.</a:t>
            </a:r>
          </a:p>
          <a:p>
            <a:r>
              <a:rPr lang="tr-TR" dirty="0"/>
              <a:t>Bu yöntem, verilerin ortalaması ve standart hatası göz önüne alınarak yeni değerlere dönüştürülmesi esasına dayanmaktadır.</a:t>
            </a:r>
          </a:p>
        </p:txBody>
      </p:sp>
    </p:spTree>
    <p:extLst>
      <p:ext uri="{BB962C8B-B14F-4D97-AF65-F5344CB8AC3E}">
        <p14:creationId xmlns:p14="http://schemas.microsoft.com/office/powerpoint/2010/main" val="36668983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dirty="0"/>
          </a:p>
        </p:txBody>
      </p:sp>
      <p:sp>
        <p:nvSpPr>
          <p:cNvPr id="3" name="İçerik Yer Tutucusu 2"/>
          <p:cNvSpPr>
            <a:spLocks noGrp="1" noRot="1" noChangeAspect="1" noMove="1" noResize="1" noEditPoints="1" noAdjustHandles="1" noChangeArrowheads="1" noChangeShapeType="1" noTextEdit="1"/>
          </p:cNvSpPr>
          <p:nvPr>
            <p:ph idx="1"/>
          </p:nvPr>
        </p:nvSpPr>
        <p:spPr>
          <a:blipFill rotWithShape="1">
            <a:blip r:embed="rId2" cstate="print"/>
            <a:stretch>
              <a:fillRect l="-741" t="-1884" b="-135"/>
            </a:stretch>
          </a:blipFill>
        </p:spPr>
        <p:txBody>
          <a:bodyPr/>
          <a:lstStyle/>
          <a:p>
            <a:r>
              <a:rPr lang="tr-TR" dirty="0">
                <a:noFill/>
              </a:rPr>
              <a:t> </a:t>
            </a:r>
          </a:p>
          <a:p>
            <a:endParaRPr lang="tr-TR" dirty="0">
              <a:noFill/>
            </a:endParaRPr>
          </a:p>
          <a:p>
            <a:endParaRPr lang="tr-TR" dirty="0">
              <a:noFill/>
            </a:endParaRPr>
          </a:p>
          <a:p>
            <a:endParaRPr lang="tr-TR" dirty="0">
              <a:noFill/>
            </a:endParaRPr>
          </a:p>
          <a:p>
            <a:endParaRPr lang="tr-TR" dirty="0">
              <a:noFill/>
            </a:endParaRPr>
          </a:p>
          <a:p>
            <a:endParaRPr lang="tr-TR" dirty="0">
              <a:noFill/>
            </a:endParaRPr>
          </a:p>
          <a:p>
            <a:r>
              <a:rPr lang="tr-TR" dirty="0">
                <a:noFill/>
              </a:rPr>
              <a:t>ŞOKADSF,K</a:t>
            </a:r>
          </a:p>
          <a:p>
            <a:r>
              <a:rPr lang="tr-TR" dirty="0">
                <a:noFill/>
              </a:rPr>
              <a:t>ASLKD</a:t>
            </a:r>
          </a:p>
        </p:txBody>
      </p:sp>
    </p:spTree>
    <p:extLst>
      <p:ext uri="{BB962C8B-B14F-4D97-AF65-F5344CB8AC3E}">
        <p14:creationId xmlns:p14="http://schemas.microsoft.com/office/powerpoint/2010/main" val="18223640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Örnek:</a:t>
            </a:r>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p:txBody>
              <a:bodyPr/>
              <a:lstStyle/>
              <a:p>
                <a:r>
                  <a:rPr lang="tr-TR" dirty="0"/>
                  <a:t>Önceki örnekte ele alınan verileri bu kez Z- </a:t>
                </a:r>
                <a:r>
                  <a:rPr lang="tr-TR" dirty="0" err="1"/>
                  <a:t>score</a:t>
                </a:r>
                <a:r>
                  <a:rPr lang="tr-TR" dirty="0"/>
                  <a:t>  standartlaştırılmasını uygulayarak dönüştüreceğiz.</a:t>
                </a:r>
              </a:p>
              <a:p>
                <a:r>
                  <a:rPr lang="tr-TR" dirty="0"/>
                  <a:t>Yapılacak ilk işlem </a:t>
                </a:r>
                <a14:m>
                  <m:oMath xmlns:m="http://schemas.openxmlformats.org/officeDocument/2006/math">
                    <m:acc>
                      <m:accPr>
                        <m:chr m:val="̅"/>
                        <m:ctrlPr>
                          <a:rPr lang="tr-TR" i="1" smtClean="0">
                            <a:latin typeface="Cambria Math" panose="02040503050406030204" pitchFamily="18" charset="0"/>
                          </a:rPr>
                        </m:ctrlPr>
                      </m:accPr>
                      <m:e>
                        <m:r>
                          <a:rPr lang="tr-TR" b="0" i="1" smtClean="0">
                            <a:latin typeface="Cambria Math"/>
                          </a:rPr>
                          <m:t>𝑋</m:t>
                        </m:r>
                      </m:e>
                    </m:acc>
                  </m:oMath>
                </a14:m>
                <a:r>
                  <a:rPr lang="tr-TR" dirty="0"/>
                  <a:t> aritmetik ortalamanın bulunmasıdır.</a:t>
                </a:r>
              </a:p>
              <a:p>
                <a14:m>
                  <m:oMath xmlns:m="http://schemas.openxmlformats.org/officeDocument/2006/math">
                    <m:acc>
                      <m:accPr>
                        <m:chr m:val="̅"/>
                        <m:ctrlPr>
                          <a:rPr lang="tr-TR" i="1">
                            <a:latin typeface="Cambria Math" panose="02040503050406030204" pitchFamily="18" charset="0"/>
                          </a:rPr>
                        </m:ctrlPr>
                      </m:accPr>
                      <m:e>
                        <m:r>
                          <a:rPr lang="tr-TR" i="1">
                            <a:latin typeface="Cambria Math"/>
                          </a:rPr>
                          <m:t>𝑋</m:t>
                        </m:r>
                      </m:e>
                    </m:acc>
                  </m:oMath>
                </a14:m>
                <a:r>
                  <a:rPr lang="tr-TR" dirty="0"/>
                  <a:t>=</a:t>
                </a:r>
                <a14:m>
                  <m:oMath xmlns:m="http://schemas.openxmlformats.org/officeDocument/2006/math">
                    <m:f>
                      <m:fPr>
                        <m:ctrlPr>
                          <a:rPr lang="tr-TR" i="1" dirty="0" smtClean="0">
                            <a:latin typeface="Cambria Math" panose="02040503050406030204" pitchFamily="18" charset="0"/>
                          </a:rPr>
                        </m:ctrlPr>
                      </m:fPr>
                      <m:num>
                        <m:r>
                          <a:rPr lang="tr-TR" b="0" i="1" dirty="0" smtClean="0">
                            <a:latin typeface="Cambria Math"/>
                          </a:rPr>
                          <m:t>1</m:t>
                        </m:r>
                      </m:num>
                      <m:den>
                        <m:r>
                          <a:rPr lang="tr-TR" b="0" i="1" dirty="0" smtClean="0">
                            <a:latin typeface="Cambria Math"/>
                          </a:rPr>
                          <m:t>𝑛</m:t>
                        </m:r>
                      </m:den>
                    </m:f>
                    <m:nary>
                      <m:naryPr>
                        <m:chr m:val="∑"/>
                        <m:ctrlPr>
                          <a:rPr lang="tr-TR" i="1" dirty="0" smtClean="0">
                            <a:latin typeface="Cambria Math" panose="02040503050406030204" pitchFamily="18" charset="0"/>
                          </a:rPr>
                        </m:ctrlPr>
                      </m:naryPr>
                      <m:sub>
                        <m:r>
                          <m:rPr>
                            <m:brk m:alnAt="23"/>
                          </m:rPr>
                          <a:rPr lang="tr-TR" b="0" i="1" dirty="0" smtClean="0">
                            <a:latin typeface="Cambria Math"/>
                          </a:rPr>
                          <m:t>𝑖</m:t>
                        </m:r>
                        <m:r>
                          <a:rPr lang="tr-TR" b="0" i="1" dirty="0" smtClean="0">
                            <a:latin typeface="Cambria Math"/>
                          </a:rPr>
                          <m:t>=1</m:t>
                        </m:r>
                      </m:sub>
                      <m:sup>
                        <m:r>
                          <a:rPr lang="tr-TR" b="0" i="1" dirty="0" smtClean="0">
                            <a:latin typeface="Cambria Math"/>
                          </a:rPr>
                          <m:t>𝑛</m:t>
                        </m:r>
                      </m:sup>
                      <m:e>
                        <m:sSub>
                          <m:sSubPr>
                            <m:ctrlPr>
                              <a:rPr lang="tr-TR" i="1" dirty="0" smtClean="0">
                                <a:latin typeface="Cambria Math" panose="02040503050406030204" pitchFamily="18" charset="0"/>
                              </a:rPr>
                            </m:ctrlPr>
                          </m:sSubPr>
                          <m:e>
                            <m:r>
                              <a:rPr lang="tr-TR" b="0" i="1" dirty="0" smtClean="0">
                                <a:latin typeface="Cambria Math"/>
                              </a:rPr>
                              <m:t>𝑋</m:t>
                            </m:r>
                          </m:e>
                          <m:sub>
                            <m:r>
                              <a:rPr lang="tr-TR" b="0" i="1" dirty="0" smtClean="0">
                                <a:latin typeface="Cambria Math"/>
                              </a:rPr>
                              <m:t>𝑖</m:t>
                            </m:r>
                          </m:sub>
                        </m:sSub>
                      </m:e>
                    </m:nary>
                  </m:oMath>
                </a14:m>
                <a:r>
                  <a:rPr lang="tr-TR" dirty="0"/>
                  <a:t>=44.6</a:t>
                </a:r>
              </a:p>
              <a:p>
                <a:endParaRPr lang="tr-TR" dirty="0"/>
              </a:p>
              <a:p>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blipFill rotWithShape="1">
                <a:blip r:embed="rId2" cstate="print"/>
                <a:stretch>
                  <a:fillRect l="-741" t="-1884" r="-2074"/>
                </a:stretch>
              </a:blipFill>
            </p:spPr>
            <p:txBody>
              <a:bodyPr/>
              <a:lstStyle/>
              <a:p>
                <a:r>
                  <a:rPr lang="tr-TR">
                    <a:noFill/>
                  </a:rPr>
                  <a:t> </a:t>
                </a:r>
              </a:p>
            </p:txBody>
          </p:sp>
        </mc:Fallback>
      </mc:AlternateContent>
    </p:spTree>
    <p:extLst>
      <p:ext uri="{BB962C8B-B14F-4D97-AF65-F5344CB8AC3E}">
        <p14:creationId xmlns:p14="http://schemas.microsoft.com/office/powerpoint/2010/main" val="41860643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p:txBody>
              <a:bodyPr/>
              <a:lstStyle/>
              <a:p>
                <a:r>
                  <a:rPr lang="tr-TR" dirty="0"/>
                  <a:t>Z - </a:t>
                </a:r>
                <a:r>
                  <a:rPr lang="tr-TR" dirty="0" err="1"/>
                  <a:t>score</a:t>
                </a:r>
                <a:r>
                  <a:rPr lang="tr-TR" dirty="0"/>
                  <a:t> standartlaştırma işlemi için X serisinin standart hatasının bulunması gerekmektedir.</a:t>
                </a:r>
              </a:p>
              <a:p>
                <a:r>
                  <a:rPr lang="tr-TR" dirty="0"/>
                  <a:t>Söz konusu hata şu şekilde hesaplanır:</a:t>
                </a:r>
              </a:p>
              <a:p>
                <a14:m>
                  <m:oMath xmlns:m="http://schemas.openxmlformats.org/officeDocument/2006/math">
                    <m:sSub>
                      <m:sSubPr>
                        <m:ctrlPr>
                          <a:rPr lang="tr-TR" i="1" smtClean="0">
                            <a:latin typeface="Cambria Math" panose="02040503050406030204" pitchFamily="18" charset="0"/>
                          </a:rPr>
                        </m:ctrlPr>
                      </m:sSubPr>
                      <m:e>
                        <m:r>
                          <a:rPr lang="tr-TR" i="1" smtClean="0">
                            <a:latin typeface="Cambria Math"/>
                            <a:ea typeface="Cambria Math"/>
                          </a:rPr>
                          <m:t>𝜎</m:t>
                        </m:r>
                      </m:e>
                      <m:sub>
                        <m:r>
                          <a:rPr lang="tr-TR" b="0" i="1" smtClean="0">
                            <a:latin typeface="Cambria Math"/>
                          </a:rPr>
                          <m:t>𝑋</m:t>
                        </m:r>
                      </m:sub>
                    </m:sSub>
                  </m:oMath>
                </a14:m>
                <a:r>
                  <a:rPr lang="tr-TR" dirty="0"/>
                  <a:t>=</a:t>
                </a:r>
                <a14:m>
                  <m:oMath xmlns:m="http://schemas.openxmlformats.org/officeDocument/2006/math">
                    <m:rad>
                      <m:radPr>
                        <m:degHide m:val="on"/>
                        <m:ctrlPr>
                          <a:rPr lang="tr-TR" i="1" dirty="0" smtClean="0">
                            <a:latin typeface="Cambria Math" panose="02040503050406030204" pitchFamily="18" charset="0"/>
                          </a:rPr>
                        </m:ctrlPr>
                      </m:radPr>
                      <m:deg/>
                      <m:e>
                        <m:f>
                          <m:fPr>
                            <m:ctrlPr>
                              <a:rPr lang="tr-TR" i="1" dirty="0" smtClean="0">
                                <a:latin typeface="Cambria Math" panose="02040503050406030204" pitchFamily="18" charset="0"/>
                              </a:rPr>
                            </m:ctrlPr>
                          </m:fPr>
                          <m:num>
                            <m:nary>
                              <m:naryPr>
                                <m:chr m:val="∑"/>
                                <m:ctrlPr>
                                  <a:rPr lang="tr-TR" i="1" dirty="0" smtClean="0">
                                    <a:latin typeface="Cambria Math" panose="02040503050406030204" pitchFamily="18" charset="0"/>
                                  </a:rPr>
                                </m:ctrlPr>
                              </m:naryPr>
                              <m:sub>
                                <m:r>
                                  <m:rPr>
                                    <m:brk m:alnAt="23"/>
                                  </m:rPr>
                                  <a:rPr lang="tr-TR" b="0" i="1" dirty="0" smtClean="0">
                                    <a:latin typeface="Cambria Math"/>
                                  </a:rPr>
                                  <m:t>𝑖</m:t>
                                </m:r>
                                <m:r>
                                  <a:rPr lang="tr-TR" b="0" i="1" dirty="0" smtClean="0">
                                    <a:latin typeface="Cambria Math"/>
                                  </a:rPr>
                                  <m:t>=1</m:t>
                                </m:r>
                              </m:sub>
                              <m:sup>
                                <m:r>
                                  <a:rPr lang="tr-TR" b="0" i="1" dirty="0" smtClean="0">
                                    <a:latin typeface="Cambria Math"/>
                                  </a:rPr>
                                  <m:t>𝑛</m:t>
                                </m:r>
                              </m:sup>
                              <m:e>
                                <m:d>
                                  <m:dPr>
                                    <m:ctrlPr>
                                      <a:rPr lang="tr-TR" b="0" i="1" dirty="0" smtClean="0">
                                        <a:latin typeface="Cambria Math" panose="02040503050406030204" pitchFamily="18" charset="0"/>
                                      </a:rPr>
                                    </m:ctrlPr>
                                  </m:dPr>
                                  <m:e>
                                    <m:sSub>
                                      <m:sSubPr>
                                        <m:ctrlPr>
                                          <a:rPr lang="tr-TR" b="0" i="1" dirty="0" smtClean="0">
                                            <a:latin typeface="Cambria Math" panose="02040503050406030204" pitchFamily="18" charset="0"/>
                                          </a:rPr>
                                        </m:ctrlPr>
                                      </m:sSubPr>
                                      <m:e>
                                        <m:r>
                                          <a:rPr lang="tr-TR" b="0" i="1" dirty="0" smtClean="0">
                                            <a:latin typeface="Cambria Math"/>
                                          </a:rPr>
                                          <m:t>𝑋</m:t>
                                        </m:r>
                                      </m:e>
                                      <m:sub>
                                        <m:r>
                                          <a:rPr lang="tr-TR" b="0" i="1" dirty="0" smtClean="0">
                                            <a:latin typeface="Cambria Math"/>
                                          </a:rPr>
                                          <m:t>𝑖</m:t>
                                        </m:r>
                                      </m:sub>
                                    </m:sSub>
                                    <m:r>
                                      <a:rPr lang="tr-TR" b="0" i="1" dirty="0" smtClean="0">
                                        <a:latin typeface="Cambria Math"/>
                                      </a:rPr>
                                      <m:t>−</m:t>
                                    </m:r>
                                    <m:acc>
                                      <m:accPr>
                                        <m:chr m:val="̅"/>
                                        <m:ctrlPr>
                                          <a:rPr lang="tr-TR" b="0" i="1" dirty="0" smtClean="0">
                                            <a:latin typeface="Cambria Math" panose="02040503050406030204" pitchFamily="18" charset="0"/>
                                          </a:rPr>
                                        </m:ctrlPr>
                                      </m:accPr>
                                      <m:e>
                                        <m:r>
                                          <a:rPr lang="tr-TR" b="0" i="1" dirty="0" smtClean="0">
                                            <a:latin typeface="Cambria Math"/>
                                          </a:rPr>
                                          <m:t>𝑋</m:t>
                                        </m:r>
                                      </m:e>
                                    </m:acc>
                                  </m:e>
                                </m:d>
                                <m:r>
                                  <a:rPr lang="tr-TR" b="0" i="1" dirty="0" smtClean="0">
                                    <a:latin typeface="Cambria Math"/>
                                  </a:rPr>
                                  <m:t> ^2</m:t>
                                </m:r>
                              </m:e>
                            </m:nary>
                          </m:num>
                          <m:den>
                            <m:r>
                              <a:rPr lang="tr-TR" b="0" i="1" dirty="0" smtClean="0">
                                <a:latin typeface="Cambria Math"/>
                              </a:rPr>
                              <m:t>𝑛</m:t>
                            </m:r>
                            <m:r>
                              <a:rPr lang="tr-TR" b="0" i="1" dirty="0" smtClean="0">
                                <a:latin typeface="Cambria Math"/>
                              </a:rPr>
                              <m:t>−1</m:t>
                            </m:r>
                          </m:den>
                        </m:f>
                      </m:e>
                    </m:rad>
                  </m:oMath>
                </a14:m>
                <a:r>
                  <a:rPr lang="tr-TR" dirty="0"/>
                  <a:t>=12.44</a:t>
                </a: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blipFill rotWithShape="1">
                <a:blip r:embed="rId2" cstate="print"/>
                <a:stretch>
                  <a:fillRect l="-741" t="-1884"/>
                </a:stretch>
              </a:blipFill>
            </p:spPr>
            <p:txBody>
              <a:bodyPr/>
              <a:lstStyle/>
              <a:p>
                <a:r>
                  <a:rPr lang="tr-TR">
                    <a:noFill/>
                  </a:rPr>
                  <a:t> </a:t>
                </a:r>
              </a:p>
            </p:txBody>
          </p:sp>
        </mc:Fallback>
      </mc:AlternateContent>
    </p:spTree>
    <p:extLst>
      <p:ext uri="{BB962C8B-B14F-4D97-AF65-F5344CB8AC3E}">
        <p14:creationId xmlns:p14="http://schemas.microsoft.com/office/powerpoint/2010/main" val="153585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476672"/>
            <a:ext cx="8229600" cy="5649491"/>
          </a:xfrm>
        </p:spPr>
        <p:txBody>
          <a:bodyPr/>
          <a:lstStyle/>
          <a:p>
            <a:r>
              <a:rPr lang="tr-TR" b="1" dirty="0"/>
              <a:t>1.7.Veritabanı Sistemlerinin Üstünlükleri</a:t>
            </a:r>
          </a:p>
          <a:p>
            <a:endParaRPr lang="tr-TR" dirty="0"/>
          </a:p>
          <a:p>
            <a:pPr algn="just">
              <a:lnSpc>
                <a:spcPct val="150000"/>
              </a:lnSpc>
            </a:pPr>
            <a:r>
              <a:rPr lang="tr-TR" dirty="0"/>
              <a:t>a)Verinin tekrarlanmasını önler.</a:t>
            </a:r>
          </a:p>
          <a:p>
            <a:pPr algn="just">
              <a:lnSpc>
                <a:spcPct val="150000"/>
              </a:lnSpc>
            </a:pPr>
            <a:r>
              <a:rPr lang="tr-TR" dirty="0"/>
              <a:t>b)Verinin tutarlı olmasını sağlar.</a:t>
            </a:r>
          </a:p>
          <a:p>
            <a:pPr algn="just">
              <a:lnSpc>
                <a:spcPct val="150000"/>
              </a:lnSpc>
            </a:pPr>
            <a:r>
              <a:rPr lang="tr-TR" dirty="0"/>
              <a:t>c)Aynı andaki erişimlerde tutarsızlıkların ortaya çıkmasını önler.</a:t>
            </a:r>
          </a:p>
          <a:p>
            <a:pPr algn="just">
              <a:lnSpc>
                <a:spcPct val="150000"/>
              </a:lnSpc>
            </a:pPr>
            <a:r>
              <a:rPr lang="tr-TR" dirty="0"/>
              <a:t>d)Verinin güvenliğini sağlar</a:t>
            </a:r>
          </a:p>
        </p:txBody>
      </p:sp>
    </p:spTree>
    <p:extLst>
      <p:ext uri="{BB962C8B-B14F-4D97-AF65-F5344CB8AC3E}">
        <p14:creationId xmlns:p14="http://schemas.microsoft.com/office/powerpoint/2010/main" val="16047489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p:txBody>
              <a:bodyPr/>
              <a:lstStyle/>
              <a:p>
                <a:r>
                  <a:rPr lang="tr-TR" dirty="0"/>
                  <a:t>Bu durumda birinci satır için Z- </a:t>
                </a:r>
                <a:r>
                  <a:rPr lang="tr-TR" dirty="0" err="1"/>
                  <a:t>score</a:t>
                </a:r>
                <a:r>
                  <a:rPr lang="tr-TR" dirty="0"/>
                  <a:t> dönüşümü şu şekilde olabilir:</a:t>
                </a:r>
              </a:p>
              <a:p>
                <a:endParaRPr lang="tr-TR" dirty="0"/>
              </a:p>
              <a:p>
                <a14:m>
                  <m:oMath xmlns:m="http://schemas.openxmlformats.org/officeDocument/2006/math">
                    <m:sSup>
                      <m:sSupPr>
                        <m:ctrlPr>
                          <a:rPr lang="tr-TR" i="1">
                            <a:latin typeface="Cambria Math" panose="02040503050406030204" pitchFamily="18" charset="0"/>
                          </a:rPr>
                        </m:ctrlPr>
                      </m:sSupPr>
                      <m:e>
                        <m:r>
                          <a:rPr lang="tr-TR" i="1">
                            <a:latin typeface="Cambria Math"/>
                          </a:rPr>
                          <m:t>𝑋</m:t>
                        </m:r>
                      </m:e>
                      <m:sup>
                        <m:r>
                          <a:rPr lang="tr-TR" i="1">
                            <a:latin typeface="Cambria Math"/>
                          </a:rPr>
                          <m:t>∗</m:t>
                        </m:r>
                      </m:sup>
                    </m:sSup>
                    <m:r>
                      <a:rPr lang="tr-TR" i="1">
                        <a:latin typeface="Cambria Math"/>
                      </a:rPr>
                      <m:t>=</m:t>
                    </m:r>
                    <m:f>
                      <m:fPr>
                        <m:ctrlPr>
                          <a:rPr lang="tr-TR" i="1">
                            <a:latin typeface="Cambria Math" panose="02040503050406030204" pitchFamily="18" charset="0"/>
                          </a:rPr>
                        </m:ctrlPr>
                      </m:fPr>
                      <m:num>
                        <m:r>
                          <a:rPr lang="tr-TR" i="1">
                            <a:latin typeface="Cambria Math"/>
                          </a:rPr>
                          <m:t>𝑋</m:t>
                        </m:r>
                        <m:r>
                          <a:rPr lang="tr-TR" i="1">
                            <a:latin typeface="Cambria Math"/>
                          </a:rPr>
                          <m:t>−</m:t>
                        </m:r>
                        <m:acc>
                          <m:accPr>
                            <m:chr m:val="̿"/>
                            <m:ctrlPr>
                              <a:rPr lang="tr-TR" i="1">
                                <a:latin typeface="Cambria Math" panose="02040503050406030204" pitchFamily="18" charset="0"/>
                              </a:rPr>
                            </m:ctrlPr>
                          </m:accPr>
                          <m:e>
                            <m:r>
                              <a:rPr lang="tr-TR" i="1">
                                <a:latin typeface="Cambria Math"/>
                              </a:rPr>
                              <m:t>𝑋</m:t>
                            </m:r>
                          </m:e>
                        </m:acc>
                      </m:num>
                      <m:den>
                        <m:sSub>
                          <m:sSubPr>
                            <m:ctrlPr>
                              <a:rPr lang="tr-TR" i="1">
                                <a:latin typeface="Cambria Math" panose="02040503050406030204" pitchFamily="18" charset="0"/>
                              </a:rPr>
                            </m:ctrlPr>
                          </m:sSubPr>
                          <m:e>
                            <m:r>
                              <a:rPr lang="tr-TR" i="1">
                                <a:latin typeface="Cambria Math"/>
                                <a:ea typeface="Cambria Math"/>
                              </a:rPr>
                              <m:t>𝜎</m:t>
                            </m:r>
                          </m:e>
                          <m:sub>
                            <m:r>
                              <a:rPr lang="tr-TR" i="1">
                                <a:latin typeface="Cambria Math"/>
                              </a:rPr>
                              <m:t>𝑥</m:t>
                            </m:r>
                          </m:sub>
                        </m:sSub>
                      </m:den>
                    </m:f>
                  </m:oMath>
                </a14:m>
                <a:r>
                  <a:rPr lang="tr-TR" dirty="0"/>
                  <a:t> =</a:t>
                </a:r>
                <a14:m>
                  <m:oMath xmlns:m="http://schemas.openxmlformats.org/officeDocument/2006/math">
                    <m:f>
                      <m:fPr>
                        <m:ctrlPr>
                          <a:rPr lang="tr-TR" i="1" smtClean="0">
                            <a:latin typeface="Cambria Math" panose="02040503050406030204" pitchFamily="18" charset="0"/>
                          </a:rPr>
                        </m:ctrlPr>
                      </m:fPr>
                      <m:num>
                        <m:r>
                          <a:rPr lang="tr-TR" b="0" i="1" smtClean="0">
                            <a:latin typeface="Cambria Math"/>
                          </a:rPr>
                          <m:t>30−44.6</m:t>
                        </m:r>
                      </m:num>
                      <m:den>
                        <m:r>
                          <a:rPr lang="tr-TR" b="0" i="1" smtClean="0">
                            <a:latin typeface="Cambria Math"/>
                          </a:rPr>
                          <m:t>12.44</m:t>
                        </m:r>
                      </m:den>
                    </m:f>
                  </m:oMath>
                </a14:m>
                <a:r>
                  <a:rPr lang="tr-TR" dirty="0"/>
                  <a:t>=-1.1735</a:t>
                </a:r>
              </a:p>
              <a:p>
                <a:endParaRPr lang="tr-TR" dirty="0"/>
              </a:p>
              <a:p>
                <a:r>
                  <a:rPr lang="tr-TR" dirty="0"/>
                  <a:t>Benzer biçimde diğer gözlemler içinde aynı hesaplamalar yapılır.</a:t>
                </a:r>
              </a:p>
              <a:p>
                <a:endParaRPr lang="tr-TR" dirty="0"/>
              </a:p>
              <a:p>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blipFill rotWithShape="1">
                <a:blip r:embed="rId2" cstate="print"/>
                <a:stretch>
                  <a:fillRect l="-741" t="-1884"/>
                </a:stretch>
              </a:blipFill>
            </p:spPr>
            <p:txBody>
              <a:bodyPr/>
              <a:lstStyle/>
              <a:p>
                <a:r>
                  <a:rPr lang="tr-TR">
                    <a:noFill/>
                  </a:rPr>
                  <a:t> </a:t>
                </a:r>
              </a:p>
            </p:txBody>
          </p:sp>
        </mc:Fallback>
      </mc:AlternateContent>
    </p:spTree>
    <p:extLst>
      <p:ext uri="{BB962C8B-B14F-4D97-AF65-F5344CB8AC3E}">
        <p14:creationId xmlns:p14="http://schemas.microsoft.com/office/powerpoint/2010/main" val="7862769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a:t>2.4.5Veri Madenciliği Algoritmasını Uygulama</a:t>
            </a:r>
          </a:p>
        </p:txBody>
      </p:sp>
      <p:sp>
        <p:nvSpPr>
          <p:cNvPr id="3" name="İçerik Yer Tutucusu 2"/>
          <p:cNvSpPr>
            <a:spLocks noGrp="1"/>
          </p:cNvSpPr>
          <p:nvPr>
            <p:ph idx="1"/>
          </p:nvPr>
        </p:nvSpPr>
        <p:spPr>
          <a:xfrm>
            <a:off x="395536" y="1646237"/>
            <a:ext cx="8291264" cy="4526280"/>
          </a:xfrm>
        </p:spPr>
        <p:txBody>
          <a:bodyPr/>
          <a:lstStyle/>
          <a:p>
            <a:pPr algn="just">
              <a:lnSpc>
                <a:spcPct val="150000"/>
              </a:lnSpc>
            </a:pPr>
            <a:r>
              <a:rPr lang="tr-TR" dirty="0"/>
              <a:t>Veri madenciliği yöntemlerini uygulaya-bilmek için önceden bahsedilen işlemlerin uygun görünenleri yapılır.</a:t>
            </a:r>
          </a:p>
          <a:p>
            <a:pPr algn="just">
              <a:lnSpc>
                <a:spcPct val="150000"/>
              </a:lnSpc>
            </a:pPr>
            <a:r>
              <a:rPr lang="tr-TR" dirty="0"/>
              <a:t>Veri hazır hale getirildikten sonra konuyla ilgili veri madenciliği algoritmaları uygulanır.</a:t>
            </a:r>
          </a:p>
          <a:p>
            <a:pPr algn="just"/>
            <a:endParaRPr lang="tr-TR" dirty="0"/>
          </a:p>
        </p:txBody>
      </p:sp>
    </p:spTree>
    <p:extLst>
      <p:ext uri="{BB962C8B-B14F-4D97-AF65-F5344CB8AC3E}">
        <p14:creationId xmlns:p14="http://schemas.microsoft.com/office/powerpoint/2010/main" val="29469591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a:t>2.4.6. Sonuçları Sunum ve Değerlendirme</a:t>
            </a:r>
          </a:p>
        </p:txBody>
      </p:sp>
      <p:sp>
        <p:nvSpPr>
          <p:cNvPr id="3" name="İçerik Yer Tutucusu 2"/>
          <p:cNvSpPr>
            <a:spLocks noGrp="1"/>
          </p:cNvSpPr>
          <p:nvPr>
            <p:ph idx="1"/>
          </p:nvPr>
        </p:nvSpPr>
        <p:spPr/>
        <p:txBody>
          <a:bodyPr>
            <a:normAutofit fontScale="92500" lnSpcReduction="10000"/>
          </a:bodyPr>
          <a:lstStyle/>
          <a:p>
            <a:pPr algn="just">
              <a:lnSpc>
                <a:spcPct val="150000"/>
              </a:lnSpc>
            </a:pPr>
            <a:r>
              <a:rPr lang="tr-TR" dirty="0"/>
              <a:t>Veri madenciliği algoritması veriler üzerinde uygulandıktan sonra, sonuçlar düzenlenerek ilgili yerlere sunulur.</a:t>
            </a:r>
          </a:p>
          <a:p>
            <a:pPr algn="just">
              <a:lnSpc>
                <a:spcPct val="150000"/>
              </a:lnSpc>
            </a:pPr>
            <a:r>
              <a:rPr lang="tr-TR" dirty="0"/>
              <a:t>Sonuçlar çoğu kez grafiklerle desteklenir.</a:t>
            </a:r>
          </a:p>
          <a:p>
            <a:pPr algn="just">
              <a:lnSpc>
                <a:spcPct val="150000"/>
              </a:lnSpc>
            </a:pPr>
            <a:r>
              <a:rPr lang="tr-TR" dirty="0"/>
              <a:t>Örneğin bir hiyerarşik kümeleme modeli uygulanmış ise sonuçlar </a:t>
            </a:r>
            <a:r>
              <a:rPr lang="tr-TR" i="1" dirty="0"/>
              <a:t>dendrogram </a:t>
            </a:r>
            <a:r>
              <a:rPr lang="tr-TR" dirty="0"/>
              <a:t>adı verilen özel grafiklerle sunulur.</a:t>
            </a:r>
          </a:p>
        </p:txBody>
      </p:sp>
    </p:spTree>
    <p:extLst>
      <p:ext uri="{BB962C8B-B14F-4D97-AF65-F5344CB8AC3E}">
        <p14:creationId xmlns:p14="http://schemas.microsoft.com/office/powerpoint/2010/main" val="6019004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a:t>2.5. Veri Madenciliği Yöntemleri</a:t>
            </a:r>
          </a:p>
        </p:txBody>
      </p:sp>
      <p:sp>
        <p:nvSpPr>
          <p:cNvPr id="3" name="İçerik Yer Tutucusu 2"/>
          <p:cNvSpPr>
            <a:spLocks noGrp="1"/>
          </p:cNvSpPr>
          <p:nvPr>
            <p:ph idx="1"/>
          </p:nvPr>
        </p:nvSpPr>
        <p:spPr/>
        <p:txBody>
          <a:bodyPr/>
          <a:lstStyle/>
          <a:p>
            <a:pPr algn="just"/>
            <a:r>
              <a:rPr lang="tr-TR" dirty="0"/>
              <a:t>Veri madenciliği konusunda çok sayıda yöntem ve algoritma geliştirilmiştir. Bu yöntemlerin bir çoğu istatistiksel tabanlıdır.</a:t>
            </a:r>
          </a:p>
          <a:p>
            <a:pPr algn="just"/>
            <a:r>
              <a:rPr lang="tr-TR" dirty="0"/>
              <a:t>Veri madenciliği modellerini temel olarak şu şekilde gruplandırabiliriz.</a:t>
            </a:r>
          </a:p>
          <a:p>
            <a:pPr lvl="1" algn="just"/>
            <a:r>
              <a:rPr lang="tr-TR" dirty="0"/>
              <a:t>A) Sınıflandırma</a:t>
            </a:r>
          </a:p>
          <a:p>
            <a:pPr lvl="1" algn="just"/>
            <a:r>
              <a:rPr lang="tr-TR" dirty="0"/>
              <a:t>B) Kümeleme</a:t>
            </a:r>
          </a:p>
          <a:p>
            <a:pPr lvl="1" algn="just"/>
            <a:r>
              <a:rPr lang="tr-TR" dirty="0"/>
              <a:t>C) Birliktelik Kuralları</a:t>
            </a:r>
          </a:p>
          <a:p>
            <a:endParaRPr lang="tr-TR" dirty="0"/>
          </a:p>
        </p:txBody>
      </p:sp>
    </p:spTree>
    <p:extLst>
      <p:ext uri="{BB962C8B-B14F-4D97-AF65-F5344CB8AC3E}">
        <p14:creationId xmlns:p14="http://schemas.microsoft.com/office/powerpoint/2010/main" val="5263385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2.5.1.Sınıflandırma</a:t>
            </a:r>
          </a:p>
        </p:txBody>
      </p:sp>
      <p:sp>
        <p:nvSpPr>
          <p:cNvPr id="3" name="İçerik Yer Tutucusu 2"/>
          <p:cNvSpPr>
            <a:spLocks noGrp="1"/>
          </p:cNvSpPr>
          <p:nvPr>
            <p:ph idx="1"/>
          </p:nvPr>
        </p:nvSpPr>
        <p:spPr/>
        <p:txBody>
          <a:bodyPr/>
          <a:lstStyle/>
          <a:p>
            <a:pPr algn="just">
              <a:lnSpc>
                <a:spcPct val="150000"/>
              </a:lnSpc>
            </a:pPr>
            <a:r>
              <a:rPr lang="tr-TR" dirty="0"/>
              <a:t>Sınıflama veri madenciliğinde sıkça kullanılan bir yöntem olup veri tabanlarındaki gizli örüntüleri ortaya çıkarmakta kullanılır.</a:t>
            </a:r>
          </a:p>
          <a:p>
            <a:pPr algn="just">
              <a:lnSpc>
                <a:spcPct val="150000"/>
              </a:lnSpc>
            </a:pPr>
            <a:r>
              <a:rPr lang="tr-TR" dirty="0"/>
              <a:t>Verilerin sınıflandırılması için belirli bir süreç izlenir.</a:t>
            </a:r>
          </a:p>
          <a:p>
            <a:endParaRPr lang="tr-TR" dirty="0"/>
          </a:p>
        </p:txBody>
      </p:sp>
    </p:spTree>
    <p:extLst>
      <p:ext uri="{BB962C8B-B14F-4D97-AF65-F5344CB8AC3E}">
        <p14:creationId xmlns:p14="http://schemas.microsoft.com/office/powerpoint/2010/main" val="22151413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fontScale="92500"/>
          </a:bodyPr>
          <a:lstStyle/>
          <a:p>
            <a:pPr algn="just">
              <a:lnSpc>
                <a:spcPct val="150000"/>
              </a:lnSpc>
            </a:pPr>
            <a:r>
              <a:rPr lang="tr-TR" dirty="0"/>
              <a:t>Öncelikle var olan veri tabanının bir kısmı eğitim amacıyla kullanarak sınıflandırılma kurallarının oluşturulması sağlanır.</a:t>
            </a:r>
          </a:p>
          <a:p>
            <a:pPr algn="just">
              <a:lnSpc>
                <a:spcPct val="150000"/>
              </a:lnSpc>
            </a:pPr>
            <a:r>
              <a:rPr lang="tr-TR" dirty="0"/>
              <a:t>Daha sonra bu kurallar yardımıyla yeni bir durum ortaya çıktığında nasıl karar verileceği belirlenir.</a:t>
            </a:r>
          </a:p>
        </p:txBody>
      </p:sp>
    </p:spTree>
    <p:extLst>
      <p:ext uri="{BB962C8B-B14F-4D97-AF65-F5344CB8AC3E}">
        <p14:creationId xmlns:p14="http://schemas.microsoft.com/office/powerpoint/2010/main" val="14386823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Örnek:</a:t>
            </a:r>
          </a:p>
        </p:txBody>
      </p:sp>
      <p:sp>
        <p:nvSpPr>
          <p:cNvPr id="3" name="İçerik Yer Tutucusu 2"/>
          <p:cNvSpPr>
            <a:spLocks noGrp="1"/>
          </p:cNvSpPr>
          <p:nvPr>
            <p:ph idx="1"/>
          </p:nvPr>
        </p:nvSpPr>
        <p:spPr/>
        <p:txBody>
          <a:bodyPr>
            <a:normAutofit fontScale="92500" lnSpcReduction="10000"/>
          </a:bodyPr>
          <a:lstStyle/>
          <a:p>
            <a:pPr algn="just">
              <a:lnSpc>
                <a:spcPct val="150000"/>
              </a:lnSpc>
            </a:pPr>
            <a:r>
              <a:rPr lang="tr-TR" dirty="0"/>
              <a:t>Bir bankanın kredi verdiği müşterilerinin risk durumunu karar ağaçları yardımıyla ortaya koymak istediğini varsayalım.</a:t>
            </a:r>
          </a:p>
          <a:p>
            <a:pPr algn="just">
              <a:lnSpc>
                <a:spcPct val="150000"/>
              </a:lnSpc>
            </a:pPr>
            <a:r>
              <a:rPr lang="tr-TR" dirty="0"/>
              <a:t>Bu sayede belirli özelliklere sahip müşterilerden kredi talebi geldiğinde karar ağacı bilgilerine dayanarak kredi verip vermeme konusunda karar verilecektir.</a:t>
            </a:r>
          </a:p>
        </p:txBody>
      </p:sp>
    </p:spTree>
    <p:extLst>
      <p:ext uri="{BB962C8B-B14F-4D97-AF65-F5344CB8AC3E}">
        <p14:creationId xmlns:p14="http://schemas.microsoft.com/office/powerpoint/2010/main" val="14436854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dirty="0"/>
          </a:p>
        </p:txBody>
      </p:sp>
      <p:graphicFrame>
        <p:nvGraphicFramePr>
          <p:cNvPr id="4" name="İçerik Yer Tutucusu 3"/>
          <p:cNvGraphicFramePr>
            <a:graphicFrameLocks noGrp="1"/>
          </p:cNvGraphicFramePr>
          <p:nvPr>
            <p:ph idx="1"/>
          </p:nvPr>
        </p:nvGraphicFramePr>
        <p:xfrm>
          <a:off x="755575" y="1646238"/>
          <a:ext cx="7416825" cy="2966720"/>
        </p:xfrm>
        <a:graphic>
          <a:graphicData uri="http://schemas.openxmlformats.org/drawingml/2006/table">
            <a:tbl>
              <a:tblPr firstRow="1" bandRow="1">
                <a:tableStyleId>{93296810-A885-4BE3-A3E7-6D5BEEA58F35}</a:tableStyleId>
              </a:tblPr>
              <a:tblGrid>
                <a:gridCol w="1483365">
                  <a:extLst>
                    <a:ext uri="{9D8B030D-6E8A-4147-A177-3AD203B41FA5}">
                      <a16:colId xmlns:a16="http://schemas.microsoft.com/office/drawing/2014/main" val="20000"/>
                    </a:ext>
                  </a:extLst>
                </a:gridCol>
                <a:gridCol w="1483365">
                  <a:extLst>
                    <a:ext uri="{9D8B030D-6E8A-4147-A177-3AD203B41FA5}">
                      <a16:colId xmlns:a16="http://schemas.microsoft.com/office/drawing/2014/main" val="20001"/>
                    </a:ext>
                  </a:extLst>
                </a:gridCol>
                <a:gridCol w="1483365">
                  <a:extLst>
                    <a:ext uri="{9D8B030D-6E8A-4147-A177-3AD203B41FA5}">
                      <a16:colId xmlns:a16="http://schemas.microsoft.com/office/drawing/2014/main" val="20002"/>
                    </a:ext>
                  </a:extLst>
                </a:gridCol>
                <a:gridCol w="1483365">
                  <a:extLst>
                    <a:ext uri="{9D8B030D-6E8A-4147-A177-3AD203B41FA5}">
                      <a16:colId xmlns:a16="http://schemas.microsoft.com/office/drawing/2014/main" val="20003"/>
                    </a:ext>
                  </a:extLst>
                </a:gridCol>
                <a:gridCol w="1483365">
                  <a:extLst>
                    <a:ext uri="{9D8B030D-6E8A-4147-A177-3AD203B41FA5}">
                      <a16:colId xmlns:a16="http://schemas.microsoft.com/office/drawing/2014/main" val="20004"/>
                    </a:ext>
                  </a:extLst>
                </a:gridCol>
              </a:tblGrid>
              <a:tr h="370840">
                <a:tc>
                  <a:txBody>
                    <a:bodyPr/>
                    <a:lstStyle/>
                    <a:p>
                      <a:r>
                        <a:rPr lang="tr-TR" dirty="0"/>
                        <a:t>MÜŞTERİ</a:t>
                      </a:r>
                    </a:p>
                  </a:txBody>
                  <a:tcPr/>
                </a:tc>
                <a:tc>
                  <a:txBody>
                    <a:bodyPr/>
                    <a:lstStyle/>
                    <a:p>
                      <a:r>
                        <a:rPr lang="tr-TR" dirty="0"/>
                        <a:t>BORÇ</a:t>
                      </a:r>
                    </a:p>
                  </a:txBody>
                  <a:tcPr/>
                </a:tc>
                <a:tc>
                  <a:txBody>
                    <a:bodyPr/>
                    <a:lstStyle/>
                    <a:p>
                      <a:r>
                        <a:rPr lang="tr-TR" dirty="0"/>
                        <a:t>GELİR</a:t>
                      </a:r>
                    </a:p>
                  </a:txBody>
                  <a:tcPr/>
                </a:tc>
                <a:tc>
                  <a:txBody>
                    <a:bodyPr/>
                    <a:lstStyle/>
                    <a:p>
                      <a:r>
                        <a:rPr lang="tr-TR" dirty="0"/>
                        <a:t>STATÜ</a:t>
                      </a:r>
                    </a:p>
                  </a:txBody>
                  <a:tcPr/>
                </a:tc>
                <a:tc>
                  <a:txBody>
                    <a:bodyPr/>
                    <a:lstStyle/>
                    <a:p>
                      <a:r>
                        <a:rPr lang="tr-TR" dirty="0"/>
                        <a:t>RİSK</a:t>
                      </a:r>
                    </a:p>
                  </a:txBody>
                  <a:tcPr/>
                </a:tc>
                <a:extLst>
                  <a:ext uri="{0D108BD9-81ED-4DB2-BD59-A6C34878D82A}">
                    <a16:rowId xmlns:a16="http://schemas.microsoft.com/office/drawing/2014/main" val="10000"/>
                  </a:ext>
                </a:extLst>
              </a:tr>
              <a:tr h="370840">
                <a:tc>
                  <a:txBody>
                    <a:bodyPr/>
                    <a:lstStyle/>
                    <a:p>
                      <a:r>
                        <a:rPr lang="tr-TR" dirty="0"/>
                        <a:t>1</a:t>
                      </a:r>
                    </a:p>
                  </a:txBody>
                  <a:tcPr/>
                </a:tc>
                <a:tc>
                  <a:txBody>
                    <a:bodyPr/>
                    <a:lstStyle/>
                    <a:p>
                      <a:r>
                        <a:rPr lang="tr-TR" dirty="0"/>
                        <a:t>Yüksek</a:t>
                      </a:r>
                    </a:p>
                  </a:txBody>
                  <a:tcPr/>
                </a:tc>
                <a:tc>
                  <a:txBody>
                    <a:bodyPr/>
                    <a:lstStyle/>
                    <a:p>
                      <a:r>
                        <a:rPr lang="tr-TR" dirty="0"/>
                        <a:t>Yüksek</a:t>
                      </a:r>
                    </a:p>
                  </a:txBody>
                  <a:tcPr/>
                </a:tc>
                <a:tc>
                  <a:txBody>
                    <a:bodyPr/>
                    <a:lstStyle/>
                    <a:p>
                      <a:r>
                        <a:rPr lang="tr-TR" dirty="0"/>
                        <a:t>İşveren</a:t>
                      </a:r>
                      <a:r>
                        <a:rPr lang="tr-TR" baseline="0" dirty="0"/>
                        <a:t> </a:t>
                      </a:r>
                      <a:endParaRPr lang="tr-TR" dirty="0"/>
                    </a:p>
                  </a:txBody>
                  <a:tcPr/>
                </a:tc>
                <a:tc>
                  <a:txBody>
                    <a:bodyPr/>
                    <a:lstStyle/>
                    <a:p>
                      <a:r>
                        <a:rPr lang="tr-TR" dirty="0"/>
                        <a:t>Kötü</a:t>
                      </a:r>
                    </a:p>
                  </a:txBody>
                  <a:tcPr/>
                </a:tc>
                <a:extLst>
                  <a:ext uri="{0D108BD9-81ED-4DB2-BD59-A6C34878D82A}">
                    <a16:rowId xmlns:a16="http://schemas.microsoft.com/office/drawing/2014/main" val="10001"/>
                  </a:ext>
                </a:extLst>
              </a:tr>
              <a:tr h="370840">
                <a:tc>
                  <a:txBody>
                    <a:bodyPr/>
                    <a:lstStyle/>
                    <a:p>
                      <a:r>
                        <a:rPr lang="tr-TR" dirty="0"/>
                        <a:t>2</a:t>
                      </a:r>
                    </a:p>
                  </a:txBody>
                  <a:tcPr/>
                </a:tc>
                <a:tc>
                  <a:txBody>
                    <a:bodyPr/>
                    <a:lstStyle/>
                    <a:p>
                      <a:r>
                        <a:rPr lang="tr-TR" dirty="0"/>
                        <a:t>Yüksek</a:t>
                      </a:r>
                    </a:p>
                  </a:txBody>
                  <a:tcPr/>
                </a:tc>
                <a:tc>
                  <a:txBody>
                    <a:bodyPr/>
                    <a:lstStyle/>
                    <a:p>
                      <a:r>
                        <a:rPr lang="tr-TR" dirty="0"/>
                        <a:t>Yüksek</a:t>
                      </a:r>
                    </a:p>
                  </a:txBody>
                  <a:tcPr/>
                </a:tc>
                <a:tc>
                  <a:txBody>
                    <a:bodyPr/>
                    <a:lstStyle/>
                    <a:p>
                      <a:r>
                        <a:rPr lang="tr-TR" dirty="0"/>
                        <a:t>Ücretli</a:t>
                      </a:r>
                    </a:p>
                  </a:txBody>
                  <a:tcPr/>
                </a:tc>
                <a:tc>
                  <a:txBody>
                    <a:bodyPr/>
                    <a:lstStyle/>
                    <a:p>
                      <a:r>
                        <a:rPr lang="tr-TR" dirty="0"/>
                        <a:t>Kötü</a:t>
                      </a:r>
                    </a:p>
                  </a:txBody>
                  <a:tcPr/>
                </a:tc>
                <a:extLst>
                  <a:ext uri="{0D108BD9-81ED-4DB2-BD59-A6C34878D82A}">
                    <a16:rowId xmlns:a16="http://schemas.microsoft.com/office/drawing/2014/main" val="10002"/>
                  </a:ext>
                </a:extLst>
              </a:tr>
              <a:tr h="370840">
                <a:tc>
                  <a:txBody>
                    <a:bodyPr/>
                    <a:lstStyle/>
                    <a:p>
                      <a:r>
                        <a:rPr lang="tr-TR" dirty="0"/>
                        <a:t>3</a:t>
                      </a:r>
                    </a:p>
                  </a:txBody>
                  <a:tcPr/>
                </a:tc>
                <a:tc>
                  <a:txBody>
                    <a:bodyPr/>
                    <a:lstStyle/>
                    <a:p>
                      <a:r>
                        <a:rPr lang="tr-TR" dirty="0"/>
                        <a:t>Yüksek</a:t>
                      </a:r>
                    </a:p>
                  </a:txBody>
                  <a:tcPr/>
                </a:tc>
                <a:tc>
                  <a:txBody>
                    <a:bodyPr/>
                    <a:lstStyle/>
                    <a:p>
                      <a:r>
                        <a:rPr lang="tr-TR" dirty="0"/>
                        <a:t>Düşük</a:t>
                      </a:r>
                    </a:p>
                  </a:txBody>
                  <a:tcPr/>
                </a:tc>
                <a:tc>
                  <a:txBody>
                    <a:bodyPr/>
                    <a:lstStyle/>
                    <a:p>
                      <a:r>
                        <a:rPr lang="tr-TR" dirty="0"/>
                        <a:t>Ücretli</a:t>
                      </a:r>
                    </a:p>
                  </a:txBody>
                  <a:tcPr/>
                </a:tc>
                <a:tc>
                  <a:txBody>
                    <a:bodyPr/>
                    <a:lstStyle/>
                    <a:p>
                      <a:r>
                        <a:rPr lang="tr-TR" dirty="0"/>
                        <a:t>Kötü</a:t>
                      </a:r>
                    </a:p>
                  </a:txBody>
                  <a:tcPr/>
                </a:tc>
                <a:extLst>
                  <a:ext uri="{0D108BD9-81ED-4DB2-BD59-A6C34878D82A}">
                    <a16:rowId xmlns:a16="http://schemas.microsoft.com/office/drawing/2014/main" val="10003"/>
                  </a:ext>
                </a:extLst>
              </a:tr>
              <a:tr h="370840">
                <a:tc>
                  <a:txBody>
                    <a:bodyPr/>
                    <a:lstStyle/>
                    <a:p>
                      <a:r>
                        <a:rPr lang="tr-TR" dirty="0"/>
                        <a:t>4</a:t>
                      </a:r>
                    </a:p>
                  </a:txBody>
                  <a:tcPr/>
                </a:tc>
                <a:tc>
                  <a:txBody>
                    <a:bodyPr/>
                    <a:lstStyle/>
                    <a:p>
                      <a:r>
                        <a:rPr lang="tr-TR" dirty="0"/>
                        <a:t>Düşük</a:t>
                      </a:r>
                    </a:p>
                  </a:txBody>
                  <a:tcPr/>
                </a:tc>
                <a:tc>
                  <a:txBody>
                    <a:bodyPr/>
                    <a:lstStyle/>
                    <a:p>
                      <a:r>
                        <a:rPr lang="tr-TR" dirty="0"/>
                        <a:t>Düşük</a:t>
                      </a:r>
                    </a:p>
                  </a:txBody>
                  <a:tcPr/>
                </a:tc>
                <a:tc>
                  <a:txBody>
                    <a:bodyPr/>
                    <a:lstStyle/>
                    <a:p>
                      <a:r>
                        <a:rPr lang="tr-TR" dirty="0"/>
                        <a:t>Ücretli</a:t>
                      </a:r>
                    </a:p>
                  </a:txBody>
                  <a:tcPr/>
                </a:tc>
                <a:tc>
                  <a:txBody>
                    <a:bodyPr/>
                    <a:lstStyle/>
                    <a:p>
                      <a:r>
                        <a:rPr lang="tr-TR" dirty="0"/>
                        <a:t>İyi</a:t>
                      </a:r>
                    </a:p>
                  </a:txBody>
                  <a:tcPr/>
                </a:tc>
                <a:extLst>
                  <a:ext uri="{0D108BD9-81ED-4DB2-BD59-A6C34878D82A}">
                    <a16:rowId xmlns:a16="http://schemas.microsoft.com/office/drawing/2014/main" val="10004"/>
                  </a:ext>
                </a:extLst>
              </a:tr>
              <a:tr h="370840">
                <a:tc>
                  <a:txBody>
                    <a:bodyPr/>
                    <a:lstStyle/>
                    <a:p>
                      <a:r>
                        <a:rPr lang="tr-TR" dirty="0"/>
                        <a:t>5</a:t>
                      </a:r>
                    </a:p>
                  </a:txBody>
                  <a:tcPr/>
                </a:tc>
                <a:tc>
                  <a:txBody>
                    <a:bodyPr/>
                    <a:lstStyle/>
                    <a:p>
                      <a:r>
                        <a:rPr lang="tr-TR" dirty="0"/>
                        <a:t>Düşük</a:t>
                      </a:r>
                    </a:p>
                  </a:txBody>
                  <a:tcPr/>
                </a:tc>
                <a:tc>
                  <a:txBody>
                    <a:bodyPr/>
                    <a:lstStyle/>
                    <a:p>
                      <a:r>
                        <a:rPr lang="tr-TR" dirty="0"/>
                        <a:t>Düşük</a:t>
                      </a:r>
                    </a:p>
                  </a:txBody>
                  <a:tcPr/>
                </a:tc>
                <a:tc>
                  <a:txBody>
                    <a:bodyPr/>
                    <a:lstStyle/>
                    <a:p>
                      <a:r>
                        <a:rPr lang="tr-TR" dirty="0"/>
                        <a:t>İşveren</a:t>
                      </a:r>
                      <a:r>
                        <a:rPr lang="tr-TR" baseline="0" dirty="0"/>
                        <a:t> </a:t>
                      </a:r>
                      <a:endParaRPr lang="tr-TR" dirty="0"/>
                    </a:p>
                  </a:txBody>
                  <a:tcPr/>
                </a:tc>
                <a:tc>
                  <a:txBody>
                    <a:bodyPr/>
                    <a:lstStyle/>
                    <a:p>
                      <a:r>
                        <a:rPr lang="tr-TR" dirty="0"/>
                        <a:t>Kötü</a:t>
                      </a:r>
                    </a:p>
                  </a:txBody>
                  <a:tcPr/>
                </a:tc>
                <a:extLst>
                  <a:ext uri="{0D108BD9-81ED-4DB2-BD59-A6C34878D82A}">
                    <a16:rowId xmlns:a16="http://schemas.microsoft.com/office/drawing/2014/main" val="10005"/>
                  </a:ext>
                </a:extLst>
              </a:tr>
              <a:tr h="370840">
                <a:tc>
                  <a:txBody>
                    <a:bodyPr/>
                    <a:lstStyle/>
                    <a:p>
                      <a:r>
                        <a:rPr lang="tr-TR" dirty="0"/>
                        <a:t>6</a:t>
                      </a:r>
                    </a:p>
                  </a:txBody>
                  <a:tcPr/>
                </a:tc>
                <a:tc>
                  <a:txBody>
                    <a:bodyPr/>
                    <a:lstStyle/>
                    <a:p>
                      <a:r>
                        <a:rPr lang="tr-TR" dirty="0"/>
                        <a:t>Düşük</a:t>
                      </a:r>
                    </a:p>
                  </a:txBody>
                  <a:tcPr/>
                </a:tc>
                <a:tc>
                  <a:txBody>
                    <a:bodyPr/>
                    <a:lstStyle/>
                    <a:p>
                      <a:r>
                        <a:rPr lang="tr-TR" dirty="0"/>
                        <a:t>Yüksek</a:t>
                      </a:r>
                    </a:p>
                  </a:txBody>
                  <a:tcPr/>
                </a:tc>
                <a:tc>
                  <a:txBody>
                    <a:bodyPr/>
                    <a:lstStyle/>
                    <a:p>
                      <a:r>
                        <a:rPr lang="tr-TR" dirty="0"/>
                        <a:t>İşveren</a:t>
                      </a:r>
                      <a:r>
                        <a:rPr lang="tr-TR" baseline="0" dirty="0"/>
                        <a:t> </a:t>
                      </a:r>
                      <a:endParaRPr lang="tr-TR" dirty="0"/>
                    </a:p>
                  </a:txBody>
                  <a:tcPr/>
                </a:tc>
                <a:tc>
                  <a:txBody>
                    <a:bodyPr/>
                    <a:lstStyle/>
                    <a:p>
                      <a:r>
                        <a:rPr lang="tr-TR" dirty="0"/>
                        <a:t>İyi</a:t>
                      </a:r>
                    </a:p>
                  </a:txBody>
                  <a:tcPr/>
                </a:tc>
                <a:extLst>
                  <a:ext uri="{0D108BD9-81ED-4DB2-BD59-A6C34878D82A}">
                    <a16:rowId xmlns:a16="http://schemas.microsoft.com/office/drawing/2014/main" val="10006"/>
                  </a:ext>
                </a:extLst>
              </a:tr>
              <a:tr h="370840">
                <a:tc>
                  <a:txBody>
                    <a:bodyPr/>
                    <a:lstStyle/>
                    <a:p>
                      <a:r>
                        <a:rPr lang="tr-TR" dirty="0"/>
                        <a:t>7</a:t>
                      </a:r>
                    </a:p>
                  </a:txBody>
                  <a:tcPr/>
                </a:tc>
                <a:tc>
                  <a:txBody>
                    <a:bodyPr/>
                    <a:lstStyle/>
                    <a:p>
                      <a:r>
                        <a:rPr lang="tr-TR" dirty="0"/>
                        <a:t>Düşük</a:t>
                      </a:r>
                    </a:p>
                  </a:txBody>
                  <a:tcPr/>
                </a:tc>
                <a:tc>
                  <a:txBody>
                    <a:bodyPr/>
                    <a:lstStyle/>
                    <a:p>
                      <a:r>
                        <a:rPr lang="tr-TR" dirty="0"/>
                        <a:t>Yüksek</a:t>
                      </a:r>
                    </a:p>
                  </a:txBody>
                  <a:tcPr/>
                </a:tc>
                <a:tc>
                  <a:txBody>
                    <a:bodyPr/>
                    <a:lstStyle/>
                    <a:p>
                      <a:r>
                        <a:rPr lang="tr-TR" dirty="0"/>
                        <a:t>Ücretli</a:t>
                      </a:r>
                    </a:p>
                  </a:txBody>
                  <a:tcPr/>
                </a:tc>
                <a:tc>
                  <a:txBody>
                    <a:bodyPr/>
                    <a:lstStyle/>
                    <a:p>
                      <a:r>
                        <a:rPr lang="tr-TR" dirty="0"/>
                        <a:t>İyi</a:t>
                      </a:r>
                    </a:p>
                  </a:txBody>
                  <a:tcPr/>
                </a:tc>
                <a:extLst>
                  <a:ext uri="{0D108BD9-81ED-4DB2-BD59-A6C34878D82A}">
                    <a16:rowId xmlns:a16="http://schemas.microsoft.com/office/drawing/2014/main" val="10007"/>
                  </a:ext>
                </a:extLst>
              </a:tr>
            </a:tbl>
          </a:graphicData>
        </a:graphic>
      </p:graphicFrame>
      <p:sp>
        <p:nvSpPr>
          <p:cNvPr id="5" name="Metin kutusu 4"/>
          <p:cNvSpPr txBox="1"/>
          <p:nvPr/>
        </p:nvSpPr>
        <p:spPr>
          <a:xfrm>
            <a:off x="337871" y="5003883"/>
            <a:ext cx="8806129" cy="1015663"/>
          </a:xfrm>
          <a:prstGeom prst="rect">
            <a:avLst/>
          </a:prstGeom>
          <a:noFill/>
        </p:spPr>
        <p:txBody>
          <a:bodyPr wrap="none" rtlCol="0">
            <a:spAutoFit/>
          </a:bodyPr>
          <a:lstStyle/>
          <a:p>
            <a:r>
              <a:rPr lang="tr-TR" sz="2000" dirty="0"/>
              <a:t>Tablodaki veriler karar ağacının oluşturulması amacıyla eğitim verisi </a:t>
            </a:r>
          </a:p>
          <a:p>
            <a:r>
              <a:rPr lang="tr-TR" sz="2000" dirty="0"/>
              <a:t>olarak kullanılacaktır. Söz konusu verileri kullanarak karar ağaçlarını </a:t>
            </a:r>
          </a:p>
          <a:p>
            <a:r>
              <a:rPr lang="tr-TR" sz="2000" dirty="0"/>
              <a:t>oluşturmak üzere veri madenciliğinin  çok sayıda yöntemi bulunmaktadır.</a:t>
            </a:r>
          </a:p>
        </p:txBody>
      </p:sp>
    </p:spTree>
    <p:extLst>
      <p:ext uri="{BB962C8B-B14F-4D97-AF65-F5344CB8AC3E}">
        <p14:creationId xmlns:p14="http://schemas.microsoft.com/office/powerpoint/2010/main" val="41633742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555776" y="1700808"/>
            <a:ext cx="1872208"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rPr>
              <a:t>A Düğümü</a:t>
            </a:r>
          </a:p>
        </p:txBody>
      </p:sp>
      <p:cxnSp>
        <p:nvCxnSpPr>
          <p:cNvPr id="7" name="Düz Ok Bağlayıcısı 6"/>
          <p:cNvCxnSpPr/>
          <p:nvPr/>
        </p:nvCxnSpPr>
        <p:spPr>
          <a:xfrm flipH="1">
            <a:off x="1619672" y="2204864"/>
            <a:ext cx="1080120"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Metin kutusu 7"/>
          <p:cNvSpPr txBox="1"/>
          <p:nvPr/>
        </p:nvSpPr>
        <p:spPr>
          <a:xfrm>
            <a:off x="1645715" y="2416242"/>
            <a:ext cx="1606530" cy="369332"/>
          </a:xfrm>
          <a:prstGeom prst="rect">
            <a:avLst/>
          </a:prstGeom>
          <a:noFill/>
        </p:spPr>
        <p:txBody>
          <a:bodyPr wrap="none" rtlCol="0">
            <a:spAutoFit/>
          </a:bodyPr>
          <a:lstStyle/>
          <a:p>
            <a:r>
              <a:rPr lang="tr-TR" dirty="0"/>
              <a:t>Borç=Yüksek</a:t>
            </a:r>
          </a:p>
        </p:txBody>
      </p:sp>
      <p:sp>
        <p:nvSpPr>
          <p:cNvPr id="10" name="Dikdörtgen 9"/>
          <p:cNvSpPr/>
          <p:nvPr/>
        </p:nvSpPr>
        <p:spPr>
          <a:xfrm>
            <a:off x="1043608" y="3140968"/>
            <a:ext cx="111612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rPr>
              <a:t>Kötü</a:t>
            </a:r>
          </a:p>
        </p:txBody>
      </p:sp>
      <p:sp>
        <p:nvSpPr>
          <p:cNvPr id="11" name="Oval 10"/>
          <p:cNvSpPr/>
          <p:nvPr/>
        </p:nvSpPr>
        <p:spPr>
          <a:xfrm>
            <a:off x="4067944" y="2996952"/>
            <a:ext cx="1872208"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rPr>
              <a:t>B Düğümü</a:t>
            </a:r>
          </a:p>
        </p:txBody>
      </p:sp>
      <p:cxnSp>
        <p:nvCxnSpPr>
          <p:cNvPr id="13" name="Düz Ok Bağlayıcısı 12"/>
          <p:cNvCxnSpPr>
            <a:stCxn id="5" idx="5"/>
          </p:cNvCxnSpPr>
          <p:nvPr/>
        </p:nvCxnSpPr>
        <p:spPr>
          <a:xfrm>
            <a:off x="4153805" y="2253972"/>
            <a:ext cx="706227" cy="7429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Metin kutusu 13"/>
          <p:cNvSpPr txBox="1"/>
          <p:nvPr/>
        </p:nvSpPr>
        <p:spPr>
          <a:xfrm>
            <a:off x="3829566" y="2411596"/>
            <a:ext cx="1473480" cy="369332"/>
          </a:xfrm>
          <a:prstGeom prst="rect">
            <a:avLst/>
          </a:prstGeom>
          <a:noFill/>
        </p:spPr>
        <p:txBody>
          <a:bodyPr wrap="none" rtlCol="0">
            <a:spAutoFit/>
          </a:bodyPr>
          <a:lstStyle/>
          <a:p>
            <a:r>
              <a:rPr lang="tr-TR" dirty="0"/>
              <a:t>Borç=Düşük</a:t>
            </a:r>
          </a:p>
        </p:txBody>
      </p:sp>
      <p:cxnSp>
        <p:nvCxnSpPr>
          <p:cNvPr id="17" name="Düz Ok Bağlayıcısı 16"/>
          <p:cNvCxnSpPr>
            <a:stCxn id="11" idx="3"/>
          </p:cNvCxnSpPr>
          <p:nvPr/>
        </p:nvCxnSpPr>
        <p:spPr>
          <a:xfrm flipH="1">
            <a:off x="3491880" y="3550116"/>
            <a:ext cx="850243" cy="598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Dikdörtgen 17"/>
          <p:cNvSpPr/>
          <p:nvPr/>
        </p:nvSpPr>
        <p:spPr>
          <a:xfrm>
            <a:off x="2735796" y="4221088"/>
            <a:ext cx="111612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rPr>
              <a:t>İyi</a:t>
            </a:r>
          </a:p>
        </p:txBody>
      </p:sp>
      <p:sp>
        <p:nvSpPr>
          <p:cNvPr id="19" name="Metin kutusu 18"/>
          <p:cNvSpPr txBox="1"/>
          <p:nvPr/>
        </p:nvSpPr>
        <p:spPr>
          <a:xfrm>
            <a:off x="3109486" y="3645024"/>
            <a:ext cx="1670650" cy="369332"/>
          </a:xfrm>
          <a:prstGeom prst="rect">
            <a:avLst/>
          </a:prstGeom>
          <a:noFill/>
        </p:spPr>
        <p:txBody>
          <a:bodyPr wrap="none" rtlCol="0">
            <a:spAutoFit/>
          </a:bodyPr>
          <a:lstStyle/>
          <a:p>
            <a:r>
              <a:rPr lang="tr-TR" dirty="0"/>
              <a:t>Gelir=Yüksek</a:t>
            </a:r>
          </a:p>
        </p:txBody>
      </p:sp>
      <p:sp>
        <p:nvSpPr>
          <p:cNvPr id="20" name="Oval 19"/>
          <p:cNvSpPr/>
          <p:nvPr/>
        </p:nvSpPr>
        <p:spPr>
          <a:xfrm>
            <a:off x="5652120" y="4149080"/>
            <a:ext cx="1872208"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rPr>
              <a:t>C Düğümü</a:t>
            </a:r>
          </a:p>
        </p:txBody>
      </p:sp>
      <p:cxnSp>
        <p:nvCxnSpPr>
          <p:cNvPr id="21" name="Düz Ok Bağlayıcısı 20"/>
          <p:cNvCxnSpPr>
            <a:stCxn id="11" idx="5"/>
          </p:cNvCxnSpPr>
          <p:nvPr/>
        </p:nvCxnSpPr>
        <p:spPr>
          <a:xfrm>
            <a:off x="5665973" y="3550116"/>
            <a:ext cx="545551" cy="598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Metin kutusu 21"/>
          <p:cNvSpPr txBox="1"/>
          <p:nvPr/>
        </p:nvSpPr>
        <p:spPr>
          <a:xfrm>
            <a:off x="5474784" y="3707740"/>
            <a:ext cx="1537600" cy="369332"/>
          </a:xfrm>
          <a:prstGeom prst="rect">
            <a:avLst/>
          </a:prstGeom>
          <a:noFill/>
        </p:spPr>
        <p:txBody>
          <a:bodyPr wrap="none" rtlCol="0">
            <a:spAutoFit/>
          </a:bodyPr>
          <a:lstStyle/>
          <a:p>
            <a:r>
              <a:rPr lang="tr-TR" dirty="0"/>
              <a:t>Gelir=Düşük</a:t>
            </a:r>
          </a:p>
        </p:txBody>
      </p:sp>
      <p:sp>
        <p:nvSpPr>
          <p:cNvPr id="25" name="Dikdörtgen 24"/>
          <p:cNvSpPr/>
          <p:nvPr/>
        </p:nvSpPr>
        <p:spPr>
          <a:xfrm>
            <a:off x="4608004" y="5589240"/>
            <a:ext cx="111612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rPr>
              <a:t>Kötü</a:t>
            </a:r>
          </a:p>
        </p:txBody>
      </p:sp>
      <p:cxnSp>
        <p:nvCxnSpPr>
          <p:cNvPr id="27" name="Düz Ok Bağlayıcısı 26"/>
          <p:cNvCxnSpPr>
            <a:stCxn id="20" idx="3"/>
            <a:endCxn id="25" idx="0"/>
          </p:cNvCxnSpPr>
          <p:nvPr/>
        </p:nvCxnSpPr>
        <p:spPr>
          <a:xfrm flipH="1">
            <a:off x="5166066" y="4702244"/>
            <a:ext cx="760233" cy="8869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Metin kutusu 28"/>
          <p:cNvSpPr txBox="1"/>
          <p:nvPr/>
        </p:nvSpPr>
        <p:spPr>
          <a:xfrm>
            <a:off x="4773558" y="4931876"/>
            <a:ext cx="1619739" cy="369332"/>
          </a:xfrm>
          <a:prstGeom prst="rect">
            <a:avLst/>
          </a:prstGeom>
          <a:noFill/>
        </p:spPr>
        <p:txBody>
          <a:bodyPr wrap="none" rtlCol="0">
            <a:spAutoFit/>
          </a:bodyPr>
          <a:lstStyle/>
          <a:p>
            <a:r>
              <a:rPr lang="tr-TR" dirty="0"/>
              <a:t>Statü=İşveren</a:t>
            </a:r>
          </a:p>
        </p:txBody>
      </p:sp>
      <p:sp>
        <p:nvSpPr>
          <p:cNvPr id="30" name="Dikdörtgen 29"/>
          <p:cNvSpPr/>
          <p:nvPr/>
        </p:nvSpPr>
        <p:spPr>
          <a:xfrm>
            <a:off x="7488324" y="5589240"/>
            <a:ext cx="111612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rPr>
              <a:t>İyi</a:t>
            </a:r>
          </a:p>
        </p:txBody>
      </p:sp>
      <p:sp>
        <p:nvSpPr>
          <p:cNvPr id="31" name="Metin kutusu 30"/>
          <p:cNvSpPr txBox="1"/>
          <p:nvPr/>
        </p:nvSpPr>
        <p:spPr>
          <a:xfrm>
            <a:off x="7200733" y="4941168"/>
            <a:ext cx="1546962" cy="369332"/>
          </a:xfrm>
          <a:prstGeom prst="rect">
            <a:avLst/>
          </a:prstGeom>
          <a:noFill/>
        </p:spPr>
        <p:txBody>
          <a:bodyPr wrap="none" rtlCol="0">
            <a:spAutoFit/>
          </a:bodyPr>
          <a:lstStyle/>
          <a:p>
            <a:r>
              <a:rPr lang="tr-TR" dirty="0"/>
              <a:t>Statü=Ücretli</a:t>
            </a:r>
          </a:p>
        </p:txBody>
      </p:sp>
      <p:cxnSp>
        <p:nvCxnSpPr>
          <p:cNvPr id="33" name="Düz Ok Bağlayıcısı 32"/>
          <p:cNvCxnSpPr>
            <a:stCxn id="20" idx="5"/>
          </p:cNvCxnSpPr>
          <p:nvPr/>
        </p:nvCxnSpPr>
        <p:spPr>
          <a:xfrm>
            <a:off x="7250149" y="4702244"/>
            <a:ext cx="562211" cy="8869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7273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pPr algn="just">
              <a:lnSpc>
                <a:spcPct val="150000"/>
              </a:lnSpc>
            </a:pPr>
            <a:r>
              <a:rPr lang="tr-TR" dirty="0"/>
              <a:t>Elde edilen karar ağacı karar kuralları oluşturulmasında kullanılabilir.</a:t>
            </a:r>
          </a:p>
          <a:p>
            <a:pPr algn="just">
              <a:lnSpc>
                <a:spcPct val="150000"/>
              </a:lnSpc>
            </a:pPr>
            <a:r>
              <a:rPr lang="tr-TR" dirty="0"/>
              <a:t>Bir önceki slayttaki karar ağacı yorumlanarak şu şekilde karar kuralları oluşturulabilir.</a:t>
            </a:r>
          </a:p>
        </p:txBody>
      </p:sp>
    </p:spTree>
    <p:extLst>
      <p:ext uri="{BB962C8B-B14F-4D97-AF65-F5344CB8AC3E}">
        <p14:creationId xmlns:p14="http://schemas.microsoft.com/office/powerpoint/2010/main" val="1957758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a:t>Veri Modelleri</a:t>
            </a:r>
          </a:p>
        </p:txBody>
      </p:sp>
      <p:sp>
        <p:nvSpPr>
          <p:cNvPr id="3" name="2 İçerik Yer Tutucusu"/>
          <p:cNvSpPr>
            <a:spLocks noGrp="1"/>
          </p:cNvSpPr>
          <p:nvPr>
            <p:ph idx="1"/>
          </p:nvPr>
        </p:nvSpPr>
        <p:spPr/>
        <p:txBody>
          <a:bodyPr/>
          <a:lstStyle/>
          <a:p>
            <a:pPr>
              <a:lnSpc>
                <a:spcPct val="150000"/>
              </a:lnSpc>
            </a:pPr>
            <a:r>
              <a:rPr lang="tr-TR" dirty="0"/>
              <a:t> Sıradüzensel Veri Modeli</a:t>
            </a:r>
          </a:p>
          <a:p>
            <a:pPr>
              <a:lnSpc>
                <a:spcPct val="150000"/>
              </a:lnSpc>
            </a:pPr>
            <a:r>
              <a:rPr lang="tr-TR" dirty="0"/>
              <a:t> Ağ Veri Modeli</a:t>
            </a:r>
          </a:p>
          <a:p>
            <a:pPr>
              <a:lnSpc>
                <a:spcPct val="150000"/>
              </a:lnSpc>
            </a:pPr>
            <a:r>
              <a:rPr lang="tr-TR" dirty="0"/>
              <a:t> </a:t>
            </a:r>
            <a:r>
              <a:rPr lang="tr-TR" dirty="0">
                <a:solidFill>
                  <a:srgbClr val="FF0000"/>
                </a:solidFill>
              </a:rPr>
              <a:t>İlişkisel Veri Modeli</a:t>
            </a:r>
          </a:p>
          <a:p>
            <a:pPr>
              <a:lnSpc>
                <a:spcPct val="150000"/>
              </a:lnSpc>
            </a:pPr>
            <a:r>
              <a:rPr lang="tr-TR" dirty="0"/>
              <a:t> Nesneye Yönelik Veri Modeli</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r>
              <a:rPr lang="tr-TR" dirty="0"/>
              <a:t>Kural 1:</a:t>
            </a:r>
          </a:p>
          <a:p>
            <a:r>
              <a:rPr lang="tr-TR" dirty="0"/>
              <a:t>Eğer BORÇ=Yüksek ise RİSK=Kötü</a:t>
            </a:r>
          </a:p>
          <a:p>
            <a:r>
              <a:rPr lang="tr-TR" dirty="0"/>
              <a:t>Kural 2:</a:t>
            </a:r>
          </a:p>
          <a:p>
            <a:r>
              <a:rPr lang="tr-TR" dirty="0"/>
              <a:t>Eğer BORÇ=Düşük ise ve </a:t>
            </a:r>
          </a:p>
          <a:p>
            <a:r>
              <a:rPr lang="tr-TR" dirty="0"/>
              <a:t>Eğer GELİR=Yüksek ise RİSK=İyi</a:t>
            </a:r>
          </a:p>
          <a:p>
            <a:r>
              <a:rPr lang="tr-TR" dirty="0"/>
              <a:t>Kural 3:</a:t>
            </a:r>
          </a:p>
          <a:p>
            <a:r>
              <a:rPr lang="tr-TR" dirty="0"/>
              <a:t>Eğer BORÇ=Düşük ise ve </a:t>
            </a:r>
          </a:p>
          <a:p>
            <a:r>
              <a:rPr lang="tr-TR" dirty="0"/>
              <a:t>Eğer GELİR=Düşük ise ve </a:t>
            </a:r>
          </a:p>
          <a:p>
            <a:r>
              <a:rPr lang="tr-TR" dirty="0"/>
              <a:t>Eğer STATÜ=İşveren ise  RİSK=Kötü</a:t>
            </a:r>
          </a:p>
          <a:p>
            <a:endParaRPr lang="tr-TR" dirty="0"/>
          </a:p>
          <a:p>
            <a:endParaRPr lang="tr-TR" dirty="0"/>
          </a:p>
        </p:txBody>
      </p:sp>
    </p:spTree>
    <p:extLst>
      <p:ext uri="{BB962C8B-B14F-4D97-AF65-F5344CB8AC3E}">
        <p14:creationId xmlns:p14="http://schemas.microsoft.com/office/powerpoint/2010/main" val="6712491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r>
              <a:rPr lang="tr-TR" dirty="0"/>
              <a:t>Kural 4:</a:t>
            </a:r>
          </a:p>
          <a:p>
            <a:r>
              <a:rPr lang="tr-TR" dirty="0"/>
              <a:t>Eğer BORÇ=Düşük ise ve </a:t>
            </a:r>
          </a:p>
          <a:p>
            <a:r>
              <a:rPr lang="tr-TR" dirty="0"/>
              <a:t>Eğer GELİR=Düşük ise ve </a:t>
            </a:r>
          </a:p>
          <a:p>
            <a:r>
              <a:rPr lang="tr-TR" dirty="0"/>
              <a:t>Eğer STATÜ=Ücretli ise  RİSK=İyi</a:t>
            </a:r>
          </a:p>
          <a:p>
            <a:pPr marL="0" indent="0">
              <a:buNone/>
            </a:pPr>
            <a:endParaRPr lang="tr-TR" dirty="0"/>
          </a:p>
          <a:p>
            <a:pPr marL="0" indent="0" algn="just">
              <a:buNone/>
            </a:pPr>
            <a:r>
              <a:rPr lang="tr-TR" dirty="0"/>
              <a:t>Eğitim kümesinden elde edilen bu kurallar kullanılarak yeni bir müşterinin risk durumu hakkında karar verilebilir.</a:t>
            </a:r>
          </a:p>
        </p:txBody>
      </p:sp>
    </p:spTree>
    <p:extLst>
      <p:ext uri="{BB962C8B-B14F-4D97-AF65-F5344CB8AC3E}">
        <p14:creationId xmlns:p14="http://schemas.microsoft.com/office/powerpoint/2010/main" val="16587573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2.5.2.Kümeleme</a:t>
            </a:r>
          </a:p>
        </p:txBody>
      </p:sp>
      <p:sp>
        <p:nvSpPr>
          <p:cNvPr id="3" name="İçerik Yer Tutucusu 2"/>
          <p:cNvSpPr>
            <a:spLocks noGrp="1"/>
          </p:cNvSpPr>
          <p:nvPr>
            <p:ph idx="1"/>
          </p:nvPr>
        </p:nvSpPr>
        <p:spPr>
          <a:xfrm>
            <a:off x="395536" y="1646237"/>
            <a:ext cx="8291264" cy="4526280"/>
          </a:xfrm>
        </p:spPr>
        <p:txBody>
          <a:bodyPr>
            <a:normAutofit/>
          </a:bodyPr>
          <a:lstStyle/>
          <a:p>
            <a:pPr algn="just"/>
            <a:r>
              <a:rPr lang="tr-TR" sz="2800" dirty="0"/>
              <a:t>Kümeleme verilerin kendi aralarındaki benzerliklerin göz önüne alınarak gruplandırılması işlemidir. Bu özelliği nedeniyle pek çok alanda uygulanabilmektedir. Örneğin, pazarlama araştırmalarında yaygın biçimde kullanılmaktadır.</a:t>
            </a:r>
          </a:p>
          <a:p>
            <a:pPr algn="just"/>
            <a:endParaRPr lang="tr-TR" sz="1800" dirty="0"/>
          </a:p>
          <a:p>
            <a:pPr algn="just"/>
            <a:r>
              <a:rPr lang="tr-TR" sz="2800" dirty="0"/>
              <a:t>Bunun dışında desen tanımlama, resim işleme, uzaysal harita verilerinin analizinde kullanılmaktadır.</a:t>
            </a:r>
            <a:endParaRPr lang="tr-TR" dirty="0"/>
          </a:p>
          <a:p>
            <a:endParaRPr lang="tr-TR" dirty="0"/>
          </a:p>
        </p:txBody>
      </p:sp>
    </p:spTree>
    <p:extLst>
      <p:ext uri="{BB962C8B-B14F-4D97-AF65-F5344CB8AC3E}">
        <p14:creationId xmlns:p14="http://schemas.microsoft.com/office/powerpoint/2010/main" val="22817595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Örnek </a:t>
            </a:r>
          </a:p>
        </p:txBody>
      </p:sp>
      <p:sp>
        <p:nvSpPr>
          <p:cNvPr id="3" name="İçerik Yer Tutucusu 2"/>
          <p:cNvSpPr>
            <a:spLocks noGrp="1"/>
          </p:cNvSpPr>
          <p:nvPr>
            <p:ph idx="1"/>
          </p:nvPr>
        </p:nvSpPr>
        <p:spPr/>
        <p:txBody>
          <a:bodyPr>
            <a:normAutofit fontScale="92500" lnSpcReduction="10000"/>
          </a:bodyPr>
          <a:lstStyle/>
          <a:p>
            <a:pPr algn="just">
              <a:lnSpc>
                <a:spcPct val="150000"/>
              </a:lnSpc>
            </a:pPr>
            <a:r>
              <a:rPr lang="tr-TR" dirty="0"/>
              <a:t>Aşağıdaki gözlem değerlerini göz önüne alalım.</a:t>
            </a:r>
          </a:p>
          <a:p>
            <a:pPr algn="just">
              <a:lnSpc>
                <a:spcPct val="150000"/>
              </a:lnSpc>
            </a:pPr>
            <a:r>
              <a:rPr lang="tr-TR" dirty="0"/>
              <a:t>Bu gözlem değerinin X1 ve X2 gibi iki değişkeni bulunmaktadır.</a:t>
            </a:r>
          </a:p>
          <a:p>
            <a:pPr algn="just">
              <a:lnSpc>
                <a:spcPct val="150000"/>
              </a:lnSpc>
            </a:pPr>
            <a:r>
              <a:rPr lang="tr-TR" dirty="0"/>
              <a:t>Bu gözlem değerlerine dayanarak verilerdeki kümelenmeleri belirlemek istiyoruz.</a:t>
            </a:r>
          </a:p>
        </p:txBody>
      </p:sp>
    </p:spTree>
    <p:extLst>
      <p:ext uri="{BB962C8B-B14F-4D97-AF65-F5344CB8AC3E}">
        <p14:creationId xmlns:p14="http://schemas.microsoft.com/office/powerpoint/2010/main" val="26891804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graphicFrame>
        <p:nvGraphicFramePr>
          <p:cNvPr id="4" name="İçerik Yer Tutucusu 3"/>
          <p:cNvGraphicFramePr>
            <a:graphicFrameLocks noGrp="1"/>
          </p:cNvGraphicFramePr>
          <p:nvPr>
            <p:ph idx="1"/>
          </p:nvPr>
        </p:nvGraphicFramePr>
        <p:xfrm>
          <a:off x="457200" y="1646238"/>
          <a:ext cx="8229600" cy="2225040"/>
        </p:xfrm>
        <a:graphic>
          <a:graphicData uri="http://schemas.openxmlformats.org/drawingml/2006/table">
            <a:tbl>
              <a:tblPr firstRow="1" bandRow="1">
                <a:tableStyleId>{93296810-A885-4BE3-A3E7-6D5BEEA58F35}</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r>
                        <a:rPr lang="tr-TR" dirty="0"/>
                        <a:t>Gözlem</a:t>
                      </a:r>
                    </a:p>
                  </a:txBody>
                  <a:tcPr/>
                </a:tc>
                <a:tc>
                  <a:txBody>
                    <a:bodyPr/>
                    <a:lstStyle/>
                    <a:p>
                      <a:r>
                        <a:rPr lang="tr-TR" dirty="0"/>
                        <a:t>X1</a:t>
                      </a:r>
                    </a:p>
                  </a:txBody>
                  <a:tcPr/>
                </a:tc>
                <a:tc>
                  <a:txBody>
                    <a:bodyPr/>
                    <a:lstStyle/>
                    <a:p>
                      <a:r>
                        <a:rPr lang="tr-TR" dirty="0"/>
                        <a:t>X2</a:t>
                      </a:r>
                    </a:p>
                  </a:txBody>
                  <a:tcPr/>
                </a:tc>
                <a:extLst>
                  <a:ext uri="{0D108BD9-81ED-4DB2-BD59-A6C34878D82A}">
                    <a16:rowId xmlns:a16="http://schemas.microsoft.com/office/drawing/2014/main" val="10000"/>
                  </a:ext>
                </a:extLst>
              </a:tr>
              <a:tr h="370840">
                <a:tc>
                  <a:txBody>
                    <a:bodyPr/>
                    <a:lstStyle/>
                    <a:p>
                      <a:r>
                        <a:rPr lang="tr-TR" dirty="0"/>
                        <a:t>1</a:t>
                      </a:r>
                    </a:p>
                  </a:txBody>
                  <a:tcPr/>
                </a:tc>
                <a:tc>
                  <a:txBody>
                    <a:bodyPr/>
                    <a:lstStyle/>
                    <a:p>
                      <a:r>
                        <a:rPr lang="tr-TR" dirty="0"/>
                        <a:t>1</a:t>
                      </a:r>
                    </a:p>
                  </a:txBody>
                  <a:tcPr/>
                </a:tc>
                <a:tc>
                  <a:txBody>
                    <a:bodyPr/>
                    <a:lstStyle/>
                    <a:p>
                      <a:r>
                        <a:rPr lang="tr-TR" dirty="0"/>
                        <a:t>1</a:t>
                      </a:r>
                    </a:p>
                  </a:txBody>
                  <a:tcPr/>
                </a:tc>
                <a:extLst>
                  <a:ext uri="{0D108BD9-81ED-4DB2-BD59-A6C34878D82A}">
                    <a16:rowId xmlns:a16="http://schemas.microsoft.com/office/drawing/2014/main" val="10001"/>
                  </a:ext>
                </a:extLst>
              </a:tr>
              <a:tr h="370840">
                <a:tc>
                  <a:txBody>
                    <a:bodyPr/>
                    <a:lstStyle/>
                    <a:p>
                      <a:r>
                        <a:rPr lang="tr-TR" dirty="0"/>
                        <a:t>2</a:t>
                      </a:r>
                    </a:p>
                  </a:txBody>
                  <a:tcPr/>
                </a:tc>
                <a:tc>
                  <a:txBody>
                    <a:bodyPr/>
                    <a:lstStyle/>
                    <a:p>
                      <a:r>
                        <a:rPr lang="tr-TR" dirty="0"/>
                        <a:t>2</a:t>
                      </a:r>
                    </a:p>
                  </a:txBody>
                  <a:tcPr/>
                </a:tc>
                <a:tc>
                  <a:txBody>
                    <a:bodyPr/>
                    <a:lstStyle/>
                    <a:p>
                      <a:r>
                        <a:rPr lang="tr-TR" dirty="0"/>
                        <a:t>1</a:t>
                      </a:r>
                    </a:p>
                  </a:txBody>
                  <a:tcPr/>
                </a:tc>
                <a:extLst>
                  <a:ext uri="{0D108BD9-81ED-4DB2-BD59-A6C34878D82A}">
                    <a16:rowId xmlns:a16="http://schemas.microsoft.com/office/drawing/2014/main" val="10002"/>
                  </a:ext>
                </a:extLst>
              </a:tr>
              <a:tr h="370840">
                <a:tc>
                  <a:txBody>
                    <a:bodyPr/>
                    <a:lstStyle/>
                    <a:p>
                      <a:r>
                        <a:rPr lang="tr-TR" dirty="0"/>
                        <a:t>3</a:t>
                      </a:r>
                    </a:p>
                  </a:txBody>
                  <a:tcPr/>
                </a:tc>
                <a:tc>
                  <a:txBody>
                    <a:bodyPr/>
                    <a:lstStyle/>
                    <a:p>
                      <a:r>
                        <a:rPr lang="tr-TR" dirty="0"/>
                        <a:t>4</a:t>
                      </a:r>
                    </a:p>
                  </a:txBody>
                  <a:tcPr/>
                </a:tc>
                <a:tc>
                  <a:txBody>
                    <a:bodyPr/>
                    <a:lstStyle/>
                    <a:p>
                      <a:r>
                        <a:rPr lang="tr-TR" dirty="0"/>
                        <a:t>5</a:t>
                      </a:r>
                    </a:p>
                  </a:txBody>
                  <a:tcPr/>
                </a:tc>
                <a:extLst>
                  <a:ext uri="{0D108BD9-81ED-4DB2-BD59-A6C34878D82A}">
                    <a16:rowId xmlns:a16="http://schemas.microsoft.com/office/drawing/2014/main" val="10003"/>
                  </a:ext>
                </a:extLst>
              </a:tr>
              <a:tr h="370840">
                <a:tc>
                  <a:txBody>
                    <a:bodyPr/>
                    <a:lstStyle/>
                    <a:p>
                      <a:r>
                        <a:rPr lang="tr-TR" dirty="0"/>
                        <a:t>4</a:t>
                      </a:r>
                    </a:p>
                  </a:txBody>
                  <a:tcPr/>
                </a:tc>
                <a:tc>
                  <a:txBody>
                    <a:bodyPr/>
                    <a:lstStyle/>
                    <a:p>
                      <a:r>
                        <a:rPr lang="tr-TR" dirty="0"/>
                        <a:t>7</a:t>
                      </a:r>
                    </a:p>
                  </a:txBody>
                  <a:tcPr/>
                </a:tc>
                <a:tc>
                  <a:txBody>
                    <a:bodyPr/>
                    <a:lstStyle/>
                    <a:p>
                      <a:r>
                        <a:rPr lang="tr-TR" dirty="0"/>
                        <a:t>7</a:t>
                      </a:r>
                    </a:p>
                  </a:txBody>
                  <a:tcPr/>
                </a:tc>
                <a:extLst>
                  <a:ext uri="{0D108BD9-81ED-4DB2-BD59-A6C34878D82A}">
                    <a16:rowId xmlns:a16="http://schemas.microsoft.com/office/drawing/2014/main" val="10004"/>
                  </a:ext>
                </a:extLst>
              </a:tr>
              <a:tr h="370840">
                <a:tc>
                  <a:txBody>
                    <a:bodyPr/>
                    <a:lstStyle/>
                    <a:p>
                      <a:r>
                        <a:rPr lang="tr-TR" dirty="0"/>
                        <a:t>5</a:t>
                      </a:r>
                    </a:p>
                  </a:txBody>
                  <a:tcPr/>
                </a:tc>
                <a:tc>
                  <a:txBody>
                    <a:bodyPr/>
                    <a:lstStyle/>
                    <a:p>
                      <a:r>
                        <a:rPr lang="tr-TR" dirty="0"/>
                        <a:t>5</a:t>
                      </a:r>
                    </a:p>
                  </a:txBody>
                  <a:tcPr/>
                </a:tc>
                <a:tc>
                  <a:txBody>
                    <a:bodyPr/>
                    <a:lstStyle/>
                    <a:p>
                      <a:r>
                        <a:rPr lang="tr-TR" dirty="0"/>
                        <a:t>7</a:t>
                      </a:r>
                    </a:p>
                  </a:txBody>
                  <a:tcPr/>
                </a:tc>
                <a:extLst>
                  <a:ext uri="{0D108BD9-81ED-4DB2-BD59-A6C34878D82A}">
                    <a16:rowId xmlns:a16="http://schemas.microsoft.com/office/drawing/2014/main" val="10005"/>
                  </a:ext>
                </a:extLst>
              </a:tr>
            </a:tbl>
          </a:graphicData>
        </a:graphic>
      </p:graphicFrame>
      <p:sp>
        <p:nvSpPr>
          <p:cNvPr id="5" name="Metin kutusu 4"/>
          <p:cNvSpPr txBox="1"/>
          <p:nvPr/>
        </p:nvSpPr>
        <p:spPr>
          <a:xfrm>
            <a:off x="419321" y="4005064"/>
            <a:ext cx="8079456" cy="2100575"/>
          </a:xfrm>
          <a:prstGeom prst="rect">
            <a:avLst/>
          </a:prstGeom>
          <a:noFill/>
        </p:spPr>
        <p:txBody>
          <a:bodyPr wrap="none" rtlCol="0">
            <a:spAutoFit/>
          </a:bodyPr>
          <a:lstStyle/>
          <a:p>
            <a:pPr algn="just"/>
            <a:r>
              <a:rPr lang="tr-TR" sz="2400" dirty="0"/>
              <a:t>Kümeleri ortaya koymak üzere bir çok veri madenciliği ve</a:t>
            </a:r>
          </a:p>
          <a:p>
            <a:pPr algn="just"/>
            <a:r>
              <a:rPr lang="tr-TR" sz="2400" dirty="0"/>
              <a:t>istatistiksel yöntem bulunmaktadır.</a:t>
            </a:r>
          </a:p>
          <a:p>
            <a:pPr algn="just"/>
            <a:endParaRPr lang="tr-TR" sz="1050" dirty="0"/>
          </a:p>
          <a:p>
            <a:pPr algn="just"/>
            <a:r>
              <a:rPr lang="tr-TR" sz="2400" dirty="0"/>
              <a:t>Söz konusu verilere hiyerarşik kümeleme yöntemlerinden </a:t>
            </a:r>
          </a:p>
          <a:p>
            <a:pPr algn="just"/>
            <a:r>
              <a:rPr lang="tr-TR" sz="2400" dirty="0"/>
              <a:t>en yakın komşu  algoritmasını uygulandığında bir sonraki</a:t>
            </a:r>
          </a:p>
          <a:p>
            <a:pPr algn="just"/>
            <a:r>
              <a:rPr lang="tr-TR" sz="2400" dirty="0"/>
              <a:t>tabloda belirtilen kümeler elde edilir.</a:t>
            </a:r>
          </a:p>
        </p:txBody>
      </p:sp>
    </p:spTree>
    <p:extLst>
      <p:ext uri="{BB962C8B-B14F-4D97-AF65-F5344CB8AC3E}">
        <p14:creationId xmlns:p14="http://schemas.microsoft.com/office/powerpoint/2010/main" val="15409693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graphicFrame>
        <p:nvGraphicFramePr>
          <p:cNvPr id="4" name="İçerik Yer Tutucusu 3"/>
          <p:cNvGraphicFramePr>
            <a:graphicFrameLocks noGrp="1"/>
          </p:cNvGraphicFramePr>
          <p:nvPr>
            <p:ph idx="1"/>
          </p:nvPr>
        </p:nvGraphicFramePr>
        <p:xfrm>
          <a:off x="457200" y="1646238"/>
          <a:ext cx="8229600" cy="1854200"/>
        </p:xfrm>
        <a:graphic>
          <a:graphicData uri="http://schemas.openxmlformats.org/drawingml/2006/table">
            <a:tbl>
              <a:tblPr firstRow="1" bandRow="1">
                <a:tableStyleId>{7DF18680-E054-41AD-8BC1-D1AEF772440D}</a:tableStyleId>
              </a:tblPr>
              <a:tblGrid>
                <a:gridCol w="3034680">
                  <a:extLst>
                    <a:ext uri="{9D8B030D-6E8A-4147-A177-3AD203B41FA5}">
                      <a16:colId xmlns:a16="http://schemas.microsoft.com/office/drawing/2014/main" val="20000"/>
                    </a:ext>
                  </a:extLst>
                </a:gridCol>
                <a:gridCol w="5194920">
                  <a:extLst>
                    <a:ext uri="{9D8B030D-6E8A-4147-A177-3AD203B41FA5}">
                      <a16:colId xmlns:a16="http://schemas.microsoft.com/office/drawing/2014/main" val="20001"/>
                    </a:ext>
                  </a:extLst>
                </a:gridCol>
              </a:tblGrid>
              <a:tr h="370840">
                <a:tc>
                  <a:txBody>
                    <a:bodyPr/>
                    <a:lstStyle/>
                    <a:p>
                      <a:endParaRPr lang="tr-TR" dirty="0"/>
                    </a:p>
                  </a:txBody>
                  <a:tcPr/>
                </a:tc>
                <a:tc>
                  <a:txBody>
                    <a:bodyPr/>
                    <a:lstStyle/>
                    <a:p>
                      <a:r>
                        <a:rPr lang="tr-TR" dirty="0"/>
                        <a:t>Kümeler</a:t>
                      </a:r>
                    </a:p>
                  </a:txBody>
                  <a:tcPr/>
                </a:tc>
                <a:extLst>
                  <a:ext uri="{0D108BD9-81ED-4DB2-BD59-A6C34878D82A}">
                    <a16:rowId xmlns:a16="http://schemas.microsoft.com/office/drawing/2014/main" val="10000"/>
                  </a:ext>
                </a:extLst>
              </a:tr>
              <a:tr h="370840">
                <a:tc>
                  <a:txBody>
                    <a:bodyPr/>
                    <a:lstStyle/>
                    <a:p>
                      <a:r>
                        <a:rPr lang="tr-TR" dirty="0"/>
                        <a:t>Küme 1</a:t>
                      </a:r>
                    </a:p>
                  </a:txBody>
                  <a:tcPr/>
                </a:tc>
                <a:tc>
                  <a:txBody>
                    <a:bodyPr/>
                    <a:lstStyle/>
                    <a:p>
                      <a:r>
                        <a:rPr lang="tr-TR" dirty="0"/>
                        <a:t>(1,2)</a:t>
                      </a:r>
                    </a:p>
                  </a:txBody>
                  <a:tcPr/>
                </a:tc>
                <a:extLst>
                  <a:ext uri="{0D108BD9-81ED-4DB2-BD59-A6C34878D82A}">
                    <a16:rowId xmlns:a16="http://schemas.microsoft.com/office/drawing/2014/main" val="10001"/>
                  </a:ext>
                </a:extLst>
              </a:tr>
              <a:tr h="370840">
                <a:tc>
                  <a:txBody>
                    <a:bodyPr/>
                    <a:lstStyle/>
                    <a:p>
                      <a:r>
                        <a:rPr lang="tr-TR" dirty="0"/>
                        <a:t>Küme 2</a:t>
                      </a:r>
                    </a:p>
                  </a:txBody>
                  <a:tcPr/>
                </a:tc>
                <a:tc>
                  <a:txBody>
                    <a:bodyPr/>
                    <a:lstStyle/>
                    <a:p>
                      <a:r>
                        <a:rPr lang="tr-TR" dirty="0"/>
                        <a:t>(4,5)</a:t>
                      </a:r>
                    </a:p>
                  </a:txBody>
                  <a:tcPr/>
                </a:tc>
                <a:extLst>
                  <a:ext uri="{0D108BD9-81ED-4DB2-BD59-A6C34878D82A}">
                    <a16:rowId xmlns:a16="http://schemas.microsoft.com/office/drawing/2014/main" val="10002"/>
                  </a:ext>
                </a:extLst>
              </a:tr>
              <a:tr h="370840">
                <a:tc>
                  <a:txBody>
                    <a:bodyPr/>
                    <a:lstStyle/>
                    <a:p>
                      <a:r>
                        <a:rPr lang="tr-TR" dirty="0"/>
                        <a:t>Küme 3</a:t>
                      </a:r>
                    </a:p>
                  </a:txBody>
                  <a:tcPr/>
                </a:tc>
                <a:tc>
                  <a:txBody>
                    <a:bodyPr/>
                    <a:lstStyle/>
                    <a:p>
                      <a:r>
                        <a:rPr lang="tr-TR" dirty="0"/>
                        <a:t>(3,4,5)</a:t>
                      </a:r>
                    </a:p>
                  </a:txBody>
                  <a:tcPr/>
                </a:tc>
                <a:extLst>
                  <a:ext uri="{0D108BD9-81ED-4DB2-BD59-A6C34878D82A}">
                    <a16:rowId xmlns:a16="http://schemas.microsoft.com/office/drawing/2014/main" val="10003"/>
                  </a:ext>
                </a:extLst>
              </a:tr>
              <a:tr h="370840">
                <a:tc>
                  <a:txBody>
                    <a:bodyPr/>
                    <a:lstStyle/>
                    <a:p>
                      <a:r>
                        <a:rPr lang="tr-TR" dirty="0"/>
                        <a:t>Küme 4</a:t>
                      </a:r>
                    </a:p>
                  </a:txBody>
                  <a:tcPr/>
                </a:tc>
                <a:tc>
                  <a:txBody>
                    <a:bodyPr/>
                    <a:lstStyle/>
                    <a:p>
                      <a:r>
                        <a:rPr lang="tr-TR" dirty="0"/>
                        <a:t>(1,2,3,4,5)</a:t>
                      </a:r>
                    </a:p>
                  </a:txBody>
                  <a:tcPr/>
                </a:tc>
                <a:extLst>
                  <a:ext uri="{0D108BD9-81ED-4DB2-BD59-A6C34878D82A}">
                    <a16:rowId xmlns:a16="http://schemas.microsoft.com/office/drawing/2014/main" val="10004"/>
                  </a:ext>
                </a:extLst>
              </a:tr>
            </a:tbl>
          </a:graphicData>
        </a:graphic>
      </p:graphicFrame>
      <p:sp>
        <p:nvSpPr>
          <p:cNvPr id="5" name="Metin kutusu 4"/>
          <p:cNvSpPr txBox="1"/>
          <p:nvPr/>
        </p:nvSpPr>
        <p:spPr>
          <a:xfrm>
            <a:off x="395536" y="4221088"/>
            <a:ext cx="8136904" cy="1569660"/>
          </a:xfrm>
          <a:prstGeom prst="rect">
            <a:avLst/>
          </a:prstGeom>
          <a:noFill/>
        </p:spPr>
        <p:txBody>
          <a:bodyPr wrap="square" rtlCol="0">
            <a:spAutoFit/>
          </a:bodyPr>
          <a:lstStyle/>
          <a:p>
            <a:r>
              <a:rPr lang="tr-TR" sz="2400" dirty="0"/>
              <a:t>Söz konusu kümelere uygun olarak kümeleme grafiği çizilebilir.</a:t>
            </a:r>
          </a:p>
          <a:p>
            <a:endParaRPr lang="tr-TR" sz="2400" dirty="0"/>
          </a:p>
          <a:p>
            <a:r>
              <a:rPr lang="tr-TR" sz="2400" dirty="0"/>
              <a:t>Kümeleri gösteren grafiğe </a:t>
            </a:r>
            <a:r>
              <a:rPr lang="tr-TR" sz="2400" i="1" dirty="0" err="1"/>
              <a:t>dendrogram</a:t>
            </a:r>
            <a:r>
              <a:rPr lang="tr-TR" sz="2400" i="1" dirty="0"/>
              <a:t> </a:t>
            </a:r>
            <a:r>
              <a:rPr lang="tr-TR" sz="2400" dirty="0"/>
              <a:t>adı verilmektedir.</a:t>
            </a:r>
          </a:p>
        </p:txBody>
      </p:sp>
    </p:spTree>
    <p:extLst>
      <p:ext uri="{BB962C8B-B14F-4D97-AF65-F5344CB8AC3E}">
        <p14:creationId xmlns:p14="http://schemas.microsoft.com/office/powerpoint/2010/main" val="26226626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r>
              <a:rPr lang="tr-TR" dirty="0"/>
              <a:t>Dendrogramın görünüşü</a:t>
            </a:r>
          </a:p>
        </p:txBody>
      </p:sp>
      <p:pic>
        <p:nvPicPr>
          <p:cNvPr id="1026" name="Picture 2" descr="C:\Users\GulTahaoglu\Desktop\Adsız.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664" y="2564904"/>
            <a:ext cx="4536504" cy="3200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2855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484784"/>
            <a:ext cx="8229600" cy="4687733"/>
          </a:xfrm>
        </p:spPr>
        <p:txBody>
          <a:bodyPr/>
          <a:lstStyle/>
          <a:p>
            <a:pPr algn="just"/>
            <a:r>
              <a:rPr lang="tr-TR" dirty="0"/>
              <a:t>Söz konusu kümelere daha açık biçimde aşağıda belirtildiği biçimde de gösterilebilir.</a:t>
            </a:r>
          </a:p>
        </p:txBody>
      </p:sp>
      <p:grpSp>
        <p:nvGrpSpPr>
          <p:cNvPr id="8" name="7 Grup"/>
          <p:cNvGrpSpPr/>
          <p:nvPr/>
        </p:nvGrpSpPr>
        <p:grpSpPr>
          <a:xfrm>
            <a:off x="2195736" y="2820589"/>
            <a:ext cx="3384376" cy="3416723"/>
            <a:chOff x="2195736" y="2820589"/>
            <a:chExt cx="3384376" cy="3416723"/>
          </a:xfrm>
        </p:grpSpPr>
        <p:sp>
          <p:nvSpPr>
            <p:cNvPr id="4" name="Oval 3"/>
            <p:cNvSpPr/>
            <p:nvPr/>
          </p:nvSpPr>
          <p:spPr>
            <a:xfrm>
              <a:off x="2195736" y="2820589"/>
              <a:ext cx="3384376" cy="34167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Oval 4"/>
            <p:cNvSpPr/>
            <p:nvPr/>
          </p:nvSpPr>
          <p:spPr>
            <a:xfrm>
              <a:off x="2411760" y="3664854"/>
              <a:ext cx="1008112" cy="17281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rPr>
                <a:t>1</a:t>
              </a:r>
            </a:p>
            <a:p>
              <a:pPr algn="ctr"/>
              <a:endParaRPr lang="tr-TR" dirty="0">
                <a:solidFill>
                  <a:schemeClr val="bg1"/>
                </a:solidFill>
              </a:endParaRPr>
            </a:p>
            <a:p>
              <a:pPr algn="ctr"/>
              <a:r>
                <a:rPr lang="tr-TR" dirty="0">
                  <a:solidFill>
                    <a:schemeClr val="bg1"/>
                  </a:solidFill>
                </a:rPr>
                <a:t>2</a:t>
              </a:r>
            </a:p>
          </p:txBody>
        </p:sp>
        <p:sp>
          <p:nvSpPr>
            <p:cNvPr id="6" name="Oval 5"/>
            <p:cNvSpPr/>
            <p:nvPr/>
          </p:nvSpPr>
          <p:spPr>
            <a:xfrm>
              <a:off x="3635896" y="3068961"/>
              <a:ext cx="1440160" cy="2736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rPr>
                <a:t>3</a:t>
              </a:r>
            </a:p>
            <a:p>
              <a:pPr algn="ctr"/>
              <a:endParaRPr lang="tr-TR" dirty="0">
                <a:solidFill>
                  <a:schemeClr val="bg1"/>
                </a:solidFill>
              </a:endParaRPr>
            </a:p>
            <a:p>
              <a:pPr algn="ctr"/>
              <a:endParaRPr lang="tr-TR" dirty="0">
                <a:solidFill>
                  <a:schemeClr val="bg1"/>
                </a:solidFill>
              </a:endParaRPr>
            </a:p>
            <a:p>
              <a:pPr algn="ctr"/>
              <a:endParaRPr lang="tr-TR" dirty="0">
                <a:solidFill>
                  <a:schemeClr val="bg1"/>
                </a:solidFill>
              </a:endParaRPr>
            </a:p>
            <a:p>
              <a:pPr algn="ctr"/>
              <a:endParaRPr lang="tr-TR" dirty="0">
                <a:solidFill>
                  <a:schemeClr val="bg1"/>
                </a:solidFill>
              </a:endParaRPr>
            </a:p>
            <a:p>
              <a:pPr algn="ctr"/>
              <a:endParaRPr lang="tr-TR" dirty="0">
                <a:solidFill>
                  <a:schemeClr val="bg1"/>
                </a:solidFill>
              </a:endParaRPr>
            </a:p>
            <a:p>
              <a:pPr algn="ctr"/>
              <a:endParaRPr lang="tr-TR" dirty="0">
                <a:solidFill>
                  <a:schemeClr val="bg1"/>
                </a:solidFill>
              </a:endParaRPr>
            </a:p>
          </p:txBody>
        </p:sp>
        <p:sp>
          <p:nvSpPr>
            <p:cNvPr id="7" name="Oval 6"/>
            <p:cNvSpPr/>
            <p:nvPr/>
          </p:nvSpPr>
          <p:spPr>
            <a:xfrm>
              <a:off x="3995936" y="3861049"/>
              <a:ext cx="864096" cy="17281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rPr>
                <a:t>4</a:t>
              </a:r>
            </a:p>
            <a:p>
              <a:pPr algn="ctr"/>
              <a:endParaRPr lang="tr-TR" dirty="0">
                <a:solidFill>
                  <a:schemeClr val="bg1"/>
                </a:solidFill>
              </a:endParaRPr>
            </a:p>
            <a:p>
              <a:pPr algn="ctr"/>
              <a:r>
                <a:rPr lang="tr-TR" dirty="0">
                  <a:solidFill>
                    <a:schemeClr val="bg1"/>
                  </a:solidFill>
                </a:rPr>
                <a:t>5</a:t>
              </a:r>
            </a:p>
            <a:p>
              <a:pPr algn="ctr"/>
              <a:endParaRPr lang="tr-TR" dirty="0">
                <a:solidFill>
                  <a:schemeClr val="bg1"/>
                </a:solidFill>
              </a:endParaRPr>
            </a:p>
          </p:txBody>
        </p:sp>
      </p:grpSp>
    </p:spTree>
    <p:extLst>
      <p:ext uri="{BB962C8B-B14F-4D97-AF65-F5344CB8AC3E}">
        <p14:creationId xmlns:p14="http://schemas.microsoft.com/office/powerpoint/2010/main" val="21267105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2.5.3. Birliktelik Kuralları</a:t>
            </a:r>
          </a:p>
        </p:txBody>
      </p:sp>
      <p:sp>
        <p:nvSpPr>
          <p:cNvPr id="3" name="İçerik Yer Tutucusu 2"/>
          <p:cNvSpPr>
            <a:spLocks noGrp="1"/>
          </p:cNvSpPr>
          <p:nvPr>
            <p:ph idx="1"/>
          </p:nvPr>
        </p:nvSpPr>
        <p:spPr/>
        <p:txBody>
          <a:bodyPr/>
          <a:lstStyle/>
          <a:p>
            <a:pPr algn="just">
              <a:lnSpc>
                <a:spcPct val="150000"/>
              </a:lnSpc>
            </a:pPr>
            <a:r>
              <a:rPr lang="tr-TR" dirty="0"/>
              <a:t>Veri tabanı içinde yer alan kayıtların birbirleriyle olan ilişkilerini inceleyerek hangi olayların eş zamanlı olarak birlikte gerçekleşebileceklerini ortaya koymaya çalışan veri madenciliği yöntemleri bulunmaktadır.</a:t>
            </a:r>
          </a:p>
        </p:txBody>
      </p:sp>
    </p:spTree>
    <p:extLst>
      <p:ext uri="{BB962C8B-B14F-4D97-AF65-F5344CB8AC3E}">
        <p14:creationId xmlns:p14="http://schemas.microsoft.com/office/powerpoint/2010/main" val="324541996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fontScale="92500" lnSpcReduction="10000"/>
          </a:bodyPr>
          <a:lstStyle/>
          <a:p>
            <a:pPr algn="just">
              <a:lnSpc>
                <a:spcPct val="150000"/>
              </a:lnSpc>
            </a:pPr>
            <a:r>
              <a:rPr lang="tr-TR" dirty="0"/>
              <a:t>Bu ilişkilerin belirlenmesi ile birliktelik kuralları (association rules) elde edilir.</a:t>
            </a:r>
          </a:p>
          <a:p>
            <a:pPr algn="just">
              <a:lnSpc>
                <a:spcPct val="150000"/>
              </a:lnSpc>
            </a:pPr>
            <a:r>
              <a:rPr lang="tr-TR" dirty="0"/>
              <a:t>Birliktelik kuralları özellikle pazarlama alanında uygulama alanı bulmuştur.</a:t>
            </a:r>
          </a:p>
          <a:p>
            <a:pPr algn="just">
              <a:lnSpc>
                <a:spcPct val="150000"/>
              </a:lnSpc>
            </a:pPr>
            <a:r>
              <a:rPr lang="tr-TR" dirty="0"/>
              <a:t>Pazar sepet analizleri adı verilen uygulamalar bu tür veri madenciliği yöntemlerine dayanmaktadır.</a:t>
            </a:r>
          </a:p>
        </p:txBody>
      </p:sp>
    </p:spTree>
    <p:extLst>
      <p:ext uri="{BB962C8B-B14F-4D97-AF65-F5344CB8AC3E}">
        <p14:creationId xmlns:p14="http://schemas.microsoft.com/office/powerpoint/2010/main" val="376560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2.Veri Ambarı</a:t>
            </a:r>
          </a:p>
        </p:txBody>
      </p:sp>
      <p:sp>
        <p:nvSpPr>
          <p:cNvPr id="3" name="İçerik Yer Tutucusu 2"/>
          <p:cNvSpPr>
            <a:spLocks noGrp="1"/>
          </p:cNvSpPr>
          <p:nvPr>
            <p:ph idx="1"/>
          </p:nvPr>
        </p:nvSpPr>
        <p:spPr/>
        <p:txBody>
          <a:bodyPr/>
          <a:lstStyle/>
          <a:p>
            <a:pPr marL="0" indent="0">
              <a:buNone/>
            </a:pPr>
            <a:r>
              <a:rPr lang="tr-TR" b="1" dirty="0"/>
              <a:t>2.1.OLTP Sistemler</a:t>
            </a:r>
          </a:p>
          <a:p>
            <a:pPr marL="0" indent="0">
              <a:buNone/>
            </a:pPr>
            <a:endParaRPr lang="tr-TR" b="1" dirty="0"/>
          </a:p>
          <a:p>
            <a:pPr marL="0" indent="0" algn="just">
              <a:buNone/>
            </a:pPr>
            <a:r>
              <a:rPr lang="tr-TR" dirty="0"/>
              <a:t>Bir kurumun günlük verilerinin işlendiği ortamlara OLTP (</a:t>
            </a:r>
            <a:r>
              <a:rPr lang="tr-TR" dirty="0" err="1"/>
              <a:t>OnLine</a:t>
            </a:r>
            <a:r>
              <a:rPr lang="tr-TR" dirty="0"/>
              <a:t> </a:t>
            </a:r>
            <a:r>
              <a:rPr lang="tr-TR" dirty="0" err="1"/>
              <a:t>Transaction</a:t>
            </a:r>
            <a:r>
              <a:rPr lang="tr-TR" dirty="0"/>
              <a:t> </a:t>
            </a:r>
            <a:r>
              <a:rPr lang="tr-TR" dirty="0" err="1"/>
              <a:t>Processing</a:t>
            </a:r>
            <a:r>
              <a:rPr lang="tr-TR" dirty="0"/>
              <a:t>) sistemler adı verilmektedir.</a:t>
            </a:r>
          </a:p>
        </p:txBody>
      </p:sp>
    </p:spTree>
    <p:extLst>
      <p:ext uri="{BB962C8B-B14F-4D97-AF65-F5344CB8AC3E}">
        <p14:creationId xmlns:p14="http://schemas.microsoft.com/office/powerpoint/2010/main" val="31346545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fontScale="92500" lnSpcReduction="20000"/>
          </a:bodyPr>
          <a:lstStyle/>
          <a:p>
            <a:pPr algn="just">
              <a:lnSpc>
                <a:spcPct val="150000"/>
              </a:lnSpc>
            </a:pPr>
            <a:r>
              <a:rPr lang="tr-TR" dirty="0"/>
              <a:t>Bu tür çözümlemelerden hareketle müşterilerin alışveriş alışkanlıkları belirlenmeye çalışılır.</a:t>
            </a:r>
          </a:p>
          <a:p>
            <a:pPr algn="just">
              <a:lnSpc>
                <a:spcPct val="150000"/>
              </a:lnSpc>
            </a:pPr>
            <a:r>
              <a:rPr lang="tr-TR" dirty="0"/>
              <a:t>Pazar sepet analizleri yardımıyla bir müşteri herhangi bir ürünü aldığında sepetine başka hangi ürünleri de koyduğu belirli bir olasılığa göre konulur.</a:t>
            </a:r>
          </a:p>
          <a:p>
            <a:endParaRPr lang="tr-TR" dirty="0"/>
          </a:p>
        </p:txBody>
      </p:sp>
    </p:spTree>
    <p:extLst>
      <p:ext uri="{BB962C8B-B14F-4D97-AF65-F5344CB8AC3E}">
        <p14:creationId xmlns:p14="http://schemas.microsoft.com/office/powerpoint/2010/main" val="37796641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pPr algn="just">
              <a:lnSpc>
                <a:spcPct val="150000"/>
              </a:lnSpc>
            </a:pPr>
            <a:r>
              <a:rPr lang="tr-TR" dirty="0"/>
              <a:t>Birlikte satın alınan ürünler belirlendiğinde mağazalarda raflar ona göre düzenlenerek müşterilerin bu tür ürünlere daha kolayca erişmeleri sağlanabilir.</a:t>
            </a:r>
          </a:p>
          <a:p>
            <a:endParaRPr lang="tr-TR" dirty="0"/>
          </a:p>
        </p:txBody>
      </p:sp>
    </p:spTree>
    <p:extLst>
      <p:ext uri="{BB962C8B-B14F-4D97-AF65-F5344CB8AC3E}">
        <p14:creationId xmlns:p14="http://schemas.microsoft.com/office/powerpoint/2010/main" val="264681107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Örnek:</a:t>
            </a:r>
          </a:p>
        </p:txBody>
      </p:sp>
      <p:sp>
        <p:nvSpPr>
          <p:cNvPr id="3" name="İçerik Yer Tutucusu 2"/>
          <p:cNvSpPr>
            <a:spLocks noGrp="1"/>
          </p:cNvSpPr>
          <p:nvPr>
            <p:ph idx="1"/>
          </p:nvPr>
        </p:nvSpPr>
        <p:spPr>
          <a:xfrm>
            <a:off x="457200" y="1556792"/>
            <a:ext cx="8229600" cy="4526280"/>
          </a:xfrm>
        </p:spPr>
        <p:txBody>
          <a:bodyPr/>
          <a:lstStyle/>
          <a:p>
            <a:pPr algn="just">
              <a:lnSpc>
                <a:spcPct val="150000"/>
              </a:lnSpc>
            </a:pPr>
            <a:r>
              <a:rPr lang="tr-TR" dirty="0"/>
              <a:t>Bir mağazada alışveriş yapan müşterilerin alışveriş alışkanlıklarını belirlemek istediğimizi varsayalım.</a:t>
            </a:r>
          </a:p>
          <a:p>
            <a:pPr algn="just">
              <a:lnSpc>
                <a:spcPct val="150000"/>
              </a:lnSpc>
            </a:pPr>
            <a:r>
              <a:rPr lang="tr-TR" dirty="0"/>
              <a:t>5 müşterinin alışveriş sepetlerine hangi ürünleri koyduğunu bir sonraki slaytta görüyoruz.</a:t>
            </a:r>
          </a:p>
        </p:txBody>
      </p:sp>
    </p:spTree>
    <p:extLst>
      <p:ext uri="{BB962C8B-B14F-4D97-AF65-F5344CB8AC3E}">
        <p14:creationId xmlns:p14="http://schemas.microsoft.com/office/powerpoint/2010/main" val="8916425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graphicFrame>
        <p:nvGraphicFramePr>
          <p:cNvPr id="4" name="İçerik Yer Tutucusu 3"/>
          <p:cNvGraphicFramePr>
            <a:graphicFrameLocks noGrp="1"/>
          </p:cNvGraphicFramePr>
          <p:nvPr>
            <p:ph idx="1"/>
          </p:nvPr>
        </p:nvGraphicFramePr>
        <p:xfrm>
          <a:off x="1331640" y="1628800"/>
          <a:ext cx="6552728" cy="2225040"/>
        </p:xfrm>
        <a:graphic>
          <a:graphicData uri="http://schemas.openxmlformats.org/drawingml/2006/table">
            <a:tbl>
              <a:tblPr firstRow="1" bandRow="1">
                <a:tableStyleId>{7DF18680-E054-41AD-8BC1-D1AEF772440D}</a:tableStyleId>
              </a:tblPr>
              <a:tblGrid>
                <a:gridCol w="1146711">
                  <a:extLst>
                    <a:ext uri="{9D8B030D-6E8A-4147-A177-3AD203B41FA5}">
                      <a16:colId xmlns:a16="http://schemas.microsoft.com/office/drawing/2014/main" val="20000"/>
                    </a:ext>
                  </a:extLst>
                </a:gridCol>
                <a:gridCol w="5406017">
                  <a:extLst>
                    <a:ext uri="{9D8B030D-6E8A-4147-A177-3AD203B41FA5}">
                      <a16:colId xmlns:a16="http://schemas.microsoft.com/office/drawing/2014/main" val="20001"/>
                    </a:ext>
                  </a:extLst>
                </a:gridCol>
              </a:tblGrid>
              <a:tr h="370840">
                <a:tc>
                  <a:txBody>
                    <a:bodyPr/>
                    <a:lstStyle/>
                    <a:p>
                      <a:r>
                        <a:rPr lang="tr-TR" dirty="0"/>
                        <a:t>Müşteri</a:t>
                      </a:r>
                    </a:p>
                  </a:txBody>
                  <a:tcPr/>
                </a:tc>
                <a:tc>
                  <a:txBody>
                    <a:bodyPr/>
                    <a:lstStyle/>
                    <a:p>
                      <a:r>
                        <a:rPr lang="tr-TR" dirty="0"/>
                        <a:t>Alışveriş</a:t>
                      </a:r>
                      <a:r>
                        <a:rPr lang="tr-TR" baseline="0" dirty="0"/>
                        <a:t> sepetindeki ürünler</a:t>
                      </a:r>
                      <a:endParaRPr lang="tr-TR" dirty="0"/>
                    </a:p>
                  </a:txBody>
                  <a:tcPr/>
                </a:tc>
                <a:extLst>
                  <a:ext uri="{0D108BD9-81ED-4DB2-BD59-A6C34878D82A}">
                    <a16:rowId xmlns:a16="http://schemas.microsoft.com/office/drawing/2014/main" val="10000"/>
                  </a:ext>
                </a:extLst>
              </a:tr>
              <a:tr h="370840">
                <a:tc>
                  <a:txBody>
                    <a:bodyPr/>
                    <a:lstStyle/>
                    <a:p>
                      <a:r>
                        <a:rPr lang="tr-TR" dirty="0"/>
                        <a:t>1</a:t>
                      </a:r>
                    </a:p>
                  </a:txBody>
                  <a:tcPr/>
                </a:tc>
                <a:tc>
                  <a:txBody>
                    <a:bodyPr/>
                    <a:lstStyle/>
                    <a:p>
                      <a:r>
                        <a:rPr lang="tr-TR" dirty="0"/>
                        <a:t>Makarna , yağ , meyve suyu , peynir</a:t>
                      </a:r>
                    </a:p>
                  </a:txBody>
                  <a:tcPr/>
                </a:tc>
                <a:extLst>
                  <a:ext uri="{0D108BD9-81ED-4DB2-BD59-A6C34878D82A}">
                    <a16:rowId xmlns:a16="http://schemas.microsoft.com/office/drawing/2014/main" val="10001"/>
                  </a:ext>
                </a:extLst>
              </a:tr>
              <a:tr h="370840">
                <a:tc>
                  <a:txBody>
                    <a:bodyPr/>
                    <a:lstStyle/>
                    <a:p>
                      <a:r>
                        <a:rPr lang="tr-TR" dirty="0"/>
                        <a:t>2</a:t>
                      </a:r>
                    </a:p>
                  </a:txBody>
                  <a:tcPr/>
                </a:tc>
                <a:tc>
                  <a:txBody>
                    <a:bodyPr/>
                    <a:lstStyle/>
                    <a:p>
                      <a:r>
                        <a:rPr lang="tr-TR" dirty="0"/>
                        <a:t>Makarna ketçap</a:t>
                      </a:r>
                    </a:p>
                  </a:txBody>
                  <a:tcPr/>
                </a:tc>
                <a:extLst>
                  <a:ext uri="{0D108BD9-81ED-4DB2-BD59-A6C34878D82A}">
                    <a16:rowId xmlns:a16="http://schemas.microsoft.com/office/drawing/2014/main" val="10002"/>
                  </a:ext>
                </a:extLst>
              </a:tr>
              <a:tr h="370840">
                <a:tc>
                  <a:txBody>
                    <a:bodyPr/>
                    <a:lstStyle/>
                    <a:p>
                      <a:r>
                        <a:rPr lang="tr-TR" dirty="0"/>
                        <a:t>3</a:t>
                      </a:r>
                    </a:p>
                  </a:txBody>
                  <a:tcPr/>
                </a:tc>
                <a:tc>
                  <a:txBody>
                    <a:bodyPr/>
                    <a:lstStyle/>
                    <a:p>
                      <a:r>
                        <a:rPr lang="tr-TR" dirty="0"/>
                        <a:t>Ketçap  , yağ , meyve</a:t>
                      </a:r>
                      <a:r>
                        <a:rPr lang="tr-TR" baseline="0" dirty="0"/>
                        <a:t> suyu, bira</a:t>
                      </a:r>
                      <a:endParaRPr lang="tr-TR" dirty="0"/>
                    </a:p>
                  </a:txBody>
                  <a:tcPr/>
                </a:tc>
                <a:extLst>
                  <a:ext uri="{0D108BD9-81ED-4DB2-BD59-A6C34878D82A}">
                    <a16:rowId xmlns:a16="http://schemas.microsoft.com/office/drawing/2014/main" val="10003"/>
                  </a:ext>
                </a:extLst>
              </a:tr>
              <a:tr h="370840">
                <a:tc>
                  <a:txBody>
                    <a:bodyPr/>
                    <a:lstStyle/>
                    <a:p>
                      <a:r>
                        <a:rPr lang="tr-TR" dirty="0"/>
                        <a:t>4</a:t>
                      </a:r>
                    </a:p>
                  </a:txBody>
                  <a:tcPr/>
                </a:tc>
                <a:tc>
                  <a:txBody>
                    <a:bodyPr/>
                    <a:lstStyle/>
                    <a:p>
                      <a:r>
                        <a:rPr lang="tr-TR" dirty="0"/>
                        <a:t>Makarna, ketçap, yağ, meyve suyu</a:t>
                      </a:r>
                    </a:p>
                  </a:txBody>
                  <a:tcPr/>
                </a:tc>
                <a:extLst>
                  <a:ext uri="{0D108BD9-81ED-4DB2-BD59-A6C34878D82A}">
                    <a16:rowId xmlns:a16="http://schemas.microsoft.com/office/drawing/2014/main" val="10004"/>
                  </a:ext>
                </a:extLst>
              </a:tr>
              <a:tr h="370840">
                <a:tc>
                  <a:txBody>
                    <a:bodyPr/>
                    <a:lstStyle/>
                    <a:p>
                      <a:r>
                        <a:rPr lang="tr-TR" dirty="0"/>
                        <a:t>5</a:t>
                      </a:r>
                    </a:p>
                  </a:txBody>
                  <a:tcPr/>
                </a:tc>
                <a:tc>
                  <a:txBody>
                    <a:bodyPr/>
                    <a:lstStyle/>
                    <a:p>
                      <a:r>
                        <a:rPr lang="tr-TR" dirty="0"/>
                        <a:t>Makarna, ketçap, yağ, bira</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492310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1484784"/>
            <a:ext cx="8229600" cy="5623837"/>
          </a:xfrm>
        </p:spPr>
        <p:txBody>
          <a:bodyPr/>
          <a:lstStyle/>
          <a:p>
            <a:pPr algn="just"/>
            <a:r>
              <a:rPr lang="tr-TR" sz="2800" dirty="0"/>
              <a:t>Bu verilerden yararlanarak birliktelik çözümlemeleri yapılır. </a:t>
            </a:r>
            <a:r>
              <a:rPr lang="tr-TR" sz="2800" i="1" dirty="0"/>
              <a:t>Apriori</a:t>
            </a:r>
            <a:r>
              <a:rPr lang="tr-TR" sz="2800" dirty="0"/>
              <a:t> algoritması yardımıyla aşağıdaki sonuçlar elde edilir.</a:t>
            </a:r>
          </a:p>
          <a:p>
            <a:pPr algn="just"/>
            <a:endParaRPr lang="tr-TR" sz="2800" dirty="0"/>
          </a:p>
          <a:p>
            <a:r>
              <a:rPr lang="tr-TR" sz="2800" dirty="0"/>
              <a:t>{Ketçap, Meyve suyu}</a:t>
            </a:r>
            <a:r>
              <a:rPr lang="tr-TR" sz="2800" b="1" dirty="0">
                <a:solidFill>
                  <a:srgbClr val="FFFF00"/>
                </a:solidFill>
                <a:sym typeface="Wingdings" pitchFamily="2" charset="2"/>
              </a:rPr>
              <a:t></a:t>
            </a:r>
            <a:r>
              <a:rPr lang="tr-TR" sz="2800" dirty="0">
                <a:sym typeface="Wingdings" pitchFamily="2" charset="2"/>
              </a:rPr>
              <a:t> {Yağ}	(s=0.4, c=1.0)</a:t>
            </a:r>
          </a:p>
          <a:p>
            <a:r>
              <a:rPr lang="tr-TR" sz="2800" dirty="0"/>
              <a:t>{Ketçap,Yağ}</a:t>
            </a:r>
            <a:r>
              <a:rPr lang="tr-TR" sz="2800" b="1" dirty="0">
                <a:solidFill>
                  <a:srgbClr val="FFFF00"/>
                </a:solidFill>
                <a:sym typeface="Wingdings" pitchFamily="2" charset="2"/>
              </a:rPr>
              <a:t></a:t>
            </a:r>
            <a:r>
              <a:rPr lang="tr-TR" sz="2800" dirty="0">
                <a:sym typeface="Wingdings" pitchFamily="2" charset="2"/>
              </a:rPr>
              <a:t> {Meyve suyu}	(s=0.4, c=0.67)</a:t>
            </a:r>
          </a:p>
          <a:p>
            <a:r>
              <a:rPr lang="tr-TR" sz="2800" dirty="0"/>
              <a:t>{Yağ, Meyve suyu}</a:t>
            </a:r>
            <a:r>
              <a:rPr lang="tr-TR" sz="2800" b="1" dirty="0">
                <a:solidFill>
                  <a:srgbClr val="FFFF00"/>
                </a:solidFill>
                <a:sym typeface="Wingdings" pitchFamily="2" charset="2"/>
              </a:rPr>
              <a:t></a:t>
            </a:r>
            <a:r>
              <a:rPr lang="tr-TR" sz="2800" dirty="0">
                <a:sym typeface="Wingdings" pitchFamily="2" charset="2"/>
              </a:rPr>
              <a:t> {Ketçap}	(s=0.4, c=0.67)</a:t>
            </a:r>
          </a:p>
          <a:p>
            <a:r>
              <a:rPr lang="tr-TR" sz="2800" dirty="0"/>
              <a:t>{Meyve suyu}</a:t>
            </a:r>
            <a:r>
              <a:rPr lang="tr-TR" sz="2800" b="1" dirty="0">
                <a:solidFill>
                  <a:srgbClr val="FFFF00"/>
                </a:solidFill>
                <a:sym typeface="Wingdings" pitchFamily="2" charset="2"/>
              </a:rPr>
              <a:t></a:t>
            </a:r>
            <a:r>
              <a:rPr lang="tr-TR" sz="2800" dirty="0">
                <a:sym typeface="Wingdings" pitchFamily="2" charset="2"/>
              </a:rPr>
              <a:t> {Ketçap, Yağ}	(s=0.4, c=0.67)</a:t>
            </a:r>
          </a:p>
          <a:p>
            <a:r>
              <a:rPr lang="tr-TR" sz="2800" dirty="0"/>
              <a:t>{Yağ}</a:t>
            </a:r>
            <a:r>
              <a:rPr lang="tr-TR" sz="2800" b="1" dirty="0">
                <a:solidFill>
                  <a:srgbClr val="FFFF00"/>
                </a:solidFill>
                <a:sym typeface="Wingdings" pitchFamily="2" charset="2"/>
              </a:rPr>
              <a:t></a:t>
            </a:r>
            <a:r>
              <a:rPr lang="tr-TR" sz="2800" dirty="0">
                <a:sym typeface="Wingdings" pitchFamily="2" charset="2"/>
              </a:rPr>
              <a:t> {Ketçap, Meyve suyu}	(s=0.4, c=0.5)</a:t>
            </a:r>
          </a:p>
          <a:p>
            <a:r>
              <a:rPr lang="tr-TR" sz="2800" dirty="0"/>
              <a:t>{Ketçap}</a:t>
            </a:r>
            <a:r>
              <a:rPr lang="tr-TR" sz="2800" b="1" dirty="0">
                <a:solidFill>
                  <a:srgbClr val="FFFF00"/>
                </a:solidFill>
                <a:sym typeface="Wingdings" pitchFamily="2" charset="2"/>
              </a:rPr>
              <a:t></a:t>
            </a:r>
            <a:r>
              <a:rPr lang="tr-TR" sz="2800" dirty="0">
                <a:sym typeface="Wingdings" pitchFamily="2" charset="2"/>
              </a:rPr>
              <a:t> {Yağ, Meyve suyu}	(s=0.4, c=0.5)</a:t>
            </a:r>
          </a:p>
        </p:txBody>
      </p:sp>
    </p:spTree>
    <p:extLst>
      <p:ext uri="{BB962C8B-B14F-4D97-AF65-F5344CB8AC3E}">
        <p14:creationId xmlns:p14="http://schemas.microsoft.com/office/powerpoint/2010/main" val="16831339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1331640" y="3429000"/>
            <a:ext cx="7353573" cy="1219200"/>
          </a:xfrm>
        </p:spPr>
        <p:txBody>
          <a:bodyPr/>
          <a:lstStyle/>
          <a:p>
            <a:pPr algn="just"/>
            <a:r>
              <a:rPr lang="tr-TR" sz="3200" dirty="0"/>
              <a:t>Doç. Dr. Murat KARABATAK</a:t>
            </a:r>
          </a:p>
        </p:txBody>
      </p:sp>
      <p:sp>
        <p:nvSpPr>
          <p:cNvPr id="3" name="Alt Başlık 2"/>
          <p:cNvSpPr>
            <a:spLocks noGrp="1"/>
          </p:cNvSpPr>
          <p:nvPr>
            <p:ph type="subTitle" idx="1"/>
          </p:nvPr>
        </p:nvSpPr>
        <p:spPr>
          <a:xfrm>
            <a:off x="1043608" y="1124744"/>
            <a:ext cx="7139136" cy="1853952"/>
          </a:xfrm>
        </p:spPr>
        <p:txBody>
          <a:bodyPr/>
          <a:lstStyle/>
          <a:p>
            <a:pPr algn="ctr"/>
            <a:r>
              <a:rPr lang="tr-TR" sz="4800" dirty="0">
                <a:solidFill>
                  <a:srgbClr val="000000"/>
                </a:solidFill>
                <a:ea typeface="+mj-ea"/>
                <a:cs typeface="+mj-cs"/>
              </a:rPr>
              <a:t>KARAR AĞAÇLARI İLE SINIFLANIRMA</a:t>
            </a:r>
            <a:endParaRPr lang="tr-TR" sz="4800" dirty="0"/>
          </a:p>
        </p:txBody>
      </p:sp>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11285401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259632" y="533400"/>
            <a:ext cx="7423993" cy="1219200"/>
          </a:xfrm>
        </p:spPr>
        <p:txBody>
          <a:bodyPr>
            <a:normAutofit fontScale="90000"/>
          </a:bodyPr>
          <a:lstStyle/>
          <a:p>
            <a:pPr algn="just"/>
            <a:r>
              <a:rPr lang="tr-TR" dirty="0"/>
              <a:t>Karar Ağaçları İle Sınıflandırma</a:t>
            </a:r>
          </a:p>
        </p:txBody>
      </p:sp>
      <p:sp>
        <p:nvSpPr>
          <p:cNvPr id="3" name="İçerik Yer Tutucusu 2"/>
          <p:cNvSpPr>
            <a:spLocks noGrp="1"/>
          </p:cNvSpPr>
          <p:nvPr>
            <p:ph idx="1"/>
          </p:nvPr>
        </p:nvSpPr>
        <p:spPr/>
        <p:txBody>
          <a:bodyPr/>
          <a:lstStyle/>
          <a:p>
            <a:pPr algn="just">
              <a:buClr>
                <a:srgbClr val="FF0000"/>
              </a:buClr>
              <a:buFont typeface="Courier New" pitchFamily="49" charset="0"/>
              <a:buChar char="o"/>
            </a:pPr>
            <a:endParaRPr lang="tr-TR" dirty="0"/>
          </a:p>
          <a:p>
            <a:pPr algn="just">
              <a:buClr>
                <a:srgbClr val="FF0000"/>
              </a:buClr>
              <a:buFont typeface="Courier New" pitchFamily="49" charset="0"/>
              <a:buChar char="o"/>
            </a:pPr>
            <a:endParaRPr lang="tr-TR" dirty="0"/>
          </a:p>
          <a:p>
            <a:pPr algn="just">
              <a:buClr>
                <a:srgbClr val="FF0000"/>
              </a:buClr>
              <a:buFont typeface="Courier New" pitchFamily="49" charset="0"/>
              <a:buChar char="o"/>
            </a:pPr>
            <a:r>
              <a:rPr lang="tr-TR" dirty="0"/>
              <a:t> </a:t>
            </a:r>
            <a:r>
              <a:rPr lang="tr-TR" sz="2400" dirty="0"/>
              <a:t>Verinin içerdiği ortak özelliklere göre bir veri veya </a:t>
            </a:r>
            <a:r>
              <a:rPr lang="tr-TR" dirty="0"/>
              <a:t>veri grubunun hangi sınıfa dahil olduğunun belirlenmesi </a:t>
            </a:r>
            <a:r>
              <a:rPr lang="tr-TR" sz="2400" dirty="0"/>
              <a:t>işlemi </a:t>
            </a:r>
            <a:r>
              <a:rPr lang="tr-TR" sz="2400" dirty="0">
                <a:solidFill>
                  <a:srgbClr val="FF0000"/>
                </a:solidFill>
              </a:rPr>
              <a:t>sınıflandırma </a:t>
            </a:r>
            <a:r>
              <a:rPr lang="tr-TR" sz="2400" dirty="0"/>
              <a:t>olarak adlandırılır.</a:t>
            </a:r>
          </a:p>
          <a:p>
            <a:pPr algn="just">
              <a:buClr>
                <a:srgbClr val="FF0000"/>
              </a:buClr>
              <a:buFont typeface="Courier New" pitchFamily="49" charset="0"/>
              <a:buChar char="o"/>
            </a:pPr>
            <a:r>
              <a:rPr lang="tr-TR" sz="2400" dirty="0"/>
              <a:t>Karar ağaçları oluşturmak için temel olarak </a:t>
            </a:r>
            <a:r>
              <a:rPr lang="tr-TR" sz="2400" dirty="0" err="1"/>
              <a:t>entropiye</a:t>
            </a:r>
            <a:r>
              <a:rPr lang="tr-TR" sz="2400" dirty="0"/>
              <a:t> dayalı algoritmalar , sınıflandırma ve regresyon ağaçları, bellek tabanlı sınıflandırma modelleri biçiminde birçok yöntem geliştirilmiştir.</a:t>
            </a:r>
            <a:endParaRPr lang="tr-TR" dirty="0"/>
          </a:p>
        </p:txBody>
      </p:sp>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298034246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Sınıflandırma</a:t>
            </a:r>
          </a:p>
        </p:txBody>
      </p:sp>
      <p:sp>
        <p:nvSpPr>
          <p:cNvPr id="3" name="İçerik Yer Tutucusu 2"/>
          <p:cNvSpPr>
            <a:spLocks noGrp="1"/>
          </p:cNvSpPr>
          <p:nvPr>
            <p:ph idx="1"/>
          </p:nvPr>
        </p:nvSpPr>
        <p:spPr/>
        <p:txBody>
          <a:bodyPr/>
          <a:lstStyle/>
          <a:p>
            <a:pPr algn="just">
              <a:buFont typeface="Wingdings" pitchFamily="2" charset="2"/>
              <a:buChar char="v"/>
            </a:pPr>
            <a:r>
              <a:rPr lang="tr-TR" dirty="0">
                <a:solidFill>
                  <a:srgbClr val="FF0000"/>
                </a:solidFill>
              </a:rPr>
              <a:t> </a:t>
            </a:r>
            <a:r>
              <a:rPr lang="tr-TR" sz="2400" dirty="0"/>
              <a:t>Sınıflandırma bir öğrenme algoritmasına dayanır. Öğrenmenin amacı bir </a:t>
            </a:r>
            <a:r>
              <a:rPr lang="tr-TR" sz="2400" dirty="0">
                <a:solidFill>
                  <a:srgbClr val="FF0000"/>
                </a:solidFill>
              </a:rPr>
              <a:t>sınıflandırma modelinin </a:t>
            </a:r>
            <a:r>
              <a:rPr lang="tr-TR" sz="2400" dirty="0"/>
              <a:t>yaratılmasıdır.</a:t>
            </a:r>
          </a:p>
          <a:p>
            <a:pPr algn="just">
              <a:buFont typeface="Wingdings" pitchFamily="2" charset="2"/>
              <a:buChar char="v"/>
            </a:pPr>
            <a:r>
              <a:rPr lang="tr-TR" sz="2400" dirty="0">
                <a:solidFill>
                  <a:srgbClr val="FF0000"/>
                </a:solidFill>
              </a:rPr>
              <a:t> </a:t>
            </a:r>
            <a:r>
              <a:rPr lang="tr-TR" sz="2400" dirty="0"/>
              <a:t>Diğer bir ifadeyle sınıflandırma, hangi sınıfa ait olduğu bilinmeyen bir kayıt için bir sınıf belirleme sürecidir.</a:t>
            </a:r>
          </a:p>
          <a:p>
            <a:pPr algn="just">
              <a:buFont typeface="Wingdings" pitchFamily="2" charset="2"/>
              <a:buChar char="v"/>
            </a:pPr>
            <a:r>
              <a:rPr lang="tr-TR" sz="2400" dirty="0">
                <a:solidFill>
                  <a:srgbClr val="FF0000"/>
                </a:solidFill>
              </a:rPr>
              <a:t> </a:t>
            </a:r>
            <a:r>
              <a:rPr lang="tr-TR" sz="2400" dirty="0"/>
              <a:t>Örnek olarak; ’</a:t>
            </a:r>
            <a:r>
              <a:rPr lang="tr-TR" sz="2400" dirty="0">
                <a:solidFill>
                  <a:srgbClr val="FF0000"/>
                </a:solidFill>
              </a:rPr>
              <a:t>’Ödemeleri üç gün içinde yapanlar</a:t>
            </a:r>
            <a:r>
              <a:rPr lang="tr-TR" sz="2400" dirty="0"/>
              <a:t>’’ ve ’</a:t>
            </a:r>
            <a:r>
              <a:rPr lang="tr-TR" sz="2400" dirty="0">
                <a:solidFill>
                  <a:srgbClr val="FF0000"/>
                </a:solidFill>
              </a:rPr>
              <a:t>’Ödemeleri üç günden sonra yapanlar</a:t>
            </a:r>
            <a:r>
              <a:rPr lang="tr-TR" sz="2400" dirty="0"/>
              <a:t>’’ gibi sınıflandırma yapılabilir.</a:t>
            </a:r>
            <a:endParaRPr lang="tr-TR" dirty="0"/>
          </a:p>
        </p:txBody>
      </p:sp>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26261857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Sınıflandırma Süreci</a:t>
            </a:r>
          </a:p>
        </p:txBody>
      </p:sp>
      <p:sp>
        <p:nvSpPr>
          <p:cNvPr id="3" name="İçerik Yer Tutucusu 2"/>
          <p:cNvSpPr>
            <a:spLocks noGrp="1"/>
          </p:cNvSpPr>
          <p:nvPr>
            <p:ph idx="1"/>
          </p:nvPr>
        </p:nvSpPr>
        <p:spPr>
          <a:xfrm>
            <a:off x="755576" y="1844824"/>
            <a:ext cx="7911380" cy="4365179"/>
          </a:xfrm>
        </p:spPr>
        <p:txBody>
          <a:bodyPr/>
          <a:lstStyle/>
          <a:p>
            <a:pPr algn="just">
              <a:buFont typeface="Wingdings" pitchFamily="2" charset="2"/>
              <a:buChar char="v"/>
            </a:pPr>
            <a:r>
              <a:rPr lang="tr-TR" dirty="0">
                <a:solidFill>
                  <a:srgbClr val="FF0000"/>
                </a:solidFill>
              </a:rPr>
              <a:t> </a:t>
            </a:r>
            <a:r>
              <a:rPr lang="tr-TR" sz="2400" dirty="0"/>
              <a:t>Verilerin sınıflandırma süreci iki adımdan oluşur;</a:t>
            </a:r>
          </a:p>
          <a:p>
            <a:pPr marL="0" indent="0" algn="just">
              <a:buNone/>
            </a:pPr>
            <a:endParaRPr lang="tr-TR" sz="2400" dirty="0"/>
          </a:p>
          <a:p>
            <a:pPr marL="514350" indent="-514350" algn="just">
              <a:buFont typeface="+mj-lt"/>
              <a:buAutoNum type="alphaLcParenR"/>
            </a:pPr>
            <a:r>
              <a:rPr lang="tr-TR" sz="2400" dirty="0"/>
              <a:t>İlk adım, veri kümelerine uygun bir modelin ortaya konulmasıdır. Bu model ,veri tabanındaki kayıtların </a:t>
            </a:r>
            <a:r>
              <a:rPr lang="tr-TR" sz="2400" dirty="0">
                <a:solidFill>
                  <a:srgbClr val="FF0000"/>
                </a:solidFill>
              </a:rPr>
              <a:t>nitelikleri</a:t>
            </a:r>
            <a:r>
              <a:rPr lang="tr-TR" sz="2400" dirty="0"/>
              <a:t> kullanılarak gerçekleştirilir. Sınıflandırma modelinin elde edilebilmesi için veri tabanın bir kısmı eğitim verileri olarak kullanılır.</a:t>
            </a:r>
          </a:p>
        </p:txBody>
      </p:sp>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38182187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çerik Yer Tutucusu 3"/>
          <p:cNvGraphicFramePr>
            <a:graphicFrameLocks noGrp="1"/>
          </p:cNvGraphicFramePr>
          <p:nvPr>
            <p:ph idx="1"/>
          </p:nvPr>
        </p:nvGraphicFramePr>
        <p:xfrm>
          <a:off x="2627784" y="692696"/>
          <a:ext cx="5112568" cy="2279118"/>
        </p:xfrm>
        <a:graphic>
          <a:graphicData uri="http://schemas.openxmlformats.org/drawingml/2006/table">
            <a:tbl>
              <a:tblPr firstRow="1" bandRow="1">
                <a:tableStyleId>{6E25E649-3F16-4E02-A733-19D2CDBF48F0}</a:tableStyleId>
              </a:tblPr>
              <a:tblGrid>
                <a:gridCol w="1278142">
                  <a:extLst>
                    <a:ext uri="{9D8B030D-6E8A-4147-A177-3AD203B41FA5}">
                      <a16:colId xmlns:a16="http://schemas.microsoft.com/office/drawing/2014/main" val="20000"/>
                    </a:ext>
                  </a:extLst>
                </a:gridCol>
                <a:gridCol w="1278142">
                  <a:extLst>
                    <a:ext uri="{9D8B030D-6E8A-4147-A177-3AD203B41FA5}">
                      <a16:colId xmlns:a16="http://schemas.microsoft.com/office/drawing/2014/main" val="20001"/>
                    </a:ext>
                  </a:extLst>
                </a:gridCol>
                <a:gridCol w="1278142">
                  <a:extLst>
                    <a:ext uri="{9D8B030D-6E8A-4147-A177-3AD203B41FA5}">
                      <a16:colId xmlns:a16="http://schemas.microsoft.com/office/drawing/2014/main" val="20002"/>
                    </a:ext>
                  </a:extLst>
                </a:gridCol>
                <a:gridCol w="1278142">
                  <a:extLst>
                    <a:ext uri="{9D8B030D-6E8A-4147-A177-3AD203B41FA5}">
                      <a16:colId xmlns:a16="http://schemas.microsoft.com/office/drawing/2014/main" val="20003"/>
                    </a:ext>
                  </a:extLst>
                </a:gridCol>
              </a:tblGrid>
              <a:tr h="318893">
                <a:tc>
                  <a:txBody>
                    <a:bodyPr/>
                    <a:lstStyle/>
                    <a:p>
                      <a:r>
                        <a:rPr lang="tr-TR" dirty="0"/>
                        <a:t>Müşteri</a:t>
                      </a:r>
                    </a:p>
                  </a:txBody>
                  <a:tcPr/>
                </a:tc>
                <a:tc>
                  <a:txBody>
                    <a:bodyPr/>
                    <a:lstStyle/>
                    <a:p>
                      <a:r>
                        <a:rPr lang="tr-TR" dirty="0"/>
                        <a:t>Borç</a:t>
                      </a:r>
                    </a:p>
                  </a:txBody>
                  <a:tcPr/>
                </a:tc>
                <a:tc>
                  <a:txBody>
                    <a:bodyPr/>
                    <a:lstStyle/>
                    <a:p>
                      <a:r>
                        <a:rPr lang="tr-TR" dirty="0"/>
                        <a:t>Gelir</a:t>
                      </a:r>
                    </a:p>
                  </a:txBody>
                  <a:tcPr/>
                </a:tc>
                <a:tc>
                  <a:txBody>
                    <a:bodyPr/>
                    <a:lstStyle/>
                    <a:p>
                      <a:r>
                        <a:rPr lang="tr-TR" dirty="0"/>
                        <a:t>Risk</a:t>
                      </a:r>
                    </a:p>
                  </a:txBody>
                  <a:tcPr/>
                </a:tc>
                <a:extLst>
                  <a:ext uri="{0D108BD9-81ED-4DB2-BD59-A6C34878D82A}">
                    <a16:rowId xmlns:a16="http://schemas.microsoft.com/office/drawing/2014/main" val="10000"/>
                  </a:ext>
                </a:extLst>
              </a:tr>
              <a:tr h="318893">
                <a:tc>
                  <a:txBody>
                    <a:bodyPr/>
                    <a:lstStyle/>
                    <a:p>
                      <a:r>
                        <a:rPr lang="tr-TR" sz="1200" dirty="0"/>
                        <a:t>Ali</a:t>
                      </a:r>
                    </a:p>
                  </a:txBody>
                  <a:tcPr/>
                </a:tc>
                <a:tc>
                  <a:txBody>
                    <a:bodyPr/>
                    <a:lstStyle/>
                    <a:p>
                      <a:r>
                        <a:rPr lang="tr-TR" sz="1200" dirty="0"/>
                        <a:t>Yüksek</a:t>
                      </a:r>
                    </a:p>
                  </a:txBody>
                  <a:tcPr/>
                </a:tc>
                <a:tc>
                  <a:txBody>
                    <a:bodyPr/>
                    <a:lstStyle/>
                    <a:p>
                      <a:r>
                        <a:rPr lang="tr-TR" sz="1200" dirty="0"/>
                        <a:t>Yüksek</a:t>
                      </a:r>
                    </a:p>
                  </a:txBody>
                  <a:tcPr/>
                </a:tc>
                <a:tc>
                  <a:txBody>
                    <a:bodyPr/>
                    <a:lstStyle/>
                    <a:p>
                      <a:r>
                        <a:rPr lang="tr-TR" sz="1200" dirty="0"/>
                        <a:t>Kötü</a:t>
                      </a:r>
                    </a:p>
                  </a:txBody>
                  <a:tcPr/>
                </a:tc>
                <a:extLst>
                  <a:ext uri="{0D108BD9-81ED-4DB2-BD59-A6C34878D82A}">
                    <a16:rowId xmlns:a16="http://schemas.microsoft.com/office/drawing/2014/main" val="10001"/>
                  </a:ext>
                </a:extLst>
              </a:tr>
              <a:tr h="318893">
                <a:tc>
                  <a:txBody>
                    <a:bodyPr/>
                    <a:lstStyle/>
                    <a:p>
                      <a:r>
                        <a:rPr lang="tr-TR" sz="1200" dirty="0"/>
                        <a:t>Ayşe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dirty="0"/>
                        <a:t>Yüksek</a:t>
                      </a:r>
                    </a:p>
                  </a:txBody>
                  <a:tcPr/>
                </a:tc>
                <a:tc>
                  <a:txBody>
                    <a:bodyPr/>
                    <a:lstStyle/>
                    <a:p>
                      <a:r>
                        <a:rPr lang="tr-TR" sz="1200" dirty="0"/>
                        <a:t>Yüksek</a:t>
                      </a:r>
                    </a:p>
                  </a:txBody>
                  <a:tcPr/>
                </a:tc>
                <a:tc>
                  <a:txBody>
                    <a:bodyPr/>
                    <a:lstStyle/>
                    <a:p>
                      <a:r>
                        <a:rPr lang="tr-TR" sz="1200" dirty="0"/>
                        <a:t>Kötü</a:t>
                      </a:r>
                    </a:p>
                  </a:txBody>
                  <a:tcPr/>
                </a:tc>
                <a:extLst>
                  <a:ext uri="{0D108BD9-81ED-4DB2-BD59-A6C34878D82A}">
                    <a16:rowId xmlns:a16="http://schemas.microsoft.com/office/drawing/2014/main" val="10002"/>
                  </a:ext>
                </a:extLst>
              </a:tr>
              <a:tr h="318893">
                <a:tc>
                  <a:txBody>
                    <a:bodyPr/>
                    <a:lstStyle/>
                    <a:p>
                      <a:r>
                        <a:rPr lang="tr-TR" sz="1200" dirty="0"/>
                        <a:t>Kenan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dirty="0"/>
                        <a:t>Yüksek</a:t>
                      </a:r>
                    </a:p>
                  </a:txBody>
                  <a:tcPr/>
                </a:tc>
                <a:tc>
                  <a:txBody>
                    <a:bodyPr/>
                    <a:lstStyle/>
                    <a:p>
                      <a:r>
                        <a:rPr lang="tr-TR" sz="1200" dirty="0"/>
                        <a:t>Düşük</a:t>
                      </a:r>
                    </a:p>
                  </a:txBody>
                  <a:tcPr/>
                </a:tc>
                <a:tc>
                  <a:txBody>
                    <a:bodyPr/>
                    <a:lstStyle/>
                    <a:p>
                      <a:r>
                        <a:rPr lang="tr-TR" sz="1200" dirty="0"/>
                        <a:t>Kötü</a:t>
                      </a:r>
                    </a:p>
                  </a:txBody>
                  <a:tcPr/>
                </a:tc>
                <a:extLst>
                  <a:ext uri="{0D108BD9-81ED-4DB2-BD59-A6C34878D82A}">
                    <a16:rowId xmlns:a16="http://schemas.microsoft.com/office/drawing/2014/main" val="10003"/>
                  </a:ext>
                </a:extLst>
              </a:tr>
              <a:tr h="318893">
                <a:tc>
                  <a:txBody>
                    <a:bodyPr/>
                    <a:lstStyle/>
                    <a:p>
                      <a:r>
                        <a:rPr lang="tr-TR" sz="1200" dirty="0"/>
                        <a:t>Burak</a:t>
                      </a:r>
                    </a:p>
                  </a:txBody>
                  <a:tcPr/>
                </a:tc>
                <a:tc>
                  <a:txBody>
                    <a:bodyPr/>
                    <a:lstStyle/>
                    <a:p>
                      <a:r>
                        <a:rPr lang="tr-TR" sz="1200" dirty="0"/>
                        <a:t>Düşük</a:t>
                      </a:r>
                    </a:p>
                  </a:txBody>
                  <a:tcPr/>
                </a:tc>
                <a:tc>
                  <a:txBody>
                    <a:bodyPr/>
                    <a:lstStyle/>
                    <a:p>
                      <a:r>
                        <a:rPr lang="tr-TR" sz="1200" dirty="0"/>
                        <a:t>Yüksek</a:t>
                      </a:r>
                    </a:p>
                  </a:txBody>
                  <a:tcPr/>
                </a:tc>
                <a:tc>
                  <a:txBody>
                    <a:bodyPr/>
                    <a:lstStyle/>
                    <a:p>
                      <a:r>
                        <a:rPr lang="tr-TR" sz="1200" dirty="0"/>
                        <a:t>İyi</a:t>
                      </a:r>
                    </a:p>
                  </a:txBody>
                  <a:tcPr/>
                </a:tc>
                <a:extLst>
                  <a:ext uri="{0D108BD9-81ED-4DB2-BD59-A6C34878D82A}">
                    <a16:rowId xmlns:a16="http://schemas.microsoft.com/office/drawing/2014/main" val="10004"/>
                  </a:ext>
                </a:extLst>
              </a:tr>
              <a:tr h="318893">
                <a:tc>
                  <a:txBody>
                    <a:bodyPr/>
                    <a:lstStyle/>
                    <a:p>
                      <a:r>
                        <a:rPr lang="tr-TR" sz="1200" dirty="0"/>
                        <a:t>Begüm</a:t>
                      </a:r>
                    </a:p>
                  </a:txBody>
                  <a:tcPr/>
                </a:tc>
                <a:tc>
                  <a:txBody>
                    <a:bodyPr/>
                    <a:lstStyle/>
                    <a:p>
                      <a:r>
                        <a:rPr lang="tr-TR" sz="1200" dirty="0"/>
                        <a:t>Düşük</a:t>
                      </a:r>
                    </a:p>
                  </a:txBody>
                  <a:tcPr/>
                </a:tc>
                <a:tc>
                  <a:txBody>
                    <a:bodyPr/>
                    <a:lstStyle/>
                    <a:p>
                      <a:r>
                        <a:rPr lang="tr-TR" sz="1200" dirty="0"/>
                        <a:t>Düşük</a:t>
                      </a:r>
                    </a:p>
                  </a:txBody>
                  <a:tcPr/>
                </a:tc>
                <a:tc>
                  <a:txBody>
                    <a:bodyPr/>
                    <a:lstStyle/>
                    <a:p>
                      <a:r>
                        <a:rPr lang="tr-TR" sz="1200" dirty="0"/>
                        <a:t>Kötü</a:t>
                      </a:r>
                    </a:p>
                  </a:txBody>
                  <a:tcPr/>
                </a:tc>
                <a:extLst>
                  <a:ext uri="{0D108BD9-81ED-4DB2-BD59-A6C34878D82A}">
                    <a16:rowId xmlns:a16="http://schemas.microsoft.com/office/drawing/2014/main" val="10005"/>
                  </a:ext>
                </a:extLst>
              </a:tr>
              <a:tr h="318893">
                <a:tc>
                  <a:txBody>
                    <a:bodyPr/>
                    <a:lstStyle/>
                    <a:p>
                      <a:r>
                        <a:rPr lang="tr-TR" sz="1200" dirty="0"/>
                        <a:t>Seray</a:t>
                      </a:r>
                    </a:p>
                  </a:txBody>
                  <a:tcPr/>
                </a:tc>
                <a:tc>
                  <a:txBody>
                    <a:bodyPr/>
                    <a:lstStyle/>
                    <a:p>
                      <a:r>
                        <a:rPr lang="tr-TR" sz="1200" dirty="0"/>
                        <a:t>Düşük</a:t>
                      </a:r>
                    </a:p>
                  </a:txBody>
                  <a:tcPr/>
                </a:tc>
                <a:tc>
                  <a:txBody>
                    <a:bodyPr/>
                    <a:lstStyle/>
                    <a:p>
                      <a:r>
                        <a:rPr lang="tr-TR" sz="1200" dirty="0"/>
                        <a:t>Yüksek</a:t>
                      </a:r>
                    </a:p>
                  </a:txBody>
                  <a:tcPr/>
                </a:tc>
                <a:tc>
                  <a:txBody>
                    <a:bodyPr/>
                    <a:lstStyle/>
                    <a:p>
                      <a:r>
                        <a:rPr lang="tr-TR" sz="1200" dirty="0"/>
                        <a:t>İyi</a:t>
                      </a:r>
                    </a:p>
                  </a:txBody>
                  <a:tcPr/>
                </a:tc>
                <a:extLst>
                  <a:ext uri="{0D108BD9-81ED-4DB2-BD59-A6C34878D82A}">
                    <a16:rowId xmlns:a16="http://schemas.microsoft.com/office/drawing/2014/main" val="10006"/>
                  </a:ext>
                </a:extLst>
              </a:tr>
            </a:tbl>
          </a:graphicData>
        </a:graphic>
      </p:graphicFrame>
      <p:sp>
        <p:nvSpPr>
          <p:cNvPr id="5" name="Aşağı Ok 4"/>
          <p:cNvSpPr/>
          <p:nvPr/>
        </p:nvSpPr>
        <p:spPr>
          <a:xfrm>
            <a:off x="4985439" y="3026656"/>
            <a:ext cx="484632" cy="489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aphicFrame>
        <p:nvGraphicFramePr>
          <p:cNvPr id="6" name="Tablo 5"/>
          <p:cNvGraphicFramePr>
            <a:graphicFrameLocks noGrp="1"/>
          </p:cNvGraphicFramePr>
          <p:nvPr/>
        </p:nvGraphicFramePr>
        <p:xfrm>
          <a:off x="3391551" y="3557000"/>
          <a:ext cx="3672408" cy="370840"/>
        </p:xfrm>
        <a:graphic>
          <a:graphicData uri="http://schemas.openxmlformats.org/drawingml/2006/table">
            <a:tbl>
              <a:tblPr firstRow="1" bandRow="1">
                <a:tableStyleId>{5C22544A-7EE6-4342-B048-85BDC9FD1C3A}</a:tableStyleId>
              </a:tblPr>
              <a:tblGrid>
                <a:gridCol w="3672408">
                  <a:extLst>
                    <a:ext uri="{9D8B030D-6E8A-4147-A177-3AD203B41FA5}">
                      <a16:colId xmlns:a16="http://schemas.microsoft.com/office/drawing/2014/main" val="20000"/>
                    </a:ext>
                  </a:extLst>
                </a:gridCol>
              </a:tblGrid>
              <a:tr h="370840">
                <a:tc>
                  <a:txBody>
                    <a:bodyPr/>
                    <a:lstStyle/>
                    <a:p>
                      <a:r>
                        <a:rPr lang="tr-TR" dirty="0">
                          <a:solidFill>
                            <a:schemeClr val="tx1"/>
                          </a:solidFill>
                        </a:rPr>
                        <a:t>Sınıflandırma</a:t>
                      </a:r>
                      <a:r>
                        <a:rPr lang="tr-TR" baseline="0" dirty="0">
                          <a:solidFill>
                            <a:schemeClr val="tx1"/>
                          </a:solidFill>
                        </a:rPr>
                        <a:t> Algoritması</a:t>
                      </a:r>
                      <a:endParaRPr lang="tr-TR" dirty="0">
                        <a:solidFill>
                          <a:schemeClr val="tx1"/>
                        </a:solidFill>
                      </a:endParaRPr>
                    </a:p>
                  </a:txBody>
                  <a:tcPr/>
                </a:tc>
                <a:extLst>
                  <a:ext uri="{0D108BD9-81ED-4DB2-BD59-A6C34878D82A}">
                    <a16:rowId xmlns:a16="http://schemas.microsoft.com/office/drawing/2014/main" val="10000"/>
                  </a:ext>
                </a:extLst>
              </a:tr>
            </a:tbl>
          </a:graphicData>
        </a:graphic>
      </p:graphicFrame>
      <p:sp>
        <p:nvSpPr>
          <p:cNvPr id="7" name="Aşağı Ok 6"/>
          <p:cNvSpPr/>
          <p:nvPr/>
        </p:nvSpPr>
        <p:spPr>
          <a:xfrm>
            <a:off x="4985439" y="3933056"/>
            <a:ext cx="484632"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aphicFrame>
        <p:nvGraphicFramePr>
          <p:cNvPr id="8" name="Tablo 7"/>
          <p:cNvGraphicFramePr>
            <a:graphicFrameLocks noGrp="1"/>
          </p:cNvGraphicFramePr>
          <p:nvPr/>
        </p:nvGraphicFramePr>
        <p:xfrm>
          <a:off x="2599462" y="4509120"/>
          <a:ext cx="5256585" cy="1670991"/>
        </p:xfrm>
        <a:graphic>
          <a:graphicData uri="http://schemas.openxmlformats.org/drawingml/2006/table">
            <a:tbl>
              <a:tblPr firstRow="1" bandRow="1">
                <a:tableStyleId>{5C22544A-7EE6-4342-B048-85BDC9FD1C3A}</a:tableStyleId>
              </a:tblPr>
              <a:tblGrid>
                <a:gridCol w="5256585">
                  <a:extLst>
                    <a:ext uri="{9D8B030D-6E8A-4147-A177-3AD203B41FA5}">
                      <a16:colId xmlns:a16="http://schemas.microsoft.com/office/drawing/2014/main" val="20000"/>
                    </a:ext>
                  </a:extLst>
                </a:gridCol>
              </a:tblGrid>
              <a:tr h="482271">
                <a:tc>
                  <a:txBody>
                    <a:bodyPr/>
                    <a:lstStyle/>
                    <a:p>
                      <a:pPr algn="ctr"/>
                      <a:r>
                        <a:rPr lang="tr-TR" dirty="0">
                          <a:solidFill>
                            <a:schemeClr val="tx1"/>
                          </a:solidFill>
                        </a:rPr>
                        <a:t>Sınırlayıcı Model</a:t>
                      </a:r>
                    </a:p>
                  </a:txBody>
                  <a:tcPr/>
                </a:tc>
                <a:extLst>
                  <a:ext uri="{0D108BD9-81ED-4DB2-BD59-A6C34878D82A}">
                    <a16:rowId xmlns:a16="http://schemas.microsoft.com/office/drawing/2014/main" val="10000"/>
                  </a:ext>
                </a:extLst>
              </a:tr>
              <a:tr h="1183849">
                <a:tc>
                  <a:txBody>
                    <a:bodyPr/>
                    <a:lstStyle/>
                    <a:p>
                      <a:r>
                        <a:rPr lang="tr-TR" sz="1200" dirty="0"/>
                        <a:t>EĞER Borç= Yüksek ise</a:t>
                      </a:r>
                    </a:p>
                    <a:p>
                      <a:r>
                        <a:rPr lang="tr-TR" sz="1200" dirty="0"/>
                        <a:t>                   Risk=KÖTÜ;</a:t>
                      </a:r>
                    </a:p>
                    <a:p>
                      <a:r>
                        <a:rPr lang="tr-TR" sz="1200" dirty="0"/>
                        <a:t>EĞER</a:t>
                      </a:r>
                      <a:r>
                        <a:rPr lang="tr-TR" sz="1200" baseline="0" dirty="0"/>
                        <a:t> Borç= Düşük</a:t>
                      </a:r>
                    </a:p>
                    <a:p>
                      <a:r>
                        <a:rPr lang="tr-TR" sz="1200" baseline="0" dirty="0"/>
                        <a:t>                   ve Gelir=DÜŞÜK ise Risk= KÖTÜ;</a:t>
                      </a:r>
                    </a:p>
                    <a:p>
                      <a:r>
                        <a:rPr lang="tr-TR" sz="1200" baseline="0" dirty="0"/>
                        <a:t>EĞER Borç= Düşük</a:t>
                      </a:r>
                    </a:p>
                    <a:p>
                      <a:r>
                        <a:rPr lang="tr-TR" sz="1200" baseline="0" dirty="0"/>
                        <a:t>                   ve Gelir=YÜKSEK ise RİSK=İYİ;</a:t>
                      </a:r>
                      <a:endParaRPr lang="tr-TR" sz="1200" dirty="0"/>
                    </a:p>
                  </a:txBody>
                  <a:tcPr/>
                </a:tc>
                <a:extLst>
                  <a:ext uri="{0D108BD9-81ED-4DB2-BD59-A6C34878D82A}">
                    <a16:rowId xmlns:a16="http://schemas.microsoft.com/office/drawing/2014/main" val="10001"/>
                  </a:ext>
                </a:extLst>
              </a:tr>
            </a:tbl>
          </a:graphicData>
        </a:graphic>
      </p:graphicFrame>
      <p:sp>
        <p:nvSpPr>
          <p:cNvPr id="2" name="Altbilgi Yer Tutucusu 1"/>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2399310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523925"/>
            <a:ext cx="8229600" cy="5433467"/>
          </a:xfrm>
        </p:spPr>
        <p:txBody>
          <a:bodyPr/>
          <a:lstStyle/>
          <a:p>
            <a:pPr marL="0" indent="0" algn="just">
              <a:buNone/>
            </a:pPr>
            <a:r>
              <a:rPr lang="tr-TR" dirty="0"/>
              <a:t>Örneğin bir işletmenin sahip olduğu stok sistemi ile depoya giren ve çıkan ürünleri ve ödemeleri izlenebilir. Bu tür işlemler her gün yapılır.</a:t>
            </a:r>
          </a:p>
          <a:p>
            <a:pPr marL="0" indent="0" algn="just">
              <a:buNone/>
            </a:pPr>
            <a:endParaRPr lang="tr-TR" dirty="0"/>
          </a:p>
          <a:p>
            <a:pPr marL="0" indent="0" algn="just">
              <a:buNone/>
            </a:pPr>
            <a:r>
              <a:rPr lang="tr-TR" dirty="0"/>
              <a:t>Stoklarla ilgili tüm işlemler veritabanına kaydedilir. Bu kayıtlara dayalı çeşitli raporlar üretilir.</a:t>
            </a:r>
          </a:p>
          <a:p>
            <a:pPr marL="0" indent="0">
              <a:buNone/>
            </a:pPr>
            <a:endParaRPr lang="tr-TR" dirty="0"/>
          </a:p>
          <a:p>
            <a:endParaRPr lang="tr-TR" dirty="0"/>
          </a:p>
        </p:txBody>
      </p:sp>
    </p:spTree>
    <p:extLst>
      <p:ext uri="{BB962C8B-B14F-4D97-AF65-F5344CB8AC3E}">
        <p14:creationId xmlns:p14="http://schemas.microsoft.com/office/powerpoint/2010/main" val="201191086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620688"/>
            <a:ext cx="8216081" cy="5505475"/>
          </a:xfrm>
        </p:spPr>
        <p:txBody>
          <a:bodyPr/>
          <a:lstStyle/>
          <a:p>
            <a:pPr marL="0" indent="0" algn="just">
              <a:buNone/>
            </a:pPr>
            <a:endParaRPr lang="tr-TR" sz="2400" dirty="0"/>
          </a:p>
          <a:p>
            <a:pPr marL="0" indent="0" algn="just">
              <a:buNone/>
            </a:pPr>
            <a:endParaRPr lang="tr-TR" sz="2400" dirty="0"/>
          </a:p>
          <a:p>
            <a:pPr marL="0" indent="0" algn="just">
              <a:buNone/>
            </a:pPr>
            <a:endParaRPr lang="tr-TR" sz="2400" dirty="0"/>
          </a:p>
          <a:p>
            <a:pPr marL="0" indent="0" algn="just">
              <a:buNone/>
            </a:pPr>
            <a:r>
              <a:rPr lang="tr-TR" sz="2400" dirty="0"/>
              <a:t>b) Test verileri üzerinde sınıflandırma kuralları belirlenir. Ardından söz konusu kurallar bu kez test verilerine uygulanarak sınanır.</a:t>
            </a:r>
          </a:p>
        </p:txBody>
      </p:sp>
      <p:sp>
        <p:nvSpPr>
          <p:cNvPr id="2" name="Altbilgi Yer Tutucusu 1"/>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21732327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051720" y="476672"/>
            <a:ext cx="6399212" cy="6120680"/>
          </a:xfrm>
        </p:spPr>
        <p:txBody>
          <a:bodyPr/>
          <a:lstStyle/>
          <a:p>
            <a:pPr marL="0" indent="0">
              <a:buNone/>
            </a:pPr>
            <a:r>
              <a:rPr lang="tr-TR" sz="1800" dirty="0"/>
              <a:t>Test verisi</a:t>
            </a:r>
          </a:p>
          <a:p>
            <a:pPr marL="0" indent="0">
              <a:buNone/>
            </a:pPr>
            <a:endParaRPr lang="tr-TR" sz="1800" dirty="0"/>
          </a:p>
        </p:txBody>
      </p:sp>
      <p:graphicFrame>
        <p:nvGraphicFramePr>
          <p:cNvPr id="5" name="Tablo 4"/>
          <p:cNvGraphicFramePr>
            <a:graphicFrameLocks noGrp="1"/>
          </p:cNvGraphicFramePr>
          <p:nvPr/>
        </p:nvGraphicFramePr>
        <p:xfrm>
          <a:off x="2123728" y="1014095"/>
          <a:ext cx="4752528" cy="1828800"/>
        </p:xfrm>
        <a:graphic>
          <a:graphicData uri="http://schemas.openxmlformats.org/drawingml/2006/table">
            <a:tbl>
              <a:tblPr firstRow="1" bandRow="1">
                <a:tableStyleId>{08FB837D-C827-4EFA-A057-4D05807E0F7C}</a:tableStyleId>
              </a:tblPr>
              <a:tblGrid>
                <a:gridCol w="1188132">
                  <a:extLst>
                    <a:ext uri="{9D8B030D-6E8A-4147-A177-3AD203B41FA5}">
                      <a16:colId xmlns:a16="http://schemas.microsoft.com/office/drawing/2014/main" val="20000"/>
                    </a:ext>
                  </a:extLst>
                </a:gridCol>
                <a:gridCol w="1188132">
                  <a:extLst>
                    <a:ext uri="{9D8B030D-6E8A-4147-A177-3AD203B41FA5}">
                      <a16:colId xmlns:a16="http://schemas.microsoft.com/office/drawing/2014/main" val="20001"/>
                    </a:ext>
                  </a:extLst>
                </a:gridCol>
                <a:gridCol w="1188132">
                  <a:extLst>
                    <a:ext uri="{9D8B030D-6E8A-4147-A177-3AD203B41FA5}">
                      <a16:colId xmlns:a16="http://schemas.microsoft.com/office/drawing/2014/main" val="20002"/>
                    </a:ext>
                  </a:extLst>
                </a:gridCol>
                <a:gridCol w="1188132">
                  <a:extLst>
                    <a:ext uri="{9D8B030D-6E8A-4147-A177-3AD203B41FA5}">
                      <a16:colId xmlns:a16="http://schemas.microsoft.com/office/drawing/2014/main" val="20003"/>
                    </a:ext>
                  </a:extLst>
                </a:gridCol>
              </a:tblGrid>
              <a:tr h="244058">
                <a:tc>
                  <a:txBody>
                    <a:bodyPr/>
                    <a:lstStyle/>
                    <a:p>
                      <a:r>
                        <a:rPr lang="tr-TR" dirty="0"/>
                        <a:t>Müşteri</a:t>
                      </a:r>
                    </a:p>
                  </a:txBody>
                  <a:tcPr/>
                </a:tc>
                <a:tc>
                  <a:txBody>
                    <a:bodyPr/>
                    <a:lstStyle/>
                    <a:p>
                      <a:r>
                        <a:rPr lang="tr-TR" dirty="0"/>
                        <a:t>Borç</a:t>
                      </a:r>
                    </a:p>
                  </a:txBody>
                  <a:tcPr/>
                </a:tc>
                <a:tc>
                  <a:txBody>
                    <a:bodyPr/>
                    <a:lstStyle/>
                    <a:p>
                      <a:r>
                        <a:rPr lang="tr-TR" dirty="0"/>
                        <a:t>Gelir</a:t>
                      </a:r>
                    </a:p>
                  </a:txBody>
                  <a:tcPr/>
                </a:tc>
                <a:tc>
                  <a:txBody>
                    <a:bodyPr/>
                    <a:lstStyle/>
                    <a:p>
                      <a:r>
                        <a:rPr lang="tr-TR" dirty="0"/>
                        <a:t>Risk</a:t>
                      </a:r>
                    </a:p>
                  </a:txBody>
                  <a:tcPr/>
                </a:tc>
                <a:extLst>
                  <a:ext uri="{0D108BD9-81ED-4DB2-BD59-A6C34878D82A}">
                    <a16:rowId xmlns:a16="http://schemas.microsoft.com/office/drawing/2014/main" val="10000"/>
                  </a:ext>
                </a:extLst>
              </a:tr>
              <a:tr h="244058">
                <a:tc>
                  <a:txBody>
                    <a:bodyPr/>
                    <a:lstStyle/>
                    <a:p>
                      <a:r>
                        <a:rPr lang="tr-TR" dirty="0"/>
                        <a:t>Halit</a:t>
                      </a:r>
                    </a:p>
                  </a:txBody>
                  <a:tcPr/>
                </a:tc>
                <a:tc>
                  <a:txBody>
                    <a:bodyPr/>
                    <a:lstStyle/>
                    <a:p>
                      <a:r>
                        <a:rPr lang="tr-TR" dirty="0"/>
                        <a:t>Yüksek</a:t>
                      </a:r>
                    </a:p>
                  </a:txBody>
                  <a:tcPr/>
                </a:tc>
                <a:tc>
                  <a:txBody>
                    <a:bodyPr/>
                    <a:lstStyle/>
                    <a:p>
                      <a:r>
                        <a:rPr lang="tr-TR" dirty="0"/>
                        <a:t>Düşük</a:t>
                      </a:r>
                    </a:p>
                  </a:txBody>
                  <a:tcPr/>
                </a:tc>
                <a:tc>
                  <a:txBody>
                    <a:bodyPr/>
                    <a:lstStyle/>
                    <a:p>
                      <a:r>
                        <a:rPr lang="tr-TR" dirty="0"/>
                        <a:t>Kötü</a:t>
                      </a:r>
                    </a:p>
                  </a:txBody>
                  <a:tcPr/>
                </a:tc>
                <a:extLst>
                  <a:ext uri="{0D108BD9-81ED-4DB2-BD59-A6C34878D82A}">
                    <a16:rowId xmlns:a16="http://schemas.microsoft.com/office/drawing/2014/main" val="10001"/>
                  </a:ext>
                </a:extLst>
              </a:tr>
              <a:tr h="244058">
                <a:tc>
                  <a:txBody>
                    <a:bodyPr/>
                    <a:lstStyle/>
                    <a:p>
                      <a:r>
                        <a:rPr lang="tr-TR" dirty="0"/>
                        <a:t>Eser</a:t>
                      </a:r>
                    </a:p>
                  </a:txBody>
                  <a:tcPr/>
                </a:tc>
                <a:tc>
                  <a:txBody>
                    <a:bodyPr/>
                    <a:lstStyle/>
                    <a:p>
                      <a:r>
                        <a:rPr lang="tr-TR" dirty="0"/>
                        <a:t>Düşük</a:t>
                      </a:r>
                    </a:p>
                  </a:txBody>
                  <a:tcPr/>
                </a:tc>
                <a:tc>
                  <a:txBody>
                    <a:bodyPr/>
                    <a:lstStyle/>
                    <a:p>
                      <a:r>
                        <a:rPr lang="tr-TR" dirty="0"/>
                        <a:t>Yüksek</a:t>
                      </a:r>
                    </a:p>
                  </a:txBody>
                  <a:tcPr/>
                </a:tc>
                <a:tc>
                  <a:txBody>
                    <a:bodyPr/>
                    <a:lstStyle/>
                    <a:p>
                      <a:r>
                        <a:rPr lang="tr-TR" dirty="0"/>
                        <a:t>İyi</a:t>
                      </a:r>
                    </a:p>
                  </a:txBody>
                  <a:tcPr/>
                </a:tc>
                <a:extLst>
                  <a:ext uri="{0D108BD9-81ED-4DB2-BD59-A6C34878D82A}">
                    <a16:rowId xmlns:a16="http://schemas.microsoft.com/office/drawing/2014/main" val="10002"/>
                  </a:ext>
                </a:extLst>
              </a:tr>
              <a:tr h="244058">
                <a:tc>
                  <a:txBody>
                    <a:bodyPr/>
                    <a:lstStyle/>
                    <a:p>
                      <a:r>
                        <a:rPr lang="tr-TR" dirty="0"/>
                        <a:t>Selin</a:t>
                      </a:r>
                    </a:p>
                  </a:txBody>
                  <a:tcPr/>
                </a:tc>
                <a:tc>
                  <a:txBody>
                    <a:bodyPr/>
                    <a:lstStyle/>
                    <a:p>
                      <a:r>
                        <a:rPr lang="tr-TR" dirty="0"/>
                        <a:t>Düşük</a:t>
                      </a:r>
                    </a:p>
                  </a:txBody>
                  <a:tcPr/>
                </a:tc>
                <a:tc>
                  <a:txBody>
                    <a:bodyPr/>
                    <a:lstStyle/>
                    <a:p>
                      <a:r>
                        <a:rPr lang="tr-TR" dirty="0"/>
                        <a:t>Düşük</a:t>
                      </a:r>
                    </a:p>
                  </a:txBody>
                  <a:tcPr/>
                </a:tc>
                <a:tc>
                  <a:txBody>
                    <a:bodyPr/>
                    <a:lstStyle/>
                    <a:p>
                      <a:r>
                        <a:rPr lang="tr-TR" dirty="0"/>
                        <a:t>Kötü</a:t>
                      </a:r>
                    </a:p>
                  </a:txBody>
                  <a:tcPr/>
                </a:tc>
                <a:extLst>
                  <a:ext uri="{0D108BD9-81ED-4DB2-BD59-A6C34878D82A}">
                    <a16:rowId xmlns:a16="http://schemas.microsoft.com/office/drawing/2014/main" val="10003"/>
                  </a:ext>
                </a:extLst>
              </a:tr>
              <a:tr h="244058">
                <a:tc>
                  <a:txBody>
                    <a:bodyPr/>
                    <a:lstStyle/>
                    <a:p>
                      <a:r>
                        <a:rPr lang="tr-TR" dirty="0"/>
                        <a:t>Mehmet</a:t>
                      </a:r>
                    </a:p>
                  </a:txBody>
                  <a:tcPr/>
                </a:tc>
                <a:tc>
                  <a:txBody>
                    <a:bodyPr/>
                    <a:lstStyle/>
                    <a:p>
                      <a:r>
                        <a:rPr lang="tr-TR" dirty="0"/>
                        <a:t>Yüksek</a:t>
                      </a:r>
                    </a:p>
                  </a:txBody>
                  <a:tcPr/>
                </a:tc>
                <a:tc>
                  <a:txBody>
                    <a:bodyPr/>
                    <a:lstStyle/>
                    <a:p>
                      <a:r>
                        <a:rPr lang="tr-TR" dirty="0"/>
                        <a:t>Yüksek</a:t>
                      </a:r>
                    </a:p>
                  </a:txBody>
                  <a:tcPr/>
                </a:tc>
                <a:tc>
                  <a:txBody>
                    <a:bodyPr/>
                    <a:lstStyle/>
                    <a:p>
                      <a:r>
                        <a:rPr lang="tr-TR" dirty="0"/>
                        <a:t>Kötü</a:t>
                      </a:r>
                    </a:p>
                  </a:txBody>
                  <a:tcPr/>
                </a:tc>
                <a:extLst>
                  <a:ext uri="{0D108BD9-81ED-4DB2-BD59-A6C34878D82A}">
                    <a16:rowId xmlns:a16="http://schemas.microsoft.com/office/drawing/2014/main" val="10004"/>
                  </a:ext>
                </a:extLst>
              </a:tr>
            </a:tbl>
          </a:graphicData>
        </a:graphic>
      </p:graphicFrame>
      <p:sp>
        <p:nvSpPr>
          <p:cNvPr id="6" name="Aşağı Ok 5"/>
          <p:cNvSpPr/>
          <p:nvPr/>
        </p:nvSpPr>
        <p:spPr>
          <a:xfrm>
            <a:off x="4283968" y="2836039"/>
            <a:ext cx="360040" cy="64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aphicFrame>
        <p:nvGraphicFramePr>
          <p:cNvPr id="8" name="Tablo 7"/>
          <p:cNvGraphicFramePr>
            <a:graphicFrameLocks noGrp="1"/>
          </p:cNvGraphicFramePr>
          <p:nvPr/>
        </p:nvGraphicFramePr>
        <p:xfrm>
          <a:off x="2447764" y="3484111"/>
          <a:ext cx="4032448" cy="1828800"/>
        </p:xfrm>
        <a:graphic>
          <a:graphicData uri="http://schemas.openxmlformats.org/drawingml/2006/table">
            <a:tbl>
              <a:tblPr firstRow="1" bandRow="1">
                <a:tableStyleId>{5C22544A-7EE6-4342-B048-85BDC9FD1C3A}</a:tableStyleId>
              </a:tblPr>
              <a:tblGrid>
                <a:gridCol w="4032448">
                  <a:extLst>
                    <a:ext uri="{9D8B030D-6E8A-4147-A177-3AD203B41FA5}">
                      <a16:colId xmlns:a16="http://schemas.microsoft.com/office/drawing/2014/main" val="20000"/>
                    </a:ext>
                  </a:extLst>
                </a:gridCol>
              </a:tblGrid>
              <a:tr h="277010">
                <a:tc>
                  <a:txBody>
                    <a:bodyPr/>
                    <a:lstStyle/>
                    <a:p>
                      <a:pPr algn="ctr"/>
                      <a:r>
                        <a:rPr lang="tr-TR" b="1" dirty="0" err="1">
                          <a:solidFill>
                            <a:schemeClr val="tx1"/>
                          </a:solidFill>
                        </a:rPr>
                        <a:t>Sınıflayıcı</a:t>
                      </a:r>
                      <a:r>
                        <a:rPr lang="tr-TR" b="1" dirty="0">
                          <a:solidFill>
                            <a:schemeClr val="tx1"/>
                          </a:solidFill>
                        </a:rPr>
                        <a:t> Model</a:t>
                      </a:r>
                    </a:p>
                  </a:txBody>
                  <a:tcPr/>
                </a:tc>
                <a:extLst>
                  <a:ext uri="{0D108BD9-81ED-4DB2-BD59-A6C34878D82A}">
                    <a16:rowId xmlns:a16="http://schemas.microsoft.com/office/drawing/2014/main" val="10000"/>
                  </a:ext>
                </a:extLst>
              </a:tr>
              <a:tr h="11080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a:ln>
                            <a:noFill/>
                          </a:ln>
                          <a:solidFill>
                            <a:srgbClr val="000000"/>
                          </a:solidFill>
                          <a:effectLst/>
                          <a:uLnTx/>
                          <a:uFillTx/>
                          <a:latin typeface="+mn-lt"/>
                          <a:ea typeface="+mn-ea"/>
                          <a:cs typeface="+mn-cs"/>
                        </a:rPr>
                        <a:t>EĞER Borç= Yüksek ise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a:ln>
                            <a:noFill/>
                          </a:ln>
                          <a:solidFill>
                            <a:srgbClr val="000000"/>
                          </a:solidFill>
                          <a:effectLst/>
                          <a:uLnTx/>
                          <a:uFillTx/>
                          <a:latin typeface="+mn-lt"/>
                          <a:ea typeface="+mn-ea"/>
                          <a:cs typeface="+mn-cs"/>
                        </a:rPr>
                        <a:t>                   Risk=KÖTÜ;</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a:ln>
                            <a:noFill/>
                          </a:ln>
                          <a:solidFill>
                            <a:srgbClr val="000000"/>
                          </a:solidFill>
                          <a:effectLst/>
                          <a:uLnTx/>
                          <a:uFillTx/>
                          <a:latin typeface="+mn-lt"/>
                          <a:ea typeface="+mn-ea"/>
                          <a:cs typeface="+mn-cs"/>
                        </a:rPr>
                        <a:t>EĞER Borç= Düşük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a:ln>
                            <a:noFill/>
                          </a:ln>
                          <a:solidFill>
                            <a:srgbClr val="000000"/>
                          </a:solidFill>
                          <a:effectLst/>
                          <a:uLnTx/>
                          <a:uFillTx/>
                          <a:latin typeface="+mn-lt"/>
                          <a:ea typeface="+mn-ea"/>
                          <a:cs typeface="+mn-cs"/>
                        </a:rPr>
                        <a:t>                   ve Gelir=DÜŞÜK ise Risk= KÖTÜ;</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a:ln>
                            <a:noFill/>
                          </a:ln>
                          <a:solidFill>
                            <a:srgbClr val="000000"/>
                          </a:solidFill>
                          <a:effectLst/>
                          <a:uLnTx/>
                          <a:uFillTx/>
                          <a:latin typeface="+mn-lt"/>
                          <a:ea typeface="+mn-ea"/>
                          <a:cs typeface="+mn-cs"/>
                        </a:rPr>
                        <a:t>EĞER Borç= Düşük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a:ln>
                            <a:noFill/>
                          </a:ln>
                          <a:solidFill>
                            <a:srgbClr val="000000"/>
                          </a:solidFill>
                          <a:effectLst/>
                          <a:uLnTx/>
                          <a:uFillTx/>
                          <a:latin typeface="+mn-lt"/>
                          <a:ea typeface="+mn-ea"/>
                          <a:cs typeface="+mn-cs"/>
                        </a:rPr>
                        <a:t>                   ve Gelir=YÜKSEK ise RİSK=İYİ;</a:t>
                      </a:r>
                    </a:p>
                    <a:p>
                      <a:endParaRPr lang="tr-TR" dirty="0"/>
                    </a:p>
                  </a:txBody>
                  <a:tcPr/>
                </a:tc>
                <a:extLst>
                  <a:ext uri="{0D108BD9-81ED-4DB2-BD59-A6C34878D82A}">
                    <a16:rowId xmlns:a16="http://schemas.microsoft.com/office/drawing/2014/main" val="10001"/>
                  </a:ext>
                </a:extLst>
              </a:tr>
            </a:tbl>
          </a:graphicData>
        </a:graphic>
      </p:graphicFrame>
      <p:sp>
        <p:nvSpPr>
          <p:cNvPr id="9" name="Aşağı Ok 8"/>
          <p:cNvSpPr/>
          <p:nvPr/>
        </p:nvSpPr>
        <p:spPr>
          <a:xfrm>
            <a:off x="4248455" y="5272630"/>
            <a:ext cx="484632" cy="489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aphicFrame>
        <p:nvGraphicFramePr>
          <p:cNvPr id="10" name="Tablo 9"/>
          <p:cNvGraphicFramePr>
            <a:graphicFrameLocks noGrp="1"/>
          </p:cNvGraphicFramePr>
          <p:nvPr/>
        </p:nvGraphicFramePr>
        <p:xfrm>
          <a:off x="1907704" y="5761834"/>
          <a:ext cx="4680520" cy="741680"/>
        </p:xfrm>
        <a:graphic>
          <a:graphicData uri="http://schemas.openxmlformats.org/drawingml/2006/table">
            <a:tbl>
              <a:tblPr firstRow="1" bandRow="1">
                <a:tableStyleId>{284E427A-3D55-4303-BF80-6455036E1DE7}</a:tableStyleId>
              </a:tblPr>
              <a:tblGrid>
                <a:gridCol w="1170130">
                  <a:extLst>
                    <a:ext uri="{9D8B030D-6E8A-4147-A177-3AD203B41FA5}">
                      <a16:colId xmlns:a16="http://schemas.microsoft.com/office/drawing/2014/main" val="20000"/>
                    </a:ext>
                  </a:extLst>
                </a:gridCol>
                <a:gridCol w="1170130">
                  <a:extLst>
                    <a:ext uri="{9D8B030D-6E8A-4147-A177-3AD203B41FA5}">
                      <a16:colId xmlns:a16="http://schemas.microsoft.com/office/drawing/2014/main" val="20001"/>
                    </a:ext>
                  </a:extLst>
                </a:gridCol>
                <a:gridCol w="1170130">
                  <a:extLst>
                    <a:ext uri="{9D8B030D-6E8A-4147-A177-3AD203B41FA5}">
                      <a16:colId xmlns:a16="http://schemas.microsoft.com/office/drawing/2014/main" val="20002"/>
                    </a:ext>
                  </a:extLst>
                </a:gridCol>
                <a:gridCol w="1170130">
                  <a:extLst>
                    <a:ext uri="{9D8B030D-6E8A-4147-A177-3AD203B41FA5}">
                      <a16:colId xmlns:a16="http://schemas.microsoft.com/office/drawing/2014/main" val="20003"/>
                    </a:ext>
                  </a:extLst>
                </a:gridCol>
              </a:tblGrid>
              <a:tr h="370840">
                <a:tc>
                  <a:txBody>
                    <a:bodyPr/>
                    <a:lstStyle/>
                    <a:p>
                      <a:r>
                        <a:rPr lang="tr-TR" dirty="0"/>
                        <a:t>Müşteri</a:t>
                      </a:r>
                    </a:p>
                  </a:txBody>
                  <a:tcPr/>
                </a:tc>
                <a:tc>
                  <a:txBody>
                    <a:bodyPr/>
                    <a:lstStyle/>
                    <a:p>
                      <a:r>
                        <a:rPr lang="tr-TR" dirty="0"/>
                        <a:t>Borç</a:t>
                      </a:r>
                    </a:p>
                  </a:txBody>
                  <a:tcPr/>
                </a:tc>
                <a:tc>
                  <a:txBody>
                    <a:bodyPr/>
                    <a:lstStyle/>
                    <a:p>
                      <a:r>
                        <a:rPr lang="tr-TR" dirty="0"/>
                        <a:t>Gelir</a:t>
                      </a:r>
                    </a:p>
                  </a:txBody>
                  <a:tcPr/>
                </a:tc>
                <a:tc>
                  <a:txBody>
                    <a:bodyPr/>
                    <a:lstStyle/>
                    <a:p>
                      <a:r>
                        <a:rPr lang="tr-TR" dirty="0"/>
                        <a:t>Risk</a:t>
                      </a:r>
                    </a:p>
                  </a:txBody>
                  <a:tcPr/>
                </a:tc>
                <a:extLst>
                  <a:ext uri="{0D108BD9-81ED-4DB2-BD59-A6C34878D82A}">
                    <a16:rowId xmlns:a16="http://schemas.microsoft.com/office/drawing/2014/main" val="10000"/>
                  </a:ext>
                </a:extLst>
              </a:tr>
              <a:tr h="370840">
                <a:tc>
                  <a:txBody>
                    <a:bodyPr/>
                    <a:lstStyle/>
                    <a:p>
                      <a:r>
                        <a:rPr lang="tr-TR" dirty="0"/>
                        <a:t>Hakan</a:t>
                      </a:r>
                    </a:p>
                  </a:txBody>
                  <a:tcPr/>
                </a:tc>
                <a:tc>
                  <a:txBody>
                    <a:bodyPr/>
                    <a:lstStyle/>
                    <a:p>
                      <a:r>
                        <a:rPr lang="tr-TR" dirty="0"/>
                        <a:t>Düşük</a:t>
                      </a:r>
                    </a:p>
                  </a:txBody>
                  <a:tcPr/>
                </a:tc>
                <a:tc>
                  <a:txBody>
                    <a:bodyPr/>
                    <a:lstStyle/>
                    <a:p>
                      <a:r>
                        <a:rPr lang="tr-TR" dirty="0"/>
                        <a:t>YÜKSEK</a:t>
                      </a:r>
                    </a:p>
                  </a:txBody>
                  <a:tcPr/>
                </a:tc>
                <a:tc>
                  <a:txBody>
                    <a:bodyPr/>
                    <a:lstStyle/>
                    <a:p>
                      <a:r>
                        <a:rPr lang="tr-TR" dirty="0"/>
                        <a:t>?</a:t>
                      </a:r>
                    </a:p>
                  </a:txBody>
                  <a:tcPr/>
                </a:tc>
                <a:extLst>
                  <a:ext uri="{0D108BD9-81ED-4DB2-BD59-A6C34878D82A}">
                    <a16:rowId xmlns:a16="http://schemas.microsoft.com/office/drawing/2014/main" val="10001"/>
                  </a:ext>
                </a:extLst>
              </a:tr>
            </a:tbl>
          </a:graphicData>
        </a:graphic>
      </p:graphicFrame>
      <p:sp>
        <p:nvSpPr>
          <p:cNvPr id="11" name="Sağ Ok 10"/>
          <p:cNvSpPr/>
          <p:nvPr/>
        </p:nvSpPr>
        <p:spPr>
          <a:xfrm>
            <a:off x="6588224" y="5949280"/>
            <a:ext cx="720080" cy="386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aphicFrame>
        <p:nvGraphicFramePr>
          <p:cNvPr id="12" name="Tablo 11"/>
          <p:cNvGraphicFramePr>
            <a:graphicFrameLocks noGrp="1"/>
          </p:cNvGraphicFramePr>
          <p:nvPr/>
        </p:nvGraphicFramePr>
        <p:xfrm>
          <a:off x="7308304" y="5949280"/>
          <a:ext cx="1440160" cy="427072"/>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20000"/>
                    </a:ext>
                  </a:extLst>
                </a:gridCol>
              </a:tblGrid>
              <a:tr h="427072">
                <a:tc>
                  <a:txBody>
                    <a:bodyPr/>
                    <a:lstStyle/>
                    <a:p>
                      <a:r>
                        <a:rPr lang="tr-TR" dirty="0">
                          <a:solidFill>
                            <a:schemeClr val="tx1"/>
                          </a:solidFill>
                        </a:rPr>
                        <a:t>Risk=İYİ</a:t>
                      </a:r>
                    </a:p>
                  </a:txBody>
                  <a:tcPr/>
                </a:tc>
                <a:extLst>
                  <a:ext uri="{0D108BD9-81ED-4DB2-BD59-A6C34878D82A}">
                    <a16:rowId xmlns:a16="http://schemas.microsoft.com/office/drawing/2014/main" val="10000"/>
                  </a:ext>
                </a:extLst>
              </a:tr>
            </a:tbl>
          </a:graphicData>
        </a:graphic>
      </p:graphicFrame>
      <p:sp>
        <p:nvSpPr>
          <p:cNvPr id="2" name="Altbilgi Yer Tutucusu 1"/>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422533615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a:t>Karar Ağaçlarıyla Sınıflandırma</a:t>
            </a:r>
          </a:p>
        </p:txBody>
      </p:sp>
      <p:sp>
        <p:nvSpPr>
          <p:cNvPr id="3" name="İçerik Yer Tutucusu 2"/>
          <p:cNvSpPr>
            <a:spLocks noGrp="1"/>
          </p:cNvSpPr>
          <p:nvPr>
            <p:ph idx="1"/>
          </p:nvPr>
        </p:nvSpPr>
        <p:spPr/>
        <p:txBody>
          <a:bodyPr/>
          <a:lstStyle/>
          <a:p>
            <a:pPr marL="0" indent="0" algn="just">
              <a:buNone/>
            </a:pPr>
            <a:endParaRPr lang="tr-TR" dirty="0">
              <a:solidFill>
                <a:srgbClr val="FF0000"/>
              </a:solidFill>
            </a:endParaRPr>
          </a:p>
          <a:p>
            <a:pPr algn="just">
              <a:buFont typeface="Wingdings" pitchFamily="2" charset="2"/>
              <a:buChar char="v"/>
            </a:pPr>
            <a:endParaRPr lang="tr-TR" sz="2400" dirty="0">
              <a:solidFill>
                <a:srgbClr val="FF0000"/>
              </a:solidFill>
            </a:endParaRPr>
          </a:p>
          <a:p>
            <a:pPr algn="just">
              <a:buFont typeface="Wingdings" pitchFamily="2" charset="2"/>
              <a:buChar char="v"/>
            </a:pPr>
            <a:r>
              <a:rPr lang="tr-TR" sz="2400" dirty="0"/>
              <a:t>Karar ağaçları akış şemalarına benzeyen yapılardır. Her bir nitelik bir düğüm tarafından temsil edilir.</a:t>
            </a:r>
          </a:p>
          <a:p>
            <a:pPr algn="just">
              <a:buFont typeface="Wingdings" pitchFamily="2" charset="2"/>
              <a:buChar char="v"/>
            </a:pPr>
            <a:r>
              <a:rPr lang="tr-TR" sz="2400" dirty="0">
                <a:solidFill>
                  <a:srgbClr val="FF0000"/>
                </a:solidFill>
              </a:rPr>
              <a:t> Dallar ve yapraklar </a:t>
            </a:r>
            <a:r>
              <a:rPr lang="tr-TR" sz="2400" dirty="0"/>
              <a:t>ağaç yapısının elemanlarıdır.</a:t>
            </a:r>
          </a:p>
          <a:p>
            <a:pPr algn="just">
              <a:buFont typeface="Wingdings" pitchFamily="2" charset="2"/>
              <a:buChar char="v"/>
            </a:pPr>
            <a:r>
              <a:rPr lang="tr-TR" sz="2400" dirty="0">
                <a:solidFill>
                  <a:srgbClr val="FF0000"/>
                </a:solidFill>
              </a:rPr>
              <a:t> </a:t>
            </a:r>
            <a:r>
              <a:rPr lang="tr-TR" sz="2400" dirty="0"/>
              <a:t>En son yapı ’’yaprak’’, en üst yapı   ’’kök’’ ve bunların arasında kalan yapılar ise ’’dal’’ olarak isimlendirilir.</a:t>
            </a:r>
            <a:endParaRPr lang="tr-TR" dirty="0"/>
          </a:p>
        </p:txBody>
      </p:sp>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11694364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pPr marL="0" indent="0">
              <a:buNone/>
            </a:pPr>
            <a:r>
              <a:rPr lang="tr-TR" sz="1400" dirty="0"/>
              <a:t>            </a:t>
            </a:r>
          </a:p>
        </p:txBody>
      </p:sp>
      <p:sp>
        <p:nvSpPr>
          <p:cNvPr id="4" name="Oval 3"/>
          <p:cNvSpPr/>
          <p:nvPr/>
        </p:nvSpPr>
        <p:spPr>
          <a:xfrm>
            <a:off x="4657295" y="1628800"/>
            <a:ext cx="1850504"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X&gt;1</a:t>
            </a:r>
          </a:p>
        </p:txBody>
      </p:sp>
      <p:cxnSp>
        <p:nvCxnSpPr>
          <p:cNvPr id="6" name="Düz Ok Bağlayıcısı 5"/>
          <p:cNvCxnSpPr/>
          <p:nvPr/>
        </p:nvCxnSpPr>
        <p:spPr>
          <a:xfrm>
            <a:off x="6187272" y="2070502"/>
            <a:ext cx="544968" cy="7104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Düz Ok Bağlayıcısı 8"/>
          <p:cNvCxnSpPr/>
          <p:nvPr/>
        </p:nvCxnSpPr>
        <p:spPr>
          <a:xfrm flipH="1">
            <a:off x="4111389" y="2965594"/>
            <a:ext cx="367384" cy="6012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3097884" y="3631474"/>
            <a:ext cx="1519512"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Y=?</a:t>
            </a:r>
          </a:p>
        </p:txBody>
      </p:sp>
      <p:sp>
        <p:nvSpPr>
          <p:cNvPr id="18" name="Metin kutusu 17"/>
          <p:cNvSpPr txBox="1"/>
          <p:nvPr/>
        </p:nvSpPr>
        <p:spPr>
          <a:xfrm>
            <a:off x="4317438" y="2780928"/>
            <a:ext cx="759756" cy="369332"/>
          </a:xfrm>
          <a:prstGeom prst="rect">
            <a:avLst/>
          </a:prstGeom>
          <a:noFill/>
        </p:spPr>
        <p:txBody>
          <a:bodyPr wrap="square" rtlCol="0">
            <a:spAutoFit/>
          </a:bodyPr>
          <a:lstStyle/>
          <a:p>
            <a:r>
              <a:rPr lang="tr-TR" dirty="0"/>
              <a:t>Evet</a:t>
            </a:r>
          </a:p>
        </p:txBody>
      </p:sp>
      <p:cxnSp>
        <p:nvCxnSpPr>
          <p:cNvPr id="20" name="Düz Ok Bağlayıcısı 19"/>
          <p:cNvCxnSpPr>
            <a:endCxn id="18" idx="0"/>
          </p:cNvCxnSpPr>
          <p:nvPr/>
        </p:nvCxnSpPr>
        <p:spPr>
          <a:xfrm flipH="1">
            <a:off x="4697316" y="2204864"/>
            <a:ext cx="379878" cy="576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Metin kutusu 23"/>
          <p:cNvSpPr txBox="1"/>
          <p:nvPr/>
        </p:nvSpPr>
        <p:spPr>
          <a:xfrm>
            <a:off x="6336234" y="2780928"/>
            <a:ext cx="792012" cy="369332"/>
          </a:xfrm>
          <a:prstGeom prst="rect">
            <a:avLst/>
          </a:prstGeom>
          <a:noFill/>
        </p:spPr>
        <p:txBody>
          <a:bodyPr wrap="none" rtlCol="0">
            <a:spAutoFit/>
          </a:bodyPr>
          <a:lstStyle/>
          <a:p>
            <a:r>
              <a:rPr lang="tr-TR" dirty="0"/>
              <a:t>Hayır</a:t>
            </a:r>
          </a:p>
        </p:txBody>
      </p:sp>
      <p:cxnSp>
        <p:nvCxnSpPr>
          <p:cNvPr id="26" name="Düz Ok Bağlayıcısı 25"/>
          <p:cNvCxnSpPr/>
          <p:nvPr/>
        </p:nvCxnSpPr>
        <p:spPr>
          <a:xfrm>
            <a:off x="6948264" y="3150260"/>
            <a:ext cx="1080120" cy="17909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Dikdörtgen 30"/>
          <p:cNvSpPr/>
          <p:nvPr/>
        </p:nvSpPr>
        <p:spPr>
          <a:xfrm>
            <a:off x="7488324" y="4941168"/>
            <a:ext cx="131044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Sınıf1</a:t>
            </a:r>
          </a:p>
        </p:txBody>
      </p:sp>
      <p:cxnSp>
        <p:nvCxnSpPr>
          <p:cNvPr id="33" name="Düz Bağlayıcı 32"/>
          <p:cNvCxnSpPr/>
          <p:nvPr/>
        </p:nvCxnSpPr>
        <p:spPr>
          <a:xfrm flipH="1">
            <a:off x="2915816" y="4088674"/>
            <a:ext cx="432048" cy="4049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Düz Bağlayıcı 35"/>
          <p:cNvCxnSpPr/>
          <p:nvPr/>
        </p:nvCxnSpPr>
        <p:spPr>
          <a:xfrm>
            <a:off x="3874964" y="414908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Düz Bağlayıcı 38"/>
          <p:cNvCxnSpPr/>
          <p:nvPr/>
        </p:nvCxnSpPr>
        <p:spPr>
          <a:xfrm>
            <a:off x="4478773" y="4045714"/>
            <a:ext cx="302233" cy="447909"/>
          </a:xfrm>
          <a:prstGeom prst="line">
            <a:avLst/>
          </a:prstGeom>
        </p:spPr>
        <p:style>
          <a:lnRef idx="1">
            <a:schemeClr val="accent1"/>
          </a:lnRef>
          <a:fillRef idx="0">
            <a:schemeClr val="accent1"/>
          </a:fillRef>
          <a:effectRef idx="0">
            <a:schemeClr val="accent1"/>
          </a:effectRef>
          <a:fontRef idx="minor">
            <a:schemeClr val="tx1"/>
          </a:fontRef>
        </p:style>
      </p:cxnSp>
      <p:sp>
        <p:nvSpPr>
          <p:cNvPr id="43" name="Metin kutusu 42"/>
          <p:cNvSpPr txBox="1"/>
          <p:nvPr/>
        </p:nvSpPr>
        <p:spPr>
          <a:xfrm>
            <a:off x="2627784" y="4606280"/>
            <a:ext cx="673582" cy="369332"/>
          </a:xfrm>
          <a:prstGeom prst="rect">
            <a:avLst/>
          </a:prstGeom>
          <a:noFill/>
        </p:spPr>
        <p:txBody>
          <a:bodyPr wrap="none" rtlCol="0">
            <a:spAutoFit/>
          </a:bodyPr>
          <a:lstStyle/>
          <a:p>
            <a:r>
              <a:rPr lang="tr-TR" dirty="0"/>
              <a:t>Y=A</a:t>
            </a:r>
          </a:p>
        </p:txBody>
      </p:sp>
      <p:sp>
        <p:nvSpPr>
          <p:cNvPr id="44" name="Metin kutusu 43"/>
          <p:cNvSpPr txBox="1"/>
          <p:nvPr/>
        </p:nvSpPr>
        <p:spPr>
          <a:xfrm>
            <a:off x="3534193" y="4756502"/>
            <a:ext cx="681542" cy="369332"/>
          </a:xfrm>
          <a:prstGeom prst="rect">
            <a:avLst/>
          </a:prstGeom>
          <a:noFill/>
        </p:spPr>
        <p:txBody>
          <a:bodyPr wrap="square" rtlCol="0">
            <a:spAutoFit/>
          </a:bodyPr>
          <a:lstStyle/>
          <a:p>
            <a:r>
              <a:rPr lang="tr-TR" dirty="0"/>
              <a:t>Y=B</a:t>
            </a:r>
          </a:p>
        </p:txBody>
      </p:sp>
      <p:sp>
        <p:nvSpPr>
          <p:cNvPr id="45" name="Metin kutusu 44"/>
          <p:cNvSpPr txBox="1"/>
          <p:nvPr/>
        </p:nvSpPr>
        <p:spPr>
          <a:xfrm>
            <a:off x="4548059" y="4620965"/>
            <a:ext cx="678391" cy="369332"/>
          </a:xfrm>
          <a:prstGeom prst="rect">
            <a:avLst/>
          </a:prstGeom>
          <a:noFill/>
        </p:spPr>
        <p:txBody>
          <a:bodyPr wrap="none" rtlCol="0">
            <a:spAutoFit/>
          </a:bodyPr>
          <a:lstStyle/>
          <a:p>
            <a:r>
              <a:rPr lang="tr-TR" dirty="0"/>
              <a:t>Y=C</a:t>
            </a:r>
          </a:p>
        </p:txBody>
      </p:sp>
      <p:cxnSp>
        <p:nvCxnSpPr>
          <p:cNvPr id="47" name="Düz Ok Bağlayıcısı 46"/>
          <p:cNvCxnSpPr/>
          <p:nvPr/>
        </p:nvCxnSpPr>
        <p:spPr>
          <a:xfrm flipH="1">
            <a:off x="2339752" y="4990297"/>
            <a:ext cx="360040" cy="5927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Düz Ok Bağlayıcısı 51"/>
          <p:cNvCxnSpPr>
            <a:stCxn id="44" idx="2"/>
          </p:cNvCxnSpPr>
          <p:nvPr/>
        </p:nvCxnSpPr>
        <p:spPr>
          <a:xfrm>
            <a:off x="3874964" y="5125834"/>
            <a:ext cx="0" cy="5448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Düz Ok Bağlayıcısı 55"/>
          <p:cNvCxnSpPr>
            <a:stCxn id="45" idx="2"/>
          </p:cNvCxnSpPr>
          <p:nvPr/>
        </p:nvCxnSpPr>
        <p:spPr>
          <a:xfrm>
            <a:off x="4887255" y="4990297"/>
            <a:ext cx="339195" cy="5927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1" name="Dikdörtgen 60"/>
          <p:cNvSpPr/>
          <p:nvPr/>
        </p:nvSpPr>
        <p:spPr>
          <a:xfrm>
            <a:off x="1713384" y="5638616"/>
            <a:ext cx="914400" cy="438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Sınıf2</a:t>
            </a:r>
          </a:p>
        </p:txBody>
      </p:sp>
      <p:sp>
        <p:nvSpPr>
          <p:cNvPr id="62" name="Dikdörtgen 61"/>
          <p:cNvSpPr/>
          <p:nvPr/>
        </p:nvSpPr>
        <p:spPr>
          <a:xfrm>
            <a:off x="3425596" y="5670356"/>
            <a:ext cx="9144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Sınıf1</a:t>
            </a:r>
          </a:p>
        </p:txBody>
      </p:sp>
      <p:sp>
        <p:nvSpPr>
          <p:cNvPr id="63" name="Dikdörtgen 62"/>
          <p:cNvSpPr/>
          <p:nvPr/>
        </p:nvSpPr>
        <p:spPr>
          <a:xfrm>
            <a:off x="5056852" y="5610237"/>
            <a:ext cx="9144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Sınıf2</a:t>
            </a:r>
          </a:p>
        </p:txBody>
      </p:sp>
      <p:sp>
        <p:nvSpPr>
          <p:cNvPr id="2" name="Altbilgi Yer Tutucusu 1"/>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24865226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a:t>Karar Ağaçlarında Dallanma Kriterleri</a:t>
            </a:r>
          </a:p>
        </p:txBody>
      </p:sp>
      <p:sp>
        <p:nvSpPr>
          <p:cNvPr id="3" name="İçerik Yer Tutucusu 2"/>
          <p:cNvSpPr>
            <a:spLocks noGrp="1"/>
          </p:cNvSpPr>
          <p:nvPr>
            <p:ph idx="1"/>
          </p:nvPr>
        </p:nvSpPr>
        <p:spPr>
          <a:xfrm>
            <a:off x="611560" y="1905000"/>
            <a:ext cx="8072065" cy="4620344"/>
          </a:xfrm>
        </p:spPr>
        <p:txBody>
          <a:bodyPr/>
          <a:lstStyle/>
          <a:p>
            <a:pPr algn="just">
              <a:buFont typeface="Wingdings" pitchFamily="2" charset="2"/>
              <a:buChar char="v"/>
            </a:pPr>
            <a:r>
              <a:rPr lang="tr-TR" dirty="0">
                <a:solidFill>
                  <a:srgbClr val="FF0000"/>
                </a:solidFill>
              </a:rPr>
              <a:t> </a:t>
            </a:r>
            <a:r>
              <a:rPr lang="tr-TR" sz="2400" dirty="0"/>
              <a:t>Karar ağaçlarında en önemli sorunlardan birisi herhangi bir kökten itibaren </a:t>
            </a:r>
            <a:r>
              <a:rPr lang="tr-TR" sz="2400" dirty="0">
                <a:solidFill>
                  <a:srgbClr val="FF0000"/>
                </a:solidFill>
              </a:rPr>
              <a:t>dallanmanın</a:t>
            </a:r>
            <a:r>
              <a:rPr lang="tr-TR" sz="2400" dirty="0"/>
              <a:t> hangi kıstasa göre yapılacağıdır.</a:t>
            </a:r>
          </a:p>
          <a:p>
            <a:pPr algn="just">
              <a:buFont typeface="Wingdings" pitchFamily="2" charset="2"/>
              <a:buChar char="v"/>
            </a:pPr>
            <a:r>
              <a:rPr lang="tr-TR" sz="2400" dirty="0">
                <a:solidFill>
                  <a:srgbClr val="FF0000"/>
                </a:solidFill>
              </a:rPr>
              <a:t> </a:t>
            </a:r>
            <a:r>
              <a:rPr lang="tr-TR" sz="2400" dirty="0"/>
              <a:t>Her farklı kriter için bir karar ağacı algoritması karşılık gelmektedir. Algoritmaları gruplandıracak olursak;</a:t>
            </a:r>
          </a:p>
          <a:p>
            <a:pPr marL="514350" indent="-514350" algn="just">
              <a:buFont typeface="+mj-lt"/>
              <a:buAutoNum type="alphaLcPeriod"/>
            </a:pPr>
            <a:r>
              <a:rPr lang="tr-TR" sz="2400" dirty="0" err="1"/>
              <a:t>Entropiye</a:t>
            </a:r>
            <a:r>
              <a:rPr lang="tr-TR" sz="2400" dirty="0"/>
              <a:t> Dayalı Algoritmalar</a:t>
            </a:r>
          </a:p>
          <a:p>
            <a:pPr marL="514350" indent="-514350" algn="just">
              <a:buFont typeface="+mj-lt"/>
              <a:buAutoNum type="alphaLcPeriod"/>
            </a:pPr>
            <a:r>
              <a:rPr lang="tr-TR" sz="2400" dirty="0"/>
              <a:t>Sınıflandırma ve Regresyon ağaçları</a:t>
            </a:r>
          </a:p>
          <a:p>
            <a:pPr marL="514350" indent="-514350" algn="just">
              <a:buFont typeface="+mj-lt"/>
              <a:buAutoNum type="alphaLcPeriod"/>
            </a:pPr>
            <a:r>
              <a:rPr lang="tr-TR" sz="2400" dirty="0"/>
              <a:t>Bellek tabanlı sınıflandırma algoritmaları</a:t>
            </a:r>
            <a:endParaRPr lang="tr-TR" dirty="0"/>
          </a:p>
        </p:txBody>
      </p:sp>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128382574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pPr algn="just"/>
            <a:r>
              <a:rPr lang="tr-TR" dirty="0"/>
              <a:t>ID3 Algoritması</a:t>
            </a:r>
          </a:p>
        </p:txBody>
      </p:sp>
      <p:sp>
        <p:nvSpPr>
          <p:cNvPr id="3" name="İçerik Yer Tutucusu 2"/>
          <p:cNvSpPr>
            <a:spLocks noGrp="1"/>
          </p:cNvSpPr>
          <p:nvPr>
            <p:ph idx="1"/>
          </p:nvPr>
        </p:nvSpPr>
        <p:spPr/>
        <p:txBody>
          <a:bodyPr/>
          <a:lstStyle/>
          <a:p>
            <a:pPr algn="just">
              <a:buFont typeface="Wingdings" pitchFamily="2" charset="2"/>
              <a:buChar char="v"/>
            </a:pPr>
            <a:r>
              <a:rPr lang="tr-TR" dirty="0">
                <a:solidFill>
                  <a:srgbClr val="FF0000"/>
                </a:solidFill>
              </a:rPr>
              <a:t> </a:t>
            </a:r>
            <a:r>
              <a:rPr lang="tr-TR" sz="2400" dirty="0"/>
              <a:t>Karar ağaçları yardımıyla sınıflandırma işlemlerini yerine getirmek üzere </a:t>
            </a:r>
            <a:r>
              <a:rPr lang="tr-TR" sz="2400" dirty="0" err="1"/>
              <a:t>Quinlan</a:t>
            </a:r>
            <a:r>
              <a:rPr lang="tr-TR" sz="2400" dirty="0"/>
              <a:t> tarafından birçok algoritma geliştirilmiştir.</a:t>
            </a:r>
          </a:p>
          <a:p>
            <a:pPr algn="just">
              <a:buFont typeface="Wingdings" pitchFamily="2" charset="2"/>
              <a:buChar char="v"/>
            </a:pPr>
            <a:r>
              <a:rPr lang="tr-TR" sz="2400" dirty="0">
                <a:solidFill>
                  <a:srgbClr val="FF0000"/>
                </a:solidFill>
              </a:rPr>
              <a:t> </a:t>
            </a:r>
            <a:r>
              <a:rPr lang="tr-TR" sz="2400" dirty="0"/>
              <a:t>ID3 ve C4.5 algoritmaları </a:t>
            </a:r>
            <a:r>
              <a:rPr lang="tr-TR" sz="2400" dirty="0">
                <a:solidFill>
                  <a:srgbClr val="FF0000"/>
                </a:solidFill>
              </a:rPr>
              <a:t>entropi</a:t>
            </a:r>
            <a:r>
              <a:rPr lang="tr-TR" sz="2400" dirty="0"/>
              <a:t> tabanlı algoritmalardır.</a:t>
            </a:r>
            <a:endParaRPr lang="tr-TR" dirty="0"/>
          </a:p>
        </p:txBody>
      </p:sp>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369452322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Entropi</a:t>
            </a:r>
          </a:p>
        </p:txBody>
      </p:sp>
      <p:sp>
        <p:nvSpPr>
          <p:cNvPr id="3" name="İçerik Yer Tutucusu 2"/>
          <p:cNvSpPr>
            <a:spLocks noGrp="1"/>
          </p:cNvSpPr>
          <p:nvPr>
            <p:ph idx="1"/>
          </p:nvPr>
        </p:nvSpPr>
        <p:spPr>
          <a:xfrm>
            <a:off x="611560" y="1905000"/>
            <a:ext cx="8072065" cy="4620344"/>
          </a:xfrm>
        </p:spPr>
        <p:txBody>
          <a:bodyPr/>
          <a:lstStyle/>
          <a:p>
            <a:pPr>
              <a:buFont typeface="Wingdings" pitchFamily="2" charset="2"/>
              <a:buChar char="v"/>
            </a:pPr>
            <a:r>
              <a:rPr lang="tr-TR" dirty="0">
                <a:solidFill>
                  <a:srgbClr val="FF0000"/>
                </a:solidFill>
              </a:rPr>
              <a:t> </a:t>
            </a:r>
            <a:r>
              <a:rPr lang="tr-TR" sz="2400" dirty="0"/>
              <a:t>Bir sistemdeki belirsizliğin ölçüsüne entropi denir.</a:t>
            </a:r>
          </a:p>
          <a:p>
            <a:pPr>
              <a:buFont typeface="Wingdings" pitchFamily="2" charset="2"/>
              <a:buChar char="v"/>
            </a:pPr>
            <a:r>
              <a:rPr lang="tr-TR" sz="2400" dirty="0"/>
              <a:t>Olasılık dağılımına sahip mesajları üreten S kaynağının </a:t>
            </a:r>
            <a:r>
              <a:rPr lang="tr-TR" sz="2400" dirty="0" err="1"/>
              <a:t>entropisi</a:t>
            </a:r>
            <a:r>
              <a:rPr lang="tr-TR" sz="2400" dirty="0"/>
              <a:t> şu şekildedir;</a:t>
            </a:r>
          </a:p>
          <a:p>
            <a:pPr>
              <a:buFont typeface="Wingdings" pitchFamily="2" charset="2"/>
              <a:buChar char="v"/>
            </a:pPr>
            <a:endParaRPr lang="tr-TR" dirty="0"/>
          </a:p>
          <a:p>
            <a:pPr marL="0" indent="0">
              <a:buNone/>
            </a:pPr>
            <a:endParaRPr lang="tr-TR" sz="2400" dirty="0"/>
          </a:p>
          <a:p>
            <a:pPr marL="0" indent="0" algn="just">
              <a:buNone/>
            </a:pPr>
            <a:endParaRPr lang="tr-TR" sz="2400" dirty="0"/>
          </a:p>
          <a:p>
            <a:pPr marL="0" indent="0" algn="just">
              <a:buNone/>
            </a:pPr>
            <a:endParaRPr lang="tr-TR" sz="2400" dirty="0"/>
          </a:p>
          <a:p>
            <a:pPr marL="0" indent="0" algn="just">
              <a:buNone/>
            </a:pPr>
            <a:endParaRPr lang="tr-TR" sz="2400" dirty="0"/>
          </a:p>
        </p:txBody>
      </p:sp>
      <p:graphicFrame>
        <p:nvGraphicFramePr>
          <p:cNvPr id="4" name="Nesne 3"/>
          <p:cNvGraphicFramePr>
            <a:graphicFrameLocks noChangeAspect="1"/>
          </p:cNvGraphicFramePr>
          <p:nvPr/>
        </p:nvGraphicFramePr>
        <p:xfrm>
          <a:off x="3661461" y="3573016"/>
          <a:ext cx="1663700" cy="584200"/>
        </p:xfrm>
        <a:graphic>
          <a:graphicData uri="http://schemas.openxmlformats.org/presentationml/2006/ole">
            <mc:AlternateContent xmlns:mc="http://schemas.openxmlformats.org/markup-compatibility/2006">
              <mc:Choice xmlns:v="urn:schemas-microsoft-com:vml" Requires="v">
                <p:oleObj name="Equation" r:id="rId2" imgW="1663560" imgH="583920" progId="Equation.DSMT4">
                  <p:embed/>
                </p:oleObj>
              </mc:Choice>
              <mc:Fallback>
                <p:oleObj name="Equation" r:id="rId2" imgW="1663560" imgH="583920" progId="Equation.DSMT4">
                  <p:embed/>
                  <p:pic>
                    <p:nvPicPr>
                      <p:cNvPr id="4" name="Nesne 3"/>
                      <p:cNvPicPr/>
                      <p:nvPr/>
                    </p:nvPicPr>
                    <p:blipFill>
                      <a:blip r:embed="rId3"/>
                      <a:stretch>
                        <a:fillRect/>
                      </a:stretch>
                    </p:blipFill>
                    <p:spPr>
                      <a:xfrm>
                        <a:off x="3661461" y="3573016"/>
                        <a:ext cx="1663700" cy="5842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7" name="Metin kutusu 6"/>
              <p:cNvSpPr txBox="1"/>
              <p:nvPr/>
            </p:nvSpPr>
            <p:spPr>
              <a:xfrm>
                <a:off x="3203848" y="4869160"/>
                <a:ext cx="2499402" cy="8485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𝑆</m:t>
                          </m:r>
                        </m:e>
                      </m:d>
                      <m:r>
                        <a:rPr lang="tr-TR" b="0" i="1" smtClean="0">
                          <a:latin typeface="Cambria Math"/>
                        </a:rPr>
                        <m:t>=−</m:t>
                      </m:r>
                      <m:nary>
                        <m:naryPr>
                          <m:chr m:val="∑"/>
                          <m:ctrlPr>
                            <a:rPr lang="tr-TR" b="0" i="1" smtClean="0">
                              <a:latin typeface="Cambria Math" panose="02040503050406030204" pitchFamily="18" charset="0"/>
                            </a:rPr>
                          </m:ctrlPr>
                        </m:naryPr>
                        <m:sub>
                          <m:r>
                            <m:rPr>
                              <m:brk m:alnAt="23"/>
                            </m:rPr>
                            <a:rPr lang="tr-TR" b="0" i="1" smtClean="0">
                              <a:latin typeface="Cambria Math"/>
                            </a:rPr>
                            <m:t>𝑖</m:t>
                          </m:r>
                          <m:r>
                            <a:rPr lang="tr-TR" b="0" i="1" smtClean="0">
                              <a:latin typeface="Cambria Math"/>
                            </a:rPr>
                            <m:t>=1</m:t>
                          </m:r>
                        </m:sub>
                        <m:sup>
                          <m:r>
                            <a:rPr lang="tr-TR" b="0" i="1" smtClean="0">
                              <a:latin typeface="Cambria Math"/>
                            </a:rPr>
                            <m:t>𝑛</m:t>
                          </m:r>
                        </m:sup>
                        <m:e>
                          <m:sSub>
                            <m:sSubPr>
                              <m:ctrlPr>
                                <a:rPr lang="tr-TR" b="0" i="1" smtClean="0">
                                  <a:latin typeface="Cambria Math" panose="02040503050406030204" pitchFamily="18" charset="0"/>
                                </a:rPr>
                              </m:ctrlPr>
                            </m:sSubPr>
                            <m:e>
                              <m:r>
                                <a:rPr lang="tr-TR" b="0" i="1" smtClean="0">
                                  <a:latin typeface="Cambria Math"/>
                                </a:rPr>
                                <m:t>𝑝</m:t>
                              </m:r>
                            </m:e>
                            <m:sub>
                              <m:r>
                                <a:rPr lang="tr-TR" b="0" i="1" smtClean="0">
                                  <a:latin typeface="Cambria Math"/>
                                </a:rPr>
                                <m:t>𝑖</m:t>
                              </m:r>
                            </m:sub>
                          </m:sSub>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sSub>
                                <m:sSubPr>
                                  <m:ctrlPr>
                                    <a:rPr lang="tr-TR" b="0" i="1" smtClean="0">
                                      <a:latin typeface="Cambria Math" panose="02040503050406030204" pitchFamily="18" charset="0"/>
                                    </a:rPr>
                                  </m:ctrlPr>
                                </m:sSubPr>
                                <m:e>
                                  <m:r>
                                    <a:rPr lang="tr-TR" b="0" i="1" smtClean="0">
                                      <a:latin typeface="Cambria Math"/>
                                    </a:rPr>
                                    <m:t>𝑝</m:t>
                                  </m:r>
                                </m:e>
                                <m:sub>
                                  <m:r>
                                    <a:rPr lang="tr-TR" b="0" i="1" smtClean="0">
                                      <a:latin typeface="Cambria Math"/>
                                    </a:rPr>
                                    <m:t>𝑖</m:t>
                                  </m:r>
                                </m:sub>
                              </m:sSub>
                            </m:e>
                          </m:func>
                        </m:e>
                      </m:nary>
                    </m:oMath>
                  </m:oMathPara>
                </a14:m>
                <a:endParaRPr lang="tr-TR" dirty="0"/>
              </a:p>
            </p:txBody>
          </p:sp>
        </mc:Choice>
        <mc:Fallback xmlns="">
          <p:sp>
            <p:nvSpPr>
              <p:cNvPr id="7" name="Metin kutusu 6"/>
              <p:cNvSpPr txBox="1">
                <a:spLocks noRot="1" noChangeAspect="1" noMove="1" noResize="1" noEditPoints="1" noAdjustHandles="1" noChangeArrowheads="1" noChangeShapeType="1" noTextEdit="1"/>
              </p:cNvSpPr>
              <p:nvPr/>
            </p:nvSpPr>
            <p:spPr>
              <a:xfrm>
                <a:off x="3203848" y="4869160"/>
                <a:ext cx="2499402" cy="848566"/>
              </a:xfrm>
              <a:prstGeom prst="rect">
                <a:avLst/>
              </a:prstGeom>
              <a:blipFill rotWithShape="1">
                <a:blip r:embed="rId5"/>
                <a:stretch>
                  <a:fillRect/>
                </a:stretch>
              </a:blipFill>
            </p:spPr>
            <p:txBody>
              <a:bodyPr/>
              <a:lstStyle/>
              <a:p>
                <a:r>
                  <a:rPr lang="tr-TR">
                    <a:noFill/>
                  </a:rPr>
                  <a:t> </a:t>
                </a:r>
              </a:p>
            </p:txBody>
          </p:sp>
        </mc:Fallback>
      </mc:AlternateContent>
      <p:sp>
        <p:nvSpPr>
          <p:cNvPr id="5" name="Altbilgi Yer Tutucusu 4"/>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21349390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539552" y="1340768"/>
                <a:ext cx="8144073" cy="5040560"/>
              </a:xfrm>
            </p:spPr>
            <p:txBody>
              <a:bodyPr/>
              <a:lstStyle/>
              <a:p>
                <a:pPr marL="0" indent="0">
                  <a:buNone/>
                </a:pPr>
                <a:r>
                  <a:rPr lang="tr-TR" dirty="0"/>
                  <a:t>Örnek:</a:t>
                </a:r>
              </a:p>
              <a:p>
                <a:pPr marL="0" indent="0">
                  <a:buNone/>
                </a:pPr>
                <a:endParaRPr lang="tr-TR" dirty="0"/>
              </a:p>
              <a:p>
                <a:pPr marL="0" indent="0">
                  <a:buNone/>
                </a:pPr>
                <a:r>
                  <a:rPr lang="tr-TR" dirty="0"/>
                  <a:t>     </a:t>
                </a:r>
              </a:p>
              <a:p>
                <a:pPr marL="0" indent="0">
                  <a:buNone/>
                </a:pPr>
                <a:endParaRPr lang="tr-TR" dirty="0"/>
              </a:p>
              <a:p>
                <a:pPr marL="0" indent="0">
                  <a:buNone/>
                </a:pPr>
                <a:r>
                  <a:rPr lang="tr-TR" dirty="0"/>
                  <a:t> </a:t>
                </a:r>
              </a:p>
              <a:p>
                <a:pPr marL="0" indent="0" algn="just">
                  <a:buNone/>
                </a:pPr>
                <a:endParaRPr lang="tr-TR" sz="2400" dirty="0"/>
              </a:p>
              <a:p>
                <a:pPr marL="0" indent="0" algn="just">
                  <a:buNone/>
                </a:pPr>
                <a:r>
                  <a:rPr lang="tr-TR" sz="2400" dirty="0"/>
                  <a:t>S=</a:t>
                </a:r>
                <a14:m>
                  <m:oMath xmlns:m="http://schemas.openxmlformats.org/officeDocument/2006/math">
                    <m:d>
                      <m:dPr>
                        <m:begChr m:val="{"/>
                        <m:endChr m:val="}"/>
                        <m:ctrlPr>
                          <a:rPr lang="tr-TR" sz="2400" i="1" smtClean="0">
                            <a:latin typeface="Cambria Math" panose="02040503050406030204" pitchFamily="18" charset="0"/>
                          </a:rPr>
                        </m:ctrlPr>
                      </m:dPr>
                      <m:e>
                        <m:sSub>
                          <m:sSubPr>
                            <m:ctrlPr>
                              <a:rPr lang="tr-TR" sz="2400" i="1" smtClean="0">
                                <a:latin typeface="Cambria Math" panose="02040503050406030204" pitchFamily="18" charset="0"/>
                              </a:rPr>
                            </m:ctrlPr>
                          </m:sSubPr>
                          <m:e>
                            <m:r>
                              <a:rPr lang="tr-TR" sz="2400" b="0" i="1" smtClean="0">
                                <a:latin typeface="Cambria Math"/>
                              </a:rPr>
                              <m:t>𝑎</m:t>
                            </m:r>
                          </m:e>
                          <m:sub>
                            <m:r>
                              <a:rPr lang="tr-TR" sz="2400" b="0" i="1" smtClean="0">
                                <a:latin typeface="Cambria Math"/>
                              </a:rPr>
                              <m:t>1</m:t>
                            </m:r>
                          </m:sub>
                        </m:sSub>
                        <m:r>
                          <a:rPr lang="tr-TR" sz="2400" b="0" i="1" smtClean="0">
                            <a:latin typeface="Cambria Math"/>
                          </a:rPr>
                          <m:t>,</m:t>
                        </m:r>
                        <m:sSub>
                          <m:sSubPr>
                            <m:ctrlPr>
                              <a:rPr lang="tr-TR" sz="2400" b="0" i="1" smtClean="0">
                                <a:latin typeface="Cambria Math" panose="02040503050406030204" pitchFamily="18" charset="0"/>
                              </a:rPr>
                            </m:ctrlPr>
                          </m:sSubPr>
                          <m:e>
                            <m:r>
                              <a:rPr lang="tr-TR" sz="2400" b="0" i="1" smtClean="0">
                                <a:latin typeface="Cambria Math"/>
                              </a:rPr>
                              <m:t>𝑎</m:t>
                            </m:r>
                          </m:e>
                          <m:sub>
                            <m:r>
                              <a:rPr lang="tr-TR" sz="2400" b="0" i="1" smtClean="0">
                                <a:latin typeface="Cambria Math"/>
                              </a:rPr>
                              <m:t>2</m:t>
                            </m:r>
                          </m:sub>
                        </m:sSub>
                        <m:r>
                          <a:rPr lang="tr-TR" sz="2400" b="0" i="1" smtClean="0">
                            <a:latin typeface="Cambria Math"/>
                          </a:rPr>
                          <m:t>,</m:t>
                        </m:r>
                        <m:sSub>
                          <m:sSubPr>
                            <m:ctrlPr>
                              <a:rPr lang="tr-TR" sz="2400" b="0" i="1" smtClean="0">
                                <a:latin typeface="Cambria Math" panose="02040503050406030204" pitchFamily="18" charset="0"/>
                              </a:rPr>
                            </m:ctrlPr>
                          </m:sSubPr>
                          <m:e>
                            <m:r>
                              <a:rPr lang="tr-TR" sz="2400" b="0" i="1" smtClean="0">
                                <a:latin typeface="Cambria Math"/>
                              </a:rPr>
                              <m:t>𝑎</m:t>
                            </m:r>
                          </m:e>
                          <m:sub>
                            <m:r>
                              <a:rPr lang="tr-TR" sz="2400" b="0" i="1" smtClean="0">
                                <a:latin typeface="Cambria Math"/>
                              </a:rPr>
                              <m:t>3</m:t>
                            </m:r>
                          </m:sub>
                        </m:sSub>
                      </m:e>
                    </m:d>
                  </m:oMath>
                </a14:m>
                <a:r>
                  <a:rPr lang="tr-TR" sz="2400" dirty="0"/>
                  <a:t> deney kümesini ifade etsin.</a:t>
                </a:r>
                <a:r>
                  <a:rPr lang="tr-TR" sz="2400" dirty="0">
                    <a:solidFill>
                      <a:srgbClr val="000000"/>
                    </a:solidFill>
                  </a:rPr>
                  <a:t> </a:t>
                </a:r>
                <a14:m>
                  <m:oMath xmlns:m="http://schemas.openxmlformats.org/officeDocument/2006/math">
                    <m:sSub>
                      <m:sSubPr>
                        <m:ctrlPr>
                          <a:rPr lang="tr-TR" sz="2400" i="1">
                            <a:solidFill>
                              <a:srgbClr val="000000"/>
                            </a:solidFill>
                            <a:latin typeface="Cambria Math" panose="02040503050406030204" pitchFamily="18" charset="0"/>
                          </a:rPr>
                        </m:ctrlPr>
                      </m:sSubPr>
                      <m:e>
                        <m:r>
                          <a:rPr lang="tr-TR" sz="2400" i="1">
                            <a:solidFill>
                              <a:srgbClr val="000000"/>
                            </a:solidFill>
                            <a:latin typeface="Cambria Math"/>
                          </a:rPr>
                          <m:t>𝑎</m:t>
                        </m:r>
                      </m:e>
                      <m:sub>
                        <m:r>
                          <a:rPr lang="tr-TR" sz="2400" i="1">
                            <a:solidFill>
                              <a:srgbClr val="000000"/>
                            </a:solidFill>
                            <a:latin typeface="Cambria Math"/>
                          </a:rPr>
                          <m:t>1</m:t>
                        </m:r>
                      </m:sub>
                    </m:sSub>
                    <m:r>
                      <a:rPr lang="tr-TR" sz="2400" i="1">
                        <a:solidFill>
                          <a:srgbClr val="000000"/>
                        </a:solidFill>
                        <a:latin typeface="Cambria Math"/>
                      </a:rPr>
                      <m:t>,</m:t>
                    </m:r>
                    <m:sSub>
                      <m:sSubPr>
                        <m:ctrlPr>
                          <a:rPr lang="tr-TR" sz="2400" i="1">
                            <a:solidFill>
                              <a:srgbClr val="000000"/>
                            </a:solidFill>
                            <a:latin typeface="Cambria Math" panose="02040503050406030204" pitchFamily="18" charset="0"/>
                          </a:rPr>
                        </m:ctrlPr>
                      </m:sSubPr>
                      <m:e>
                        <m:r>
                          <a:rPr lang="tr-TR" sz="2400" i="1">
                            <a:solidFill>
                              <a:srgbClr val="000000"/>
                            </a:solidFill>
                            <a:latin typeface="Cambria Math"/>
                          </a:rPr>
                          <m:t>𝑎</m:t>
                        </m:r>
                      </m:e>
                      <m:sub>
                        <m:r>
                          <a:rPr lang="tr-TR" sz="2400" i="1">
                            <a:solidFill>
                              <a:srgbClr val="000000"/>
                            </a:solidFill>
                            <a:latin typeface="Cambria Math"/>
                          </a:rPr>
                          <m:t>2</m:t>
                        </m:r>
                      </m:sub>
                    </m:sSub>
                    <m:r>
                      <a:rPr lang="tr-TR" sz="2400" i="1">
                        <a:solidFill>
                          <a:srgbClr val="000000"/>
                        </a:solidFill>
                        <a:latin typeface="Cambria Math"/>
                      </a:rPr>
                      <m:t>,</m:t>
                    </m:r>
                    <m:sSub>
                      <m:sSubPr>
                        <m:ctrlPr>
                          <a:rPr lang="tr-TR" sz="2400" i="1" smtClean="0">
                            <a:solidFill>
                              <a:srgbClr val="000000"/>
                            </a:solidFill>
                            <a:latin typeface="Cambria Math" panose="02040503050406030204" pitchFamily="18" charset="0"/>
                          </a:rPr>
                        </m:ctrlPr>
                      </m:sSubPr>
                      <m:e>
                        <m:r>
                          <a:rPr lang="tr-TR" sz="2400" i="1">
                            <a:solidFill>
                              <a:srgbClr val="000000"/>
                            </a:solidFill>
                            <a:latin typeface="Cambria Math"/>
                          </a:rPr>
                          <m:t>𝑎</m:t>
                        </m:r>
                      </m:e>
                      <m:sub>
                        <m:r>
                          <a:rPr lang="tr-TR" sz="2400" i="1">
                            <a:solidFill>
                              <a:srgbClr val="000000"/>
                            </a:solidFill>
                            <a:latin typeface="Cambria Math"/>
                          </a:rPr>
                          <m:t>3</m:t>
                        </m:r>
                      </m:sub>
                    </m:sSub>
                  </m:oMath>
                </a14:m>
                <a:r>
                  <a:rPr lang="tr-TR" dirty="0"/>
                  <a:t> </a:t>
                </a:r>
                <a:r>
                  <a:rPr lang="tr-TR" sz="2400" dirty="0"/>
                  <a:t>olaylarının belirsizlikleri şöyle hesaplanır:</a:t>
                </a:r>
              </a:p>
              <a:p>
                <a:pPr marL="0" indent="0" algn="just">
                  <a:buNone/>
                </a:pPr>
                <a:endParaRPr lang="tr-TR" sz="2400" dirty="0"/>
              </a:p>
              <a:p>
                <a:pPr marL="0" indent="0" algn="ctr">
                  <a:buNone/>
                </a:pPr>
                <a:r>
                  <a:rPr lang="tr-TR" sz="2400" dirty="0"/>
                  <a:t>-</a:t>
                </a:r>
                <a14:m>
                  <m:oMath xmlns:m="http://schemas.openxmlformats.org/officeDocument/2006/math">
                    <m:f>
                      <m:fPr>
                        <m:ctrlPr>
                          <a:rPr lang="tr-TR" sz="2400" i="1" smtClean="0">
                            <a:latin typeface="Cambria Math" panose="02040503050406030204" pitchFamily="18" charset="0"/>
                          </a:rPr>
                        </m:ctrlPr>
                      </m:fPr>
                      <m:num>
                        <m:r>
                          <a:rPr lang="tr-TR" sz="2400" b="0" i="1" smtClean="0">
                            <a:latin typeface="Cambria Math"/>
                          </a:rPr>
                          <m:t>1</m:t>
                        </m:r>
                      </m:num>
                      <m:den>
                        <m:r>
                          <a:rPr lang="tr-TR" sz="2400" b="0" i="1" smtClean="0">
                            <a:latin typeface="Cambria Math"/>
                          </a:rPr>
                          <m:t>2</m:t>
                        </m:r>
                      </m:den>
                    </m:f>
                    <m:func>
                      <m:funcPr>
                        <m:ctrlPr>
                          <a:rPr lang="tr-TR" sz="2400" i="1" smtClean="0">
                            <a:latin typeface="Cambria Math" panose="02040503050406030204" pitchFamily="18" charset="0"/>
                          </a:rPr>
                        </m:ctrlPr>
                      </m:funcPr>
                      <m:fName>
                        <m:sSub>
                          <m:sSubPr>
                            <m:ctrlPr>
                              <a:rPr lang="tr-TR" sz="2400" i="1" smtClean="0">
                                <a:latin typeface="Cambria Math" panose="02040503050406030204" pitchFamily="18" charset="0"/>
                              </a:rPr>
                            </m:ctrlPr>
                          </m:sSubPr>
                          <m:e>
                            <m:r>
                              <m:rPr>
                                <m:sty m:val="p"/>
                              </m:rPr>
                              <a:rPr lang="tr-TR" sz="2400" i="0" smtClean="0">
                                <a:latin typeface="Cambria Math"/>
                              </a:rPr>
                              <m:t>log</m:t>
                            </m:r>
                          </m:e>
                          <m:sub>
                            <m:r>
                              <a:rPr lang="tr-TR" sz="2400" b="0" i="1" smtClean="0">
                                <a:latin typeface="Cambria Math"/>
                              </a:rPr>
                              <m:t>2</m:t>
                            </m:r>
                          </m:sub>
                        </m:sSub>
                      </m:fName>
                      <m:e>
                        <m:f>
                          <m:fPr>
                            <m:ctrlPr>
                              <a:rPr lang="tr-TR" sz="2400" i="1" smtClean="0">
                                <a:latin typeface="Cambria Math" panose="02040503050406030204" pitchFamily="18" charset="0"/>
                              </a:rPr>
                            </m:ctrlPr>
                          </m:fPr>
                          <m:num>
                            <m:r>
                              <a:rPr lang="tr-TR" sz="2400" b="0" i="1" smtClean="0">
                                <a:latin typeface="Cambria Math"/>
                              </a:rPr>
                              <m:t>1</m:t>
                            </m:r>
                          </m:num>
                          <m:den>
                            <m:r>
                              <a:rPr lang="tr-TR" sz="2400" b="0" i="1" smtClean="0">
                                <a:latin typeface="Cambria Math"/>
                              </a:rPr>
                              <m:t>2</m:t>
                            </m:r>
                          </m:den>
                        </m:f>
                        <m:r>
                          <a:rPr lang="tr-TR" sz="2400" b="0" i="1" smtClean="0">
                            <a:latin typeface="Cambria Math"/>
                          </a:rPr>
                          <m:t>, </m:t>
                        </m:r>
                      </m:e>
                    </m:func>
                  </m:oMath>
                </a14:m>
                <a:r>
                  <a:rPr lang="tr-TR" sz="2400" dirty="0"/>
                  <a:t> -</a:t>
                </a:r>
                <a14:m>
                  <m:oMath xmlns:m="http://schemas.openxmlformats.org/officeDocument/2006/math">
                    <m:f>
                      <m:fPr>
                        <m:ctrlPr>
                          <a:rPr lang="tr-TR" sz="2400" i="1" dirty="0" smtClean="0">
                            <a:latin typeface="Cambria Math" panose="02040503050406030204" pitchFamily="18" charset="0"/>
                          </a:rPr>
                        </m:ctrlPr>
                      </m:fPr>
                      <m:num>
                        <m:r>
                          <a:rPr lang="tr-TR" sz="2400" b="0" i="1" dirty="0" smtClean="0">
                            <a:latin typeface="Cambria Math"/>
                          </a:rPr>
                          <m:t>1</m:t>
                        </m:r>
                      </m:num>
                      <m:den>
                        <m:r>
                          <a:rPr lang="tr-TR" sz="2400" b="0" i="1" dirty="0" smtClean="0">
                            <a:latin typeface="Cambria Math"/>
                          </a:rPr>
                          <m:t>3</m:t>
                        </m:r>
                      </m:den>
                    </m:f>
                    <m:func>
                      <m:funcPr>
                        <m:ctrlPr>
                          <a:rPr lang="tr-TR" sz="2400" i="1" dirty="0" smtClean="0">
                            <a:latin typeface="Cambria Math" panose="02040503050406030204" pitchFamily="18" charset="0"/>
                          </a:rPr>
                        </m:ctrlPr>
                      </m:funcPr>
                      <m:fName>
                        <m:sSub>
                          <m:sSubPr>
                            <m:ctrlPr>
                              <a:rPr lang="tr-TR" sz="2400" i="1" dirty="0" smtClean="0">
                                <a:latin typeface="Cambria Math" panose="02040503050406030204" pitchFamily="18" charset="0"/>
                              </a:rPr>
                            </m:ctrlPr>
                          </m:sSubPr>
                          <m:e>
                            <m:r>
                              <m:rPr>
                                <m:sty m:val="p"/>
                              </m:rPr>
                              <a:rPr lang="tr-TR" sz="2400" i="0" dirty="0" smtClean="0">
                                <a:latin typeface="Cambria Math"/>
                              </a:rPr>
                              <m:t>log</m:t>
                            </m:r>
                          </m:e>
                          <m:sub>
                            <m:r>
                              <a:rPr lang="tr-TR" sz="2400" b="0" i="1" dirty="0" smtClean="0">
                                <a:latin typeface="Cambria Math"/>
                              </a:rPr>
                              <m:t>2</m:t>
                            </m:r>
                          </m:sub>
                        </m:sSub>
                      </m:fName>
                      <m:e>
                        <m:f>
                          <m:fPr>
                            <m:ctrlPr>
                              <a:rPr lang="tr-TR" sz="2400" i="1" dirty="0" smtClean="0">
                                <a:latin typeface="Cambria Math" panose="02040503050406030204" pitchFamily="18" charset="0"/>
                              </a:rPr>
                            </m:ctrlPr>
                          </m:fPr>
                          <m:num>
                            <m:r>
                              <a:rPr lang="tr-TR" sz="2400" b="0" i="1" dirty="0" smtClean="0">
                                <a:latin typeface="Cambria Math"/>
                              </a:rPr>
                              <m:t>1</m:t>
                            </m:r>
                          </m:num>
                          <m:den>
                            <m:r>
                              <a:rPr lang="tr-TR" sz="2400" b="0" i="1" dirty="0" smtClean="0">
                                <a:latin typeface="Cambria Math"/>
                              </a:rPr>
                              <m:t>3</m:t>
                            </m:r>
                          </m:den>
                        </m:f>
                      </m:e>
                    </m:func>
                  </m:oMath>
                </a14:m>
                <a:r>
                  <a:rPr lang="tr-TR" sz="2400" dirty="0"/>
                  <a:t>, -</a:t>
                </a:r>
                <a14:m>
                  <m:oMath xmlns:m="http://schemas.openxmlformats.org/officeDocument/2006/math">
                    <m:f>
                      <m:fPr>
                        <m:ctrlPr>
                          <a:rPr lang="tr-TR" sz="2400" i="1" dirty="0" smtClean="0">
                            <a:latin typeface="Cambria Math" panose="02040503050406030204" pitchFamily="18" charset="0"/>
                          </a:rPr>
                        </m:ctrlPr>
                      </m:fPr>
                      <m:num>
                        <m:r>
                          <a:rPr lang="tr-TR" sz="2400" b="0" i="1" dirty="0" smtClean="0">
                            <a:latin typeface="Cambria Math"/>
                          </a:rPr>
                          <m:t>1</m:t>
                        </m:r>
                      </m:num>
                      <m:den>
                        <m:r>
                          <a:rPr lang="tr-TR" sz="2400" b="0" i="1" dirty="0" smtClean="0">
                            <a:latin typeface="Cambria Math"/>
                          </a:rPr>
                          <m:t>6</m:t>
                        </m:r>
                      </m:den>
                    </m:f>
                    <m:func>
                      <m:funcPr>
                        <m:ctrlPr>
                          <a:rPr lang="tr-TR" sz="2400" i="1" dirty="0" smtClean="0">
                            <a:latin typeface="Cambria Math" panose="02040503050406030204" pitchFamily="18" charset="0"/>
                          </a:rPr>
                        </m:ctrlPr>
                      </m:funcPr>
                      <m:fName>
                        <m:sSub>
                          <m:sSubPr>
                            <m:ctrlPr>
                              <a:rPr lang="tr-TR" sz="2400" i="1" dirty="0" smtClean="0">
                                <a:latin typeface="Cambria Math" panose="02040503050406030204" pitchFamily="18" charset="0"/>
                              </a:rPr>
                            </m:ctrlPr>
                          </m:sSubPr>
                          <m:e>
                            <m:r>
                              <m:rPr>
                                <m:sty m:val="p"/>
                              </m:rPr>
                              <a:rPr lang="tr-TR" sz="2400" i="0" dirty="0" smtClean="0">
                                <a:latin typeface="Cambria Math"/>
                              </a:rPr>
                              <m:t>log</m:t>
                            </m:r>
                          </m:e>
                          <m:sub>
                            <m:r>
                              <a:rPr lang="tr-TR" sz="2400" b="0" i="1" dirty="0" smtClean="0">
                                <a:latin typeface="Cambria Math"/>
                              </a:rPr>
                              <m:t>2</m:t>
                            </m:r>
                          </m:sub>
                        </m:sSub>
                      </m:fName>
                      <m:e>
                        <m:f>
                          <m:fPr>
                            <m:ctrlPr>
                              <a:rPr lang="tr-TR" sz="2400" i="1" dirty="0" smtClean="0">
                                <a:latin typeface="Cambria Math" panose="02040503050406030204" pitchFamily="18" charset="0"/>
                              </a:rPr>
                            </m:ctrlPr>
                          </m:fPr>
                          <m:num>
                            <m:r>
                              <a:rPr lang="tr-TR" sz="2400" b="0" i="1" dirty="0" smtClean="0">
                                <a:latin typeface="Cambria Math"/>
                              </a:rPr>
                              <m:t>1</m:t>
                            </m:r>
                          </m:num>
                          <m:den>
                            <m:r>
                              <a:rPr lang="tr-TR" sz="2400" b="0" i="1" dirty="0" smtClean="0">
                                <a:latin typeface="Cambria Math"/>
                              </a:rPr>
                              <m:t>6</m:t>
                            </m:r>
                          </m:den>
                        </m:f>
                      </m:e>
                    </m:func>
                  </m:oMath>
                </a14:m>
                <a:endParaRPr lang="tr-TR" sz="2400" dirty="0"/>
              </a:p>
              <a:p>
                <a:pPr marL="0" indent="0" algn="just">
                  <a:buNone/>
                </a:pPr>
                <a:endParaRPr lang="tr-TR" dirty="0"/>
              </a:p>
              <a:p>
                <a:pPr marL="0" indent="0">
                  <a:buNone/>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539552" y="1340768"/>
                <a:ext cx="8144073" cy="5040560"/>
              </a:xfrm>
              <a:blipFill rotWithShape="1">
                <a:blip r:embed="rId2"/>
                <a:stretch>
                  <a:fillRect l="-1199" t="-846"/>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graphicFrame>
            <p:nvGraphicFramePr>
              <p:cNvPr id="4" name="Tablo 3"/>
              <p:cNvGraphicFramePr>
                <a:graphicFrameLocks noGrp="1"/>
              </p:cNvGraphicFramePr>
              <p:nvPr/>
            </p:nvGraphicFramePr>
            <p:xfrm>
              <a:off x="1619672" y="2420888"/>
              <a:ext cx="6096000" cy="1285240"/>
            </p:xfrm>
            <a:graphic>
              <a:graphicData uri="http://schemas.openxmlformats.org/drawingml/2006/table">
                <a:tbl>
                  <a:tblPr firstRow="1" bandRow="1">
                    <a:tableStyleId>{00A15C55-8517-42AA-B614-E9B94910E393}</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r>
                            <a:rPr lang="tr-TR" dirty="0"/>
                            <a:t>Deney Sonuçları (S)</a:t>
                          </a:r>
                        </a:p>
                      </a:txBody>
                      <a:tcPr/>
                    </a:tc>
                    <a:tc>
                      <a:txBody>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1" i="1" smtClean="0">
                                        <a:latin typeface="Cambria Math"/>
                                      </a:rPr>
                                      <m:t>𝒂</m:t>
                                    </m:r>
                                  </m:e>
                                  <m:sub>
                                    <m:r>
                                      <a:rPr lang="tr-TR" b="1" i="1" smtClean="0">
                                        <a:latin typeface="Cambria Math"/>
                                      </a:rPr>
                                      <m:t>𝟏</m:t>
                                    </m:r>
                                  </m:sub>
                                </m:sSub>
                              </m:oMath>
                            </m:oMathPara>
                          </a14:m>
                          <a:endParaRPr lang="tr-TR"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1" i="1" smtClean="0">
                                        <a:latin typeface="Cambria Math"/>
                                      </a:rPr>
                                      <m:t>𝒂</m:t>
                                    </m:r>
                                  </m:e>
                                  <m:sub>
                                    <m:r>
                                      <a:rPr lang="tr-TR" b="1" i="1" smtClean="0">
                                        <a:latin typeface="Cambria Math"/>
                                      </a:rPr>
                                      <m:t>𝟐</m:t>
                                    </m:r>
                                  </m:sub>
                                </m:sSub>
                              </m:oMath>
                            </m:oMathPara>
                          </a14:m>
                          <a:endParaRPr lang="tr-TR"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1" i="1" smtClean="0">
                                        <a:latin typeface="Cambria Math"/>
                                      </a:rPr>
                                      <m:t>𝒂</m:t>
                                    </m:r>
                                  </m:e>
                                  <m:sub>
                                    <m:r>
                                      <a:rPr lang="tr-TR" b="1" i="1" smtClean="0">
                                        <a:latin typeface="Cambria Math"/>
                                      </a:rPr>
                                      <m:t>𝟑</m:t>
                                    </m:r>
                                  </m:sub>
                                </m:sSub>
                              </m:oMath>
                            </m:oMathPara>
                          </a14:m>
                          <a:endParaRPr lang="tr-TR" dirty="0"/>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a:rPr>
                                      <m:t>𝑃</m:t>
                                    </m:r>
                                  </m:e>
                                  <m:sub>
                                    <m:r>
                                      <a:rPr lang="tr-TR" b="0" i="1" smtClean="0">
                                        <a:latin typeface="Cambria Math"/>
                                      </a:rPr>
                                      <m:t>𝑖</m:t>
                                    </m:r>
                                  </m:sub>
                                </m:sSub>
                              </m:oMath>
                            </m:oMathPara>
                          </a14:m>
                          <a:endParaRPr lang="tr-TR" dirty="0"/>
                        </a:p>
                      </a:txBody>
                      <a:tcPr/>
                    </a:tc>
                    <a:tc>
                      <a:txBody>
                        <a:bodyPr/>
                        <a:lstStyle/>
                        <a:p>
                          <a:pPr/>
                          <a14:m>
                            <m:oMathPara xmlns:m="http://schemas.openxmlformats.org/officeDocument/2006/math">
                              <m:oMathParaPr>
                                <m:jc m:val="centerGroup"/>
                              </m:oMathParaPr>
                              <m:oMath xmlns:m="http://schemas.openxmlformats.org/officeDocument/2006/math">
                                <m:f>
                                  <m:fPr>
                                    <m:type m:val="lin"/>
                                    <m:ctrlPr>
                                      <a:rPr lang="tr-TR" i="1" smtClean="0">
                                        <a:latin typeface="Cambria Math" panose="02040503050406030204" pitchFamily="18" charset="0"/>
                                      </a:rPr>
                                    </m:ctrlPr>
                                  </m:fPr>
                                  <m:num>
                                    <m:r>
                                      <a:rPr lang="tr-TR" b="0" i="1" smtClean="0">
                                        <a:latin typeface="Cambria Math"/>
                                      </a:rPr>
                                      <m:t>1</m:t>
                                    </m:r>
                                  </m:num>
                                  <m:den>
                                    <m:r>
                                      <a:rPr lang="tr-TR" b="0" i="1" smtClean="0">
                                        <a:latin typeface="Cambria Math"/>
                                      </a:rPr>
                                      <m:t>2</m:t>
                                    </m:r>
                                  </m:den>
                                </m:f>
                              </m:oMath>
                            </m:oMathPara>
                          </a14:m>
                          <a:endParaRPr lang="tr-TR" dirty="0"/>
                        </a:p>
                      </a:txBody>
                      <a:tcPr/>
                    </a:tc>
                    <a:tc>
                      <a:txBody>
                        <a:bodyPr/>
                        <a:lstStyle/>
                        <a:p>
                          <a:pPr/>
                          <a14:m>
                            <m:oMathPara xmlns:m="http://schemas.openxmlformats.org/officeDocument/2006/math">
                              <m:oMathParaPr>
                                <m:jc m:val="centerGroup"/>
                              </m:oMathParaPr>
                              <m:oMath xmlns:m="http://schemas.openxmlformats.org/officeDocument/2006/math">
                                <m:f>
                                  <m:fPr>
                                    <m:type m:val="lin"/>
                                    <m:ctrlPr>
                                      <a:rPr lang="tr-TR" i="1" smtClean="0">
                                        <a:latin typeface="Cambria Math" panose="02040503050406030204" pitchFamily="18" charset="0"/>
                                      </a:rPr>
                                    </m:ctrlPr>
                                  </m:fPr>
                                  <m:num>
                                    <m:r>
                                      <a:rPr lang="tr-TR" b="0" i="1" smtClean="0">
                                        <a:latin typeface="Cambria Math"/>
                                      </a:rPr>
                                      <m:t>1</m:t>
                                    </m:r>
                                  </m:num>
                                  <m:den>
                                    <m:r>
                                      <a:rPr lang="tr-TR" b="0" i="1" smtClean="0">
                                        <a:latin typeface="Cambria Math"/>
                                      </a:rPr>
                                      <m:t>3</m:t>
                                    </m:r>
                                  </m:den>
                                </m:f>
                              </m:oMath>
                            </m:oMathPara>
                          </a14:m>
                          <a:endParaRPr lang="tr-TR" dirty="0"/>
                        </a:p>
                      </a:txBody>
                      <a:tcPr/>
                    </a:tc>
                    <a:tc>
                      <a:txBody>
                        <a:bodyPr/>
                        <a:lstStyle/>
                        <a:p>
                          <a:pPr/>
                          <a14:m>
                            <m:oMathPara xmlns:m="http://schemas.openxmlformats.org/officeDocument/2006/math">
                              <m:oMathParaPr>
                                <m:jc m:val="centerGroup"/>
                              </m:oMathParaPr>
                              <m:oMath xmlns:m="http://schemas.openxmlformats.org/officeDocument/2006/math">
                                <m:f>
                                  <m:fPr>
                                    <m:type m:val="lin"/>
                                    <m:ctrlPr>
                                      <a:rPr lang="tr-TR" i="1" smtClean="0">
                                        <a:latin typeface="Cambria Math" panose="02040503050406030204" pitchFamily="18" charset="0"/>
                                      </a:rPr>
                                    </m:ctrlPr>
                                  </m:fPr>
                                  <m:num>
                                    <m:r>
                                      <a:rPr lang="tr-TR" b="0" i="1" smtClean="0">
                                        <a:latin typeface="Cambria Math"/>
                                      </a:rPr>
                                      <m:t>1</m:t>
                                    </m:r>
                                  </m:num>
                                  <m:den>
                                    <m:r>
                                      <a:rPr lang="tr-TR" b="0" i="1" smtClean="0">
                                        <a:latin typeface="Cambria Math"/>
                                      </a:rPr>
                                      <m:t>6</m:t>
                                    </m:r>
                                  </m:den>
                                </m:f>
                              </m:oMath>
                            </m:oMathPara>
                          </a14:m>
                          <a:endParaRPr lang="tr-TR" dirty="0"/>
                        </a:p>
                      </a:txBody>
                      <a:tcPr/>
                    </a:tc>
                    <a:extLst>
                      <a:ext uri="{0D108BD9-81ED-4DB2-BD59-A6C34878D82A}">
                        <a16:rowId xmlns:a16="http://schemas.microsoft.com/office/drawing/2014/main" val="10001"/>
                      </a:ext>
                    </a:extLst>
                  </a:tr>
                </a:tbl>
              </a:graphicData>
            </a:graphic>
          </p:graphicFrame>
        </mc:Choice>
        <mc:Fallback xmlns="">
          <p:graphicFrame>
            <p:nvGraphicFramePr>
              <p:cNvPr id="4" name="Tablo 3"/>
              <p:cNvGraphicFramePr>
                <a:graphicFrameLocks noGrp="1"/>
              </p:cNvGraphicFramePr>
              <p:nvPr>
                <p:extLst>
                  <p:ext uri="{D42A27DB-BD31-4B8C-83A1-F6EECF244321}">
                    <p14:modId xmlns:p14="http://schemas.microsoft.com/office/powerpoint/2010/main" val="1683104376"/>
                  </p:ext>
                </p:extLst>
              </p:nvPr>
            </p:nvGraphicFramePr>
            <p:xfrm>
              <a:off x="1619672" y="2420888"/>
              <a:ext cx="6096000" cy="1285240"/>
            </p:xfrm>
            <a:graphic>
              <a:graphicData uri="http://schemas.openxmlformats.org/drawingml/2006/table">
                <a:tbl>
                  <a:tblPr firstRow="1" bandRow="1">
                    <a:tableStyleId>{00A15C55-8517-42AA-B614-E9B94910E393}</a:tableStyleId>
                  </a:tblPr>
                  <a:tblGrid>
                    <a:gridCol w="1524000"/>
                    <a:gridCol w="1524000"/>
                    <a:gridCol w="1524000"/>
                    <a:gridCol w="1524000"/>
                  </a:tblGrid>
                  <a:tr h="914400">
                    <a:tc>
                      <a:txBody>
                        <a:bodyPr/>
                        <a:lstStyle/>
                        <a:p>
                          <a:r>
                            <a:rPr lang="tr-TR" dirty="0" smtClean="0"/>
                            <a:t>Deney Sonuçları (S)</a:t>
                          </a:r>
                          <a:endParaRPr lang="tr-TR" dirty="0"/>
                        </a:p>
                      </a:txBody>
                      <a:tcPr/>
                    </a:tc>
                    <a:tc>
                      <a:txBody>
                        <a:bodyPr/>
                        <a:lstStyle/>
                        <a:p>
                          <a:endParaRPr lang="tr-TR"/>
                        </a:p>
                      </a:txBody>
                      <a:tcPr>
                        <a:blipFill rotWithShape="1">
                          <a:blip r:embed="rId3"/>
                          <a:stretch>
                            <a:fillRect l="-100400" t="-3333" r="-200000" b="-113333"/>
                          </a:stretch>
                        </a:blipFill>
                      </a:tcPr>
                    </a:tc>
                    <a:tc>
                      <a:txBody>
                        <a:bodyPr/>
                        <a:lstStyle/>
                        <a:p>
                          <a:endParaRPr lang="tr-TR"/>
                        </a:p>
                      </a:txBody>
                      <a:tcPr>
                        <a:blipFill rotWithShape="1">
                          <a:blip r:embed="rId3"/>
                          <a:stretch>
                            <a:fillRect l="-200400" t="-3333" r="-100000" b="-113333"/>
                          </a:stretch>
                        </a:blipFill>
                      </a:tcPr>
                    </a:tc>
                    <a:tc>
                      <a:txBody>
                        <a:bodyPr/>
                        <a:lstStyle/>
                        <a:p>
                          <a:endParaRPr lang="tr-TR"/>
                        </a:p>
                      </a:txBody>
                      <a:tcPr>
                        <a:blipFill rotWithShape="1">
                          <a:blip r:embed="rId3"/>
                          <a:stretch>
                            <a:fillRect l="-300400" t="-3333" b="-113333"/>
                          </a:stretch>
                        </a:blipFill>
                      </a:tcPr>
                    </a:tc>
                  </a:tr>
                  <a:tr h="370840">
                    <a:tc>
                      <a:txBody>
                        <a:bodyPr/>
                        <a:lstStyle/>
                        <a:p>
                          <a:endParaRPr lang="tr-TR"/>
                        </a:p>
                      </a:txBody>
                      <a:tcPr>
                        <a:blipFill rotWithShape="1">
                          <a:blip r:embed="rId3"/>
                          <a:stretch>
                            <a:fillRect l="-400" t="-254098" r="-300000" b="-178689"/>
                          </a:stretch>
                        </a:blipFill>
                      </a:tcPr>
                    </a:tc>
                    <a:tc>
                      <a:txBody>
                        <a:bodyPr/>
                        <a:lstStyle/>
                        <a:p>
                          <a:endParaRPr lang="tr-TR"/>
                        </a:p>
                      </a:txBody>
                      <a:tcPr>
                        <a:blipFill rotWithShape="1">
                          <a:blip r:embed="rId3"/>
                          <a:stretch>
                            <a:fillRect l="-100400" t="-254098" r="-200000" b="-178689"/>
                          </a:stretch>
                        </a:blipFill>
                      </a:tcPr>
                    </a:tc>
                    <a:tc>
                      <a:txBody>
                        <a:bodyPr/>
                        <a:lstStyle/>
                        <a:p>
                          <a:endParaRPr lang="tr-TR"/>
                        </a:p>
                      </a:txBody>
                      <a:tcPr>
                        <a:blipFill rotWithShape="1">
                          <a:blip r:embed="rId3"/>
                          <a:stretch>
                            <a:fillRect l="-200400" t="-254098" r="-100000" b="-178689"/>
                          </a:stretch>
                        </a:blipFill>
                      </a:tcPr>
                    </a:tc>
                    <a:tc>
                      <a:txBody>
                        <a:bodyPr/>
                        <a:lstStyle/>
                        <a:p>
                          <a:endParaRPr lang="tr-TR"/>
                        </a:p>
                      </a:txBody>
                      <a:tcPr>
                        <a:blipFill rotWithShape="1">
                          <a:blip r:embed="rId3"/>
                          <a:stretch>
                            <a:fillRect l="-300400" t="-254098" b="-178689"/>
                          </a:stretch>
                        </a:blipFill>
                      </a:tcPr>
                    </a:tc>
                  </a:tr>
                </a:tbl>
              </a:graphicData>
            </a:graphic>
          </p:graphicFrame>
        </mc:Fallback>
      </mc:AlternateContent>
      <p:sp>
        <p:nvSpPr>
          <p:cNvPr id="2" name="Altbilgi Yer Tutucusu 1"/>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6128710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p:txBody>
              <a:bodyPr/>
              <a:lstStyle/>
              <a:p>
                <a:pPr algn="just">
                  <a:buFont typeface="Wingdings" pitchFamily="2" charset="2"/>
                  <a:buChar char="v"/>
                </a:pPr>
                <a:r>
                  <a:rPr lang="tr-TR" dirty="0">
                    <a:solidFill>
                      <a:srgbClr val="FF0000"/>
                    </a:solidFill>
                  </a:rPr>
                  <a:t> </a:t>
                </a:r>
                <a:r>
                  <a:rPr lang="tr-TR" dirty="0"/>
                  <a:t>Bu durumda toplam belirsizlik, yani entropi şu şekilde olacaktır:</a:t>
                </a:r>
              </a:p>
              <a:p>
                <a:pPr marL="0" indent="0" algn="just">
                  <a:buNone/>
                </a:pPr>
                <a:r>
                  <a:rPr lang="tr-TR" dirty="0"/>
                  <a:t> </a:t>
                </a:r>
              </a:p>
              <a:p>
                <a:pPr marL="0" indent="0" algn="ctr">
                  <a:buNone/>
                </a:pPr>
                <a:r>
                  <a:rPr lang="tr-TR" dirty="0"/>
                  <a:t>H(S)=-</a:t>
                </a:r>
                <a14:m>
                  <m:oMath xmlns:m="http://schemas.openxmlformats.org/officeDocument/2006/math">
                    <m:d>
                      <m:dPr>
                        <m:ctrlPr>
                          <a:rPr lang="tr-TR" i="1" smtClean="0">
                            <a:latin typeface="Cambria Math" panose="02040503050406030204" pitchFamily="18" charset="0"/>
                          </a:rPr>
                        </m:ctrlPr>
                      </m:dPr>
                      <m:e>
                        <m:f>
                          <m:fPr>
                            <m:ctrlPr>
                              <a:rPr lang="tr-TR" i="1" smtClean="0">
                                <a:latin typeface="Cambria Math" panose="02040503050406030204" pitchFamily="18" charset="0"/>
                              </a:rPr>
                            </m:ctrlPr>
                          </m:fPr>
                          <m:num>
                            <m:r>
                              <a:rPr lang="tr-TR" b="0" i="1" smtClean="0">
                                <a:latin typeface="Cambria Math"/>
                              </a:rPr>
                              <m:t>1</m:t>
                            </m:r>
                          </m:num>
                          <m:den>
                            <m:r>
                              <a:rPr lang="tr-TR" b="0" i="1" smtClean="0">
                                <a:latin typeface="Cambria Math"/>
                              </a:rPr>
                              <m:t>2</m:t>
                            </m:r>
                          </m:den>
                        </m:f>
                        <m:func>
                          <m:funcPr>
                            <m:ctrlPr>
                              <a:rPr lang="tr-TR" i="1" smtClean="0">
                                <a:latin typeface="Cambria Math" panose="02040503050406030204" pitchFamily="18" charset="0"/>
                              </a:rPr>
                            </m:ctrlPr>
                          </m:funcPr>
                          <m:fName>
                            <m:sSub>
                              <m:sSubPr>
                                <m:ctrlPr>
                                  <a:rPr lang="tr-TR" i="1" smtClean="0">
                                    <a:latin typeface="Cambria Math" panose="02040503050406030204" pitchFamily="18" charset="0"/>
                                  </a:rPr>
                                </m:ctrlPr>
                              </m:sSubPr>
                              <m:e>
                                <m:r>
                                  <m:rPr>
                                    <m:sty m:val="p"/>
                                  </m:rPr>
                                  <a:rPr lang="tr-TR" i="0" smtClean="0">
                                    <a:latin typeface="Cambria Math"/>
                                  </a:rPr>
                                  <m:t>log</m:t>
                                </m:r>
                              </m:e>
                              <m:sub>
                                <m:r>
                                  <a:rPr lang="tr-TR" b="0" i="1" smtClean="0">
                                    <a:latin typeface="Cambria Math"/>
                                  </a:rPr>
                                  <m:t>2</m:t>
                                </m:r>
                              </m:sub>
                            </m:sSub>
                          </m:fName>
                          <m:e>
                            <m:f>
                              <m:fPr>
                                <m:ctrlPr>
                                  <a:rPr lang="tr-TR" i="1" smtClean="0">
                                    <a:latin typeface="Cambria Math" panose="02040503050406030204" pitchFamily="18" charset="0"/>
                                  </a:rPr>
                                </m:ctrlPr>
                              </m:fPr>
                              <m:num>
                                <m:r>
                                  <a:rPr lang="tr-TR" b="0" i="1" smtClean="0">
                                    <a:latin typeface="Cambria Math"/>
                                  </a:rPr>
                                  <m:t>1</m:t>
                                </m:r>
                              </m:num>
                              <m:den>
                                <m:r>
                                  <a:rPr lang="tr-TR" b="0" i="1" smtClean="0">
                                    <a:latin typeface="Cambria Math"/>
                                  </a:rPr>
                                  <m:t>2</m:t>
                                </m:r>
                              </m:den>
                            </m:f>
                          </m:e>
                        </m:func>
                        <m:r>
                          <m:rPr>
                            <m:nor/>
                          </m:rPr>
                          <a:rPr lang="tr-TR" b="0" i="0" smtClean="0">
                            <a:latin typeface="Cambria Math"/>
                          </a:rPr>
                          <m:t>+</m:t>
                        </m:r>
                        <m:f>
                          <m:fPr>
                            <m:ctrlPr>
                              <a:rPr lang="tr-TR" i="1" dirty="0">
                                <a:latin typeface="Cambria Math" panose="02040503050406030204" pitchFamily="18" charset="0"/>
                              </a:rPr>
                            </m:ctrlPr>
                          </m:fPr>
                          <m:num>
                            <m:r>
                              <a:rPr lang="tr-TR" i="1" dirty="0">
                                <a:latin typeface="Cambria Math"/>
                              </a:rPr>
                              <m:t>1</m:t>
                            </m:r>
                          </m:num>
                          <m:den>
                            <m:r>
                              <a:rPr lang="tr-TR" i="1" dirty="0">
                                <a:latin typeface="Cambria Math"/>
                              </a:rPr>
                              <m:t>3</m:t>
                            </m:r>
                          </m:den>
                        </m:f>
                        <m:func>
                          <m:funcPr>
                            <m:ctrlPr>
                              <a:rPr lang="tr-TR" i="1" dirty="0">
                                <a:latin typeface="Cambria Math" panose="02040503050406030204" pitchFamily="18" charset="0"/>
                              </a:rPr>
                            </m:ctrlPr>
                          </m:funcPr>
                          <m:fName>
                            <m:sSub>
                              <m:sSubPr>
                                <m:ctrlPr>
                                  <a:rPr lang="tr-TR" i="1" dirty="0">
                                    <a:latin typeface="Cambria Math" panose="02040503050406030204" pitchFamily="18" charset="0"/>
                                  </a:rPr>
                                </m:ctrlPr>
                              </m:sSubPr>
                              <m:e>
                                <m:r>
                                  <m:rPr>
                                    <m:sty m:val="p"/>
                                  </m:rPr>
                                  <a:rPr lang="tr-TR" dirty="0">
                                    <a:latin typeface="Cambria Math"/>
                                  </a:rPr>
                                  <m:t>log</m:t>
                                </m:r>
                              </m:e>
                              <m:sub>
                                <m:r>
                                  <a:rPr lang="tr-TR" i="1" dirty="0">
                                    <a:latin typeface="Cambria Math"/>
                                  </a:rPr>
                                  <m:t>2</m:t>
                                </m:r>
                              </m:sub>
                            </m:sSub>
                          </m:fName>
                          <m:e>
                            <m:f>
                              <m:fPr>
                                <m:ctrlPr>
                                  <a:rPr lang="tr-TR" i="1" dirty="0">
                                    <a:latin typeface="Cambria Math" panose="02040503050406030204" pitchFamily="18" charset="0"/>
                                  </a:rPr>
                                </m:ctrlPr>
                              </m:fPr>
                              <m:num>
                                <m:r>
                                  <a:rPr lang="tr-TR" i="1" dirty="0">
                                    <a:latin typeface="Cambria Math"/>
                                  </a:rPr>
                                  <m:t>1</m:t>
                                </m:r>
                              </m:num>
                              <m:den>
                                <m:r>
                                  <a:rPr lang="tr-TR" i="1" dirty="0">
                                    <a:latin typeface="Cambria Math"/>
                                  </a:rPr>
                                  <m:t>3</m:t>
                                </m:r>
                              </m:den>
                            </m:f>
                          </m:e>
                        </m:func>
                        <m:r>
                          <m:rPr>
                            <m:nor/>
                          </m:rPr>
                          <a:rPr lang="tr-TR" b="0" i="0" dirty="0" smtClean="0">
                            <a:latin typeface="Cambria Math"/>
                          </a:rPr>
                          <m:t>+</m:t>
                        </m:r>
                        <m:f>
                          <m:fPr>
                            <m:ctrlPr>
                              <a:rPr lang="tr-TR" i="1" dirty="0">
                                <a:latin typeface="Cambria Math" panose="02040503050406030204" pitchFamily="18" charset="0"/>
                              </a:rPr>
                            </m:ctrlPr>
                          </m:fPr>
                          <m:num>
                            <m:r>
                              <a:rPr lang="tr-TR" i="1" dirty="0">
                                <a:latin typeface="Cambria Math"/>
                              </a:rPr>
                              <m:t>1</m:t>
                            </m:r>
                          </m:num>
                          <m:den>
                            <m:r>
                              <a:rPr lang="tr-TR" i="1" dirty="0">
                                <a:latin typeface="Cambria Math"/>
                              </a:rPr>
                              <m:t>6</m:t>
                            </m:r>
                          </m:den>
                        </m:f>
                        <m:func>
                          <m:funcPr>
                            <m:ctrlPr>
                              <a:rPr lang="tr-TR" i="1" dirty="0">
                                <a:latin typeface="Cambria Math" panose="02040503050406030204" pitchFamily="18" charset="0"/>
                              </a:rPr>
                            </m:ctrlPr>
                          </m:funcPr>
                          <m:fName>
                            <m:sSub>
                              <m:sSubPr>
                                <m:ctrlPr>
                                  <a:rPr lang="tr-TR" i="1" dirty="0">
                                    <a:latin typeface="Cambria Math" panose="02040503050406030204" pitchFamily="18" charset="0"/>
                                  </a:rPr>
                                </m:ctrlPr>
                              </m:sSubPr>
                              <m:e>
                                <m:r>
                                  <m:rPr>
                                    <m:sty m:val="p"/>
                                  </m:rPr>
                                  <a:rPr lang="tr-TR" dirty="0">
                                    <a:latin typeface="Cambria Math"/>
                                  </a:rPr>
                                  <m:t>log</m:t>
                                </m:r>
                              </m:e>
                              <m:sub>
                                <m:r>
                                  <a:rPr lang="tr-TR" i="1" dirty="0">
                                    <a:latin typeface="Cambria Math"/>
                                  </a:rPr>
                                  <m:t>2</m:t>
                                </m:r>
                              </m:sub>
                            </m:sSub>
                          </m:fName>
                          <m:e>
                            <m:f>
                              <m:fPr>
                                <m:ctrlPr>
                                  <a:rPr lang="tr-TR" i="1" dirty="0">
                                    <a:latin typeface="Cambria Math" panose="02040503050406030204" pitchFamily="18" charset="0"/>
                                  </a:rPr>
                                </m:ctrlPr>
                              </m:fPr>
                              <m:num>
                                <m:r>
                                  <a:rPr lang="tr-TR" i="1" dirty="0">
                                    <a:latin typeface="Cambria Math"/>
                                  </a:rPr>
                                  <m:t>1</m:t>
                                </m:r>
                              </m:num>
                              <m:den>
                                <m:r>
                                  <a:rPr lang="tr-TR" i="1" dirty="0">
                                    <a:latin typeface="Cambria Math"/>
                                  </a:rPr>
                                  <m:t>6</m:t>
                                </m:r>
                              </m:den>
                            </m:f>
                          </m:e>
                        </m:func>
                      </m:e>
                    </m:d>
                  </m:oMath>
                </a14:m>
                <a:endParaRPr lang="tr-TR" dirty="0"/>
              </a:p>
              <a:p>
                <a:pPr marL="0" indent="0" algn="ctr">
                  <a:buNone/>
                </a:pPr>
                <a:r>
                  <a:rPr lang="tr-TR" dirty="0"/>
                  <a:t>       </a:t>
                </a:r>
                <a:r>
                  <a:rPr lang="tr-TR" sz="2400" dirty="0"/>
                  <a:t>=1.4591</a:t>
                </a: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blipFill rotWithShape="1">
                <a:blip r:embed="rId2"/>
                <a:stretch>
                  <a:fillRect l="-667" t="-875" r="-1111"/>
                </a:stretch>
              </a:blipFill>
            </p:spPr>
            <p:txBody>
              <a:bodyPr/>
              <a:lstStyle/>
              <a:p>
                <a:r>
                  <a:rPr lang="tr-TR">
                    <a:noFill/>
                  </a:rPr>
                  <a:t> </a:t>
                </a:r>
              </a:p>
            </p:txBody>
          </p:sp>
        </mc:Fallback>
      </mc:AlternateContent>
      <p:sp>
        <p:nvSpPr>
          <p:cNvPr id="2" name="Altbilgi Yer Tutucusu 1"/>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19285245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539552" y="533400"/>
            <a:ext cx="8144073" cy="951384"/>
          </a:xfrm>
        </p:spPr>
        <p:txBody>
          <a:bodyPr/>
          <a:lstStyle/>
          <a:p>
            <a:r>
              <a:rPr lang="tr-TR" dirty="0"/>
              <a:t>Örnek:</a:t>
            </a:r>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395536" y="1628800"/>
                <a:ext cx="8352928" cy="5112568"/>
              </a:xfrm>
            </p:spPr>
            <p:txBody>
              <a:bodyPr>
                <a:normAutofit/>
              </a:bodyPr>
              <a:lstStyle/>
              <a:p>
                <a:pPr algn="just">
                  <a:buFont typeface="Wingdings" pitchFamily="2" charset="2"/>
                  <a:buChar char="v"/>
                </a:pPr>
                <a:r>
                  <a:rPr lang="tr-TR" dirty="0">
                    <a:solidFill>
                      <a:srgbClr val="FF0000"/>
                    </a:solidFill>
                  </a:rPr>
                  <a:t> </a:t>
                </a:r>
                <a:r>
                  <a:rPr lang="tr-TR" sz="2400" dirty="0"/>
                  <a:t>Aşağıda sekiz elemanlı S kümesini göz önüne alalım.</a:t>
                </a:r>
              </a:p>
              <a:p>
                <a:pPr marL="0" indent="0" algn="just">
                  <a:buNone/>
                </a:pPr>
                <a:r>
                  <a:rPr lang="tr-TR" sz="2400" dirty="0">
                    <a:solidFill>
                      <a:srgbClr val="FF0000"/>
                    </a:solidFill>
                  </a:rPr>
                  <a:t>S=</a:t>
                </a:r>
                <a14:m>
                  <m:oMath xmlns:m="http://schemas.openxmlformats.org/officeDocument/2006/math">
                    <m:d>
                      <m:dPr>
                        <m:begChr m:val="{"/>
                        <m:endChr m:val="}"/>
                        <m:ctrlPr>
                          <a:rPr lang="tr-TR" sz="2400" i="1" smtClean="0">
                            <a:solidFill>
                              <a:srgbClr val="FF0000"/>
                            </a:solidFill>
                            <a:latin typeface="Cambria Math" panose="02040503050406030204" pitchFamily="18" charset="0"/>
                          </a:rPr>
                        </m:ctrlPr>
                      </m:dPr>
                      <m:e>
                        <m:r>
                          <a:rPr lang="tr-TR" sz="2400" b="0" i="1" smtClean="0">
                            <a:solidFill>
                              <a:srgbClr val="FF0000"/>
                            </a:solidFill>
                            <a:latin typeface="Cambria Math"/>
                          </a:rPr>
                          <m:t>𝑒𝑣𝑒𝑡</m:t>
                        </m:r>
                        <m:r>
                          <a:rPr lang="tr-TR" sz="2400" b="0" i="1" smtClean="0">
                            <a:solidFill>
                              <a:srgbClr val="FF0000"/>
                            </a:solidFill>
                            <a:latin typeface="Cambria Math"/>
                          </a:rPr>
                          <m:t>,</m:t>
                        </m:r>
                        <m:r>
                          <a:rPr lang="tr-TR" sz="2400" b="0" i="1" smtClean="0">
                            <a:solidFill>
                              <a:srgbClr val="FF0000"/>
                            </a:solidFill>
                            <a:latin typeface="Cambria Math"/>
                          </a:rPr>
                          <m:t>𝑒𝑣𝑒𝑡</m:t>
                        </m:r>
                        <m:r>
                          <a:rPr lang="tr-TR" sz="2400" b="0" i="1" smtClean="0">
                            <a:solidFill>
                              <a:srgbClr val="FF0000"/>
                            </a:solidFill>
                            <a:latin typeface="Cambria Math"/>
                          </a:rPr>
                          <m:t>,</m:t>
                        </m:r>
                        <m:r>
                          <a:rPr lang="tr-TR" sz="2400" b="0" i="1" smtClean="0">
                            <a:solidFill>
                              <a:srgbClr val="FF0000"/>
                            </a:solidFill>
                            <a:latin typeface="Cambria Math"/>
                          </a:rPr>
                          <m:t>h𝑎𝑦𝚤𝑟</m:t>
                        </m:r>
                        <m:r>
                          <a:rPr lang="tr-TR" sz="2400" b="0" i="1" smtClean="0">
                            <a:solidFill>
                              <a:srgbClr val="FF0000"/>
                            </a:solidFill>
                            <a:latin typeface="Cambria Math"/>
                          </a:rPr>
                          <m:t>,</m:t>
                        </m:r>
                        <m:r>
                          <a:rPr lang="tr-TR" sz="2400" b="0" i="1" smtClean="0">
                            <a:solidFill>
                              <a:srgbClr val="FF0000"/>
                            </a:solidFill>
                            <a:latin typeface="Cambria Math"/>
                          </a:rPr>
                          <m:t>h𝑎𝑦𝚤𝑟</m:t>
                        </m:r>
                        <m:r>
                          <a:rPr lang="tr-TR" sz="2400" b="0" i="1" smtClean="0">
                            <a:solidFill>
                              <a:srgbClr val="FF0000"/>
                            </a:solidFill>
                            <a:latin typeface="Cambria Math"/>
                          </a:rPr>
                          <m:t>,</m:t>
                        </m:r>
                        <m:r>
                          <a:rPr lang="tr-TR" sz="2400" b="0" i="1" smtClean="0">
                            <a:solidFill>
                              <a:srgbClr val="FF0000"/>
                            </a:solidFill>
                            <a:latin typeface="Cambria Math"/>
                          </a:rPr>
                          <m:t>h𝑎𝑦𝚤𝑟</m:t>
                        </m:r>
                        <m:r>
                          <a:rPr lang="tr-TR" sz="2400" b="0" i="1" smtClean="0">
                            <a:solidFill>
                              <a:srgbClr val="FF0000"/>
                            </a:solidFill>
                            <a:latin typeface="Cambria Math"/>
                          </a:rPr>
                          <m:t>,</m:t>
                        </m:r>
                        <m:r>
                          <a:rPr lang="tr-TR" sz="2400" b="0" i="1" smtClean="0">
                            <a:solidFill>
                              <a:srgbClr val="FF0000"/>
                            </a:solidFill>
                            <a:latin typeface="Cambria Math"/>
                          </a:rPr>
                          <m:t>h𝑎𝑦𝚤𝑟</m:t>
                        </m:r>
                        <m:r>
                          <a:rPr lang="tr-TR" sz="2400" b="0" i="1" smtClean="0">
                            <a:solidFill>
                              <a:srgbClr val="FF0000"/>
                            </a:solidFill>
                            <a:latin typeface="Cambria Math"/>
                          </a:rPr>
                          <m:t>,</m:t>
                        </m:r>
                        <m:r>
                          <a:rPr lang="tr-TR" sz="2400" b="0" i="1" smtClean="0">
                            <a:solidFill>
                              <a:srgbClr val="FF0000"/>
                            </a:solidFill>
                            <a:latin typeface="Cambria Math"/>
                          </a:rPr>
                          <m:t>h𝑎𝑦𝚤𝑟</m:t>
                        </m:r>
                        <m:r>
                          <a:rPr lang="tr-TR" sz="2400" b="0" i="1" smtClean="0">
                            <a:solidFill>
                              <a:srgbClr val="FF0000"/>
                            </a:solidFill>
                            <a:latin typeface="Cambria Math"/>
                          </a:rPr>
                          <m:t>,</m:t>
                        </m:r>
                        <m:r>
                          <a:rPr lang="tr-TR" sz="2400" b="0" i="1" smtClean="0">
                            <a:solidFill>
                              <a:srgbClr val="FF0000"/>
                            </a:solidFill>
                            <a:latin typeface="Cambria Math"/>
                          </a:rPr>
                          <m:t>h𝑎𝑦𝚤𝑟</m:t>
                        </m:r>
                      </m:e>
                    </m:d>
                  </m:oMath>
                </a14:m>
                <a:endParaRPr lang="tr-TR" dirty="0">
                  <a:solidFill>
                    <a:srgbClr val="FF0000"/>
                  </a:solidFill>
                </a:endParaRPr>
              </a:p>
              <a:p>
                <a:pPr marL="0" indent="0" algn="just">
                  <a:buNone/>
                </a:pPr>
                <a:r>
                  <a:rPr lang="tr-TR" sz="2400" dirty="0">
                    <a:solidFill>
                      <a:srgbClr val="FF0000"/>
                    </a:solidFill>
                  </a:rPr>
                  <a:t> </a:t>
                </a:r>
                <a:r>
                  <a:rPr lang="tr-TR" sz="2400" dirty="0"/>
                  <a:t>Olasılıklar, iki adet ’’evet’’ değeri için,</a:t>
                </a:r>
              </a:p>
              <a:p>
                <a:pPr marL="0" indent="0" algn="just">
                  <a:buNone/>
                </a:pPr>
                <a14:m>
                  <m:oMathPara xmlns:m="http://schemas.openxmlformats.org/officeDocument/2006/math">
                    <m:oMathParaPr>
                      <m:jc m:val="centerGroup"/>
                    </m:oMathParaPr>
                    <m:oMath xmlns:m="http://schemas.openxmlformats.org/officeDocument/2006/math">
                      <m:sSub>
                        <m:sSubPr>
                          <m:ctrlPr>
                            <a:rPr lang="tr-TR" sz="2400" i="1" smtClean="0">
                              <a:latin typeface="Cambria Math" panose="02040503050406030204" pitchFamily="18" charset="0"/>
                            </a:rPr>
                          </m:ctrlPr>
                        </m:sSubPr>
                        <m:e>
                          <m:r>
                            <a:rPr lang="tr-TR" sz="2400" b="0" i="1" smtClean="0">
                              <a:latin typeface="Cambria Math"/>
                            </a:rPr>
                            <m:t>𝑃</m:t>
                          </m:r>
                        </m:e>
                        <m:sub>
                          <m:r>
                            <a:rPr lang="tr-TR" sz="2400" b="0" i="1" smtClean="0">
                              <a:latin typeface="Cambria Math"/>
                            </a:rPr>
                            <m:t>1</m:t>
                          </m:r>
                        </m:sub>
                      </m:sSub>
                      <m:r>
                        <a:rPr lang="tr-TR" sz="2400" b="0" i="1" smtClean="0">
                          <a:latin typeface="Cambria Math"/>
                        </a:rPr>
                        <m:t>=</m:t>
                      </m:r>
                      <m:f>
                        <m:fPr>
                          <m:ctrlPr>
                            <a:rPr lang="tr-TR" sz="2400" b="0" i="1" smtClean="0">
                              <a:latin typeface="Cambria Math" panose="02040503050406030204" pitchFamily="18" charset="0"/>
                            </a:rPr>
                          </m:ctrlPr>
                        </m:fPr>
                        <m:num>
                          <m:r>
                            <a:rPr lang="tr-TR" sz="2400" b="0" i="1" smtClean="0">
                              <a:latin typeface="Cambria Math"/>
                            </a:rPr>
                            <m:t>2</m:t>
                          </m:r>
                        </m:num>
                        <m:den>
                          <m:r>
                            <a:rPr lang="tr-TR" sz="2400" b="0" i="1" smtClean="0">
                              <a:latin typeface="Cambria Math"/>
                            </a:rPr>
                            <m:t>8</m:t>
                          </m:r>
                        </m:den>
                      </m:f>
                      <m:r>
                        <a:rPr lang="tr-TR" sz="2400" b="0" i="0" smtClean="0">
                          <a:latin typeface="Cambria Math"/>
                        </a:rPr>
                        <m:t>=0.25</m:t>
                      </m:r>
                    </m:oMath>
                  </m:oMathPara>
                </a14:m>
                <a:endParaRPr lang="tr-TR" sz="2400" dirty="0"/>
              </a:p>
              <a:p>
                <a:pPr marL="0" indent="0" algn="just">
                  <a:buNone/>
                </a:pPr>
                <a:r>
                  <a:rPr lang="tr-TR" sz="2400" dirty="0"/>
                  <a:t> Diğer altı adet ’’hayır’’ değeri için,</a:t>
                </a:r>
              </a:p>
              <a:p>
                <a:pPr marL="0" indent="0" algn="just">
                  <a:buNone/>
                </a:pPr>
                <a14:m>
                  <m:oMathPara xmlns:m="http://schemas.openxmlformats.org/officeDocument/2006/math">
                    <m:oMathParaPr>
                      <m:jc m:val="centerGroup"/>
                    </m:oMathParaPr>
                    <m:oMath xmlns:m="http://schemas.openxmlformats.org/officeDocument/2006/math">
                      <m:sSub>
                        <m:sSubPr>
                          <m:ctrlPr>
                            <a:rPr lang="tr-TR" sz="2400" i="1" smtClean="0">
                              <a:latin typeface="Cambria Math" panose="02040503050406030204" pitchFamily="18" charset="0"/>
                            </a:rPr>
                          </m:ctrlPr>
                        </m:sSubPr>
                        <m:e>
                          <m:r>
                            <a:rPr lang="tr-TR" sz="2400" b="0" i="1" smtClean="0">
                              <a:latin typeface="Cambria Math"/>
                            </a:rPr>
                            <m:t>𝑃</m:t>
                          </m:r>
                        </m:e>
                        <m:sub>
                          <m:r>
                            <a:rPr lang="tr-TR" sz="2400" b="0" i="1" smtClean="0">
                              <a:latin typeface="Cambria Math"/>
                            </a:rPr>
                            <m:t>2</m:t>
                          </m:r>
                        </m:sub>
                      </m:sSub>
                      <m:r>
                        <a:rPr lang="tr-TR" sz="2400" b="0" i="1" smtClean="0">
                          <a:latin typeface="Cambria Math"/>
                        </a:rPr>
                        <m:t>=</m:t>
                      </m:r>
                      <m:f>
                        <m:fPr>
                          <m:ctrlPr>
                            <a:rPr lang="tr-TR" sz="2400" b="0" i="1" smtClean="0">
                              <a:latin typeface="Cambria Math" panose="02040503050406030204" pitchFamily="18" charset="0"/>
                            </a:rPr>
                          </m:ctrlPr>
                        </m:fPr>
                        <m:num>
                          <m:r>
                            <a:rPr lang="tr-TR" sz="2400" b="0" i="1" smtClean="0">
                              <a:latin typeface="Cambria Math"/>
                            </a:rPr>
                            <m:t>6</m:t>
                          </m:r>
                        </m:num>
                        <m:den>
                          <m:r>
                            <a:rPr lang="tr-TR" sz="2400" b="0" i="1" smtClean="0">
                              <a:latin typeface="Cambria Math"/>
                            </a:rPr>
                            <m:t>8</m:t>
                          </m:r>
                        </m:den>
                      </m:f>
                      <m:r>
                        <a:rPr lang="tr-TR" sz="2400" b="0" i="0" smtClean="0">
                          <a:latin typeface="Cambria Math"/>
                        </a:rPr>
                        <m:t>=0.75</m:t>
                      </m:r>
                    </m:oMath>
                  </m:oMathPara>
                </a14:m>
                <a:endParaRPr lang="tr-TR" sz="2400" b="0" dirty="0"/>
              </a:p>
              <a:p>
                <a:pPr marL="0" indent="0" algn="just">
                  <a:buNone/>
                </a:pPr>
                <a:r>
                  <a:rPr lang="tr-TR" sz="2400" dirty="0"/>
                  <a:t> S için toplam entropi şu şekilde elde edilir;</a:t>
                </a:r>
              </a:p>
              <a:p>
                <a:pPr marL="0" indent="0" algn="just">
                  <a:buNone/>
                </a:pPr>
                <a14:m>
                  <m:oMathPara xmlns:m="http://schemas.openxmlformats.org/officeDocument/2006/math">
                    <m:oMathParaPr>
                      <m:jc m:val="centerGroup"/>
                    </m:oMathParaPr>
                    <m:oMath xmlns:m="http://schemas.openxmlformats.org/officeDocument/2006/math">
                      <m:r>
                        <a:rPr lang="tr-TR" sz="2400" b="0" i="1" smtClean="0">
                          <a:latin typeface="Cambria Math"/>
                        </a:rPr>
                        <m:t>𝐻</m:t>
                      </m:r>
                      <m:d>
                        <m:dPr>
                          <m:ctrlPr>
                            <a:rPr lang="tr-TR" sz="2400" b="0" i="1" smtClean="0">
                              <a:latin typeface="Cambria Math" panose="02040503050406030204" pitchFamily="18" charset="0"/>
                            </a:rPr>
                          </m:ctrlPr>
                        </m:dPr>
                        <m:e>
                          <m:r>
                            <a:rPr lang="tr-TR" sz="2400" b="0" i="1" smtClean="0">
                              <a:latin typeface="Cambria Math"/>
                            </a:rPr>
                            <m:t>𝑆</m:t>
                          </m:r>
                        </m:e>
                      </m:d>
                      <m:r>
                        <a:rPr lang="tr-TR" sz="2400" b="0" i="1" smtClean="0">
                          <a:latin typeface="Cambria Math"/>
                        </a:rPr>
                        <m:t>=−</m:t>
                      </m:r>
                      <m:d>
                        <m:dPr>
                          <m:begChr m:val="{"/>
                          <m:endChr m:val="}"/>
                          <m:ctrlPr>
                            <a:rPr lang="tr-TR" sz="2400" b="0" i="1" smtClean="0">
                              <a:latin typeface="Cambria Math" panose="02040503050406030204" pitchFamily="18" charset="0"/>
                            </a:rPr>
                          </m:ctrlPr>
                        </m:dPr>
                        <m:e>
                          <m:sSub>
                            <m:sSubPr>
                              <m:ctrlPr>
                                <a:rPr lang="tr-TR" sz="2400" b="0" i="1" smtClean="0">
                                  <a:latin typeface="Cambria Math" panose="02040503050406030204" pitchFamily="18" charset="0"/>
                                </a:rPr>
                              </m:ctrlPr>
                            </m:sSubPr>
                            <m:e>
                              <m:r>
                                <a:rPr lang="tr-TR" sz="2400" b="0" i="1" smtClean="0">
                                  <a:latin typeface="Cambria Math"/>
                                </a:rPr>
                                <m:t>𝑃</m:t>
                              </m:r>
                            </m:e>
                            <m:sub>
                              <m:r>
                                <a:rPr lang="tr-TR" sz="2400" b="0" i="1" smtClean="0">
                                  <a:latin typeface="Cambria Math"/>
                                </a:rPr>
                                <m:t>1</m:t>
                              </m:r>
                            </m:sub>
                          </m:sSub>
                          <m:func>
                            <m:funcPr>
                              <m:ctrlPr>
                                <a:rPr lang="tr-TR" sz="2400" b="0" i="1" smtClean="0">
                                  <a:latin typeface="Cambria Math" panose="02040503050406030204" pitchFamily="18" charset="0"/>
                                </a:rPr>
                              </m:ctrlPr>
                            </m:funcPr>
                            <m:fName>
                              <m:sSub>
                                <m:sSubPr>
                                  <m:ctrlPr>
                                    <a:rPr lang="tr-TR" sz="2400" b="0" i="1" smtClean="0">
                                      <a:latin typeface="Cambria Math" panose="02040503050406030204" pitchFamily="18" charset="0"/>
                                    </a:rPr>
                                  </m:ctrlPr>
                                </m:sSubPr>
                                <m:e>
                                  <m:r>
                                    <m:rPr>
                                      <m:sty m:val="p"/>
                                    </m:rPr>
                                    <a:rPr lang="tr-TR" sz="2400" b="0" i="0" smtClean="0">
                                      <a:latin typeface="Cambria Math"/>
                                    </a:rPr>
                                    <m:t>log</m:t>
                                  </m:r>
                                </m:e>
                                <m:sub>
                                  <m:r>
                                    <a:rPr lang="tr-TR" sz="2400" b="0" i="1" smtClean="0">
                                      <a:latin typeface="Cambria Math"/>
                                    </a:rPr>
                                    <m:t>2</m:t>
                                  </m:r>
                                </m:sub>
                              </m:sSub>
                            </m:fName>
                            <m:e>
                              <m:d>
                                <m:dPr>
                                  <m:ctrlPr>
                                    <a:rPr lang="tr-TR" sz="2400" b="0" i="1" smtClean="0">
                                      <a:latin typeface="Cambria Math" panose="02040503050406030204" pitchFamily="18" charset="0"/>
                                    </a:rPr>
                                  </m:ctrlPr>
                                </m:dPr>
                                <m:e>
                                  <m:sSub>
                                    <m:sSubPr>
                                      <m:ctrlPr>
                                        <a:rPr lang="tr-TR" sz="2400" b="0" i="1" smtClean="0">
                                          <a:latin typeface="Cambria Math" panose="02040503050406030204" pitchFamily="18" charset="0"/>
                                        </a:rPr>
                                      </m:ctrlPr>
                                    </m:sSubPr>
                                    <m:e>
                                      <m:r>
                                        <a:rPr lang="tr-TR" sz="2400" b="0" i="1" smtClean="0">
                                          <a:latin typeface="Cambria Math"/>
                                        </a:rPr>
                                        <m:t>𝑃</m:t>
                                      </m:r>
                                    </m:e>
                                    <m:sub>
                                      <m:r>
                                        <a:rPr lang="tr-TR" sz="2400" b="0" i="1" smtClean="0">
                                          <a:latin typeface="Cambria Math"/>
                                        </a:rPr>
                                        <m:t>1</m:t>
                                      </m:r>
                                    </m:sub>
                                  </m:sSub>
                                </m:e>
                              </m:d>
                            </m:e>
                          </m:func>
                          <m:r>
                            <a:rPr lang="tr-TR" sz="2400" b="0" i="1" smtClean="0">
                              <a:latin typeface="Cambria Math"/>
                            </a:rPr>
                            <m:t>+</m:t>
                          </m:r>
                          <m:sSub>
                            <m:sSubPr>
                              <m:ctrlPr>
                                <a:rPr lang="tr-TR" sz="2400" b="0" i="1" smtClean="0">
                                  <a:latin typeface="Cambria Math" panose="02040503050406030204" pitchFamily="18" charset="0"/>
                                </a:rPr>
                              </m:ctrlPr>
                            </m:sSubPr>
                            <m:e>
                              <m:r>
                                <a:rPr lang="tr-TR" sz="2400" b="0" i="1" smtClean="0">
                                  <a:latin typeface="Cambria Math"/>
                                </a:rPr>
                                <m:t>𝑃</m:t>
                              </m:r>
                            </m:e>
                            <m:sub>
                              <m:r>
                                <a:rPr lang="tr-TR" sz="2400" b="0" i="1" smtClean="0">
                                  <a:latin typeface="Cambria Math"/>
                                </a:rPr>
                                <m:t>2</m:t>
                              </m:r>
                            </m:sub>
                          </m:sSub>
                          <m:func>
                            <m:funcPr>
                              <m:ctrlPr>
                                <a:rPr lang="tr-TR" sz="2400" b="0" i="1" smtClean="0">
                                  <a:latin typeface="Cambria Math" panose="02040503050406030204" pitchFamily="18" charset="0"/>
                                </a:rPr>
                              </m:ctrlPr>
                            </m:funcPr>
                            <m:fName>
                              <m:sSub>
                                <m:sSubPr>
                                  <m:ctrlPr>
                                    <a:rPr lang="tr-TR" sz="2400" b="0" i="1" smtClean="0">
                                      <a:latin typeface="Cambria Math" panose="02040503050406030204" pitchFamily="18" charset="0"/>
                                    </a:rPr>
                                  </m:ctrlPr>
                                </m:sSubPr>
                                <m:e>
                                  <m:r>
                                    <m:rPr>
                                      <m:sty m:val="p"/>
                                    </m:rPr>
                                    <a:rPr lang="tr-TR" sz="2400" b="0" i="0" smtClean="0">
                                      <a:latin typeface="Cambria Math"/>
                                    </a:rPr>
                                    <m:t>log</m:t>
                                  </m:r>
                                </m:e>
                                <m:sub>
                                  <m:r>
                                    <a:rPr lang="tr-TR" sz="2400" b="0" i="1" smtClean="0">
                                      <a:latin typeface="Cambria Math"/>
                                    </a:rPr>
                                    <m:t>2</m:t>
                                  </m:r>
                                </m:sub>
                              </m:sSub>
                            </m:fName>
                            <m:e>
                              <m:r>
                                <a:rPr lang="tr-TR" sz="2400" b="0" i="1" smtClean="0">
                                  <a:latin typeface="Cambria Math"/>
                                </a:rPr>
                                <m:t>(</m:t>
                              </m:r>
                              <m:sSub>
                                <m:sSubPr>
                                  <m:ctrlPr>
                                    <a:rPr lang="tr-TR" sz="2400" b="0" i="1" smtClean="0">
                                      <a:latin typeface="Cambria Math" panose="02040503050406030204" pitchFamily="18" charset="0"/>
                                    </a:rPr>
                                  </m:ctrlPr>
                                </m:sSubPr>
                                <m:e>
                                  <m:r>
                                    <a:rPr lang="tr-TR" sz="2400" b="0" i="1" smtClean="0">
                                      <a:latin typeface="Cambria Math"/>
                                    </a:rPr>
                                    <m:t>𝑃</m:t>
                                  </m:r>
                                </m:e>
                                <m:sub>
                                  <m:r>
                                    <a:rPr lang="tr-TR" sz="2400" b="0" i="1" smtClean="0">
                                      <a:latin typeface="Cambria Math"/>
                                    </a:rPr>
                                    <m:t>2</m:t>
                                  </m:r>
                                </m:sub>
                              </m:sSub>
                              <m:r>
                                <a:rPr lang="tr-TR" sz="2400" b="0" i="1" smtClean="0">
                                  <a:latin typeface="Cambria Math"/>
                                </a:rPr>
                                <m:t>)</m:t>
                              </m:r>
                            </m:e>
                          </m:func>
                        </m:e>
                      </m:d>
                    </m:oMath>
                  </m:oMathPara>
                </a14:m>
                <a:endParaRPr lang="tr-TR" sz="2400" dirty="0"/>
              </a:p>
              <a:p>
                <a:pPr marL="0" indent="0" algn="just">
                  <a:buNone/>
                </a:pPr>
                <a:r>
                  <a:rPr lang="tr-TR" sz="2400" dirty="0"/>
                  <a:t>         = -(0.25</a:t>
                </a:r>
                <a14:m>
                  <m:oMath xmlns:m="http://schemas.openxmlformats.org/officeDocument/2006/math">
                    <m:func>
                      <m:funcPr>
                        <m:ctrlPr>
                          <a:rPr lang="tr-TR" sz="2400" i="1" smtClean="0">
                            <a:latin typeface="Cambria Math" panose="02040503050406030204" pitchFamily="18" charset="0"/>
                          </a:rPr>
                        </m:ctrlPr>
                      </m:funcPr>
                      <m:fName>
                        <m:sSub>
                          <m:sSubPr>
                            <m:ctrlPr>
                              <a:rPr lang="tr-TR" sz="2400" i="1" smtClean="0">
                                <a:latin typeface="Cambria Math" panose="02040503050406030204" pitchFamily="18" charset="0"/>
                              </a:rPr>
                            </m:ctrlPr>
                          </m:sSubPr>
                          <m:e>
                            <m:r>
                              <m:rPr>
                                <m:sty m:val="p"/>
                              </m:rPr>
                              <a:rPr lang="tr-TR" sz="2400" i="0" smtClean="0">
                                <a:latin typeface="Cambria Math"/>
                              </a:rPr>
                              <m:t>log</m:t>
                            </m:r>
                          </m:e>
                          <m:sub>
                            <m:r>
                              <a:rPr lang="tr-TR" sz="2400" b="0" i="1" smtClean="0">
                                <a:latin typeface="Cambria Math"/>
                              </a:rPr>
                              <m:t>2</m:t>
                            </m:r>
                          </m:sub>
                        </m:sSub>
                      </m:fName>
                      <m:e>
                        <m:d>
                          <m:dPr>
                            <m:ctrlPr>
                              <a:rPr lang="tr-TR" sz="2400" i="1" smtClean="0">
                                <a:latin typeface="Cambria Math" panose="02040503050406030204" pitchFamily="18" charset="0"/>
                              </a:rPr>
                            </m:ctrlPr>
                          </m:dPr>
                          <m:e>
                            <m:r>
                              <a:rPr lang="tr-TR" sz="2400" b="0" i="1" smtClean="0">
                                <a:latin typeface="Cambria Math"/>
                              </a:rPr>
                              <m:t>0.25</m:t>
                            </m:r>
                          </m:e>
                        </m:d>
                      </m:e>
                    </m:func>
                  </m:oMath>
                </a14:m>
                <a:r>
                  <a:rPr lang="tr-TR" sz="2400" dirty="0"/>
                  <a:t>+0.75</a:t>
                </a:r>
                <a14:m>
                  <m:oMath xmlns:m="http://schemas.openxmlformats.org/officeDocument/2006/math">
                    <m:func>
                      <m:funcPr>
                        <m:ctrlPr>
                          <a:rPr lang="tr-TR" sz="2400" i="1" smtClean="0">
                            <a:latin typeface="Cambria Math" panose="02040503050406030204" pitchFamily="18" charset="0"/>
                          </a:rPr>
                        </m:ctrlPr>
                      </m:funcPr>
                      <m:fName>
                        <m:sSub>
                          <m:sSubPr>
                            <m:ctrlPr>
                              <a:rPr lang="tr-TR" sz="2400" i="1" smtClean="0">
                                <a:latin typeface="Cambria Math" panose="02040503050406030204" pitchFamily="18" charset="0"/>
                              </a:rPr>
                            </m:ctrlPr>
                          </m:sSubPr>
                          <m:e>
                            <m:r>
                              <m:rPr>
                                <m:sty m:val="p"/>
                              </m:rPr>
                              <a:rPr lang="tr-TR" sz="2400" i="0" smtClean="0">
                                <a:latin typeface="Cambria Math"/>
                              </a:rPr>
                              <m:t>log</m:t>
                            </m:r>
                          </m:e>
                          <m:sub>
                            <m:r>
                              <a:rPr lang="tr-TR" sz="2400" b="0" i="1" smtClean="0">
                                <a:latin typeface="Cambria Math"/>
                              </a:rPr>
                              <m:t>2</m:t>
                            </m:r>
                          </m:sub>
                        </m:sSub>
                      </m:fName>
                      <m:e>
                        <m:d>
                          <m:dPr>
                            <m:ctrlPr>
                              <a:rPr lang="tr-TR" sz="2400" i="1" smtClean="0">
                                <a:latin typeface="Cambria Math" panose="02040503050406030204" pitchFamily="18" charset="0"/>
                              </a:rPr>
                            </m:ctrlPr>
                          </m:dPr>
                          <m:e>
                            <m:r>
                              <a:rPr lang="tr-TR" sz="2400" b="0" i="1" smtClean="0">
                                <a:latin typeface="Cambria Math"/>
                              </a:rPr>
                              <m:t>0.75</m:t>
                            </m:r>
                          </m:e>
                        </m:d>
                        <m:r>
                          <a:rPr lang="tr-TR" sz="2400" b="0" i="1" smtClean="0">
                            <a:latin typeface="Cambria Math"/>
                          </a:rPr>
                          <m:t>)=0.81128</m:t>
                        </m:r>
                      </m:e>
                    </m:func>
                  </m:oMath>
                </a14:m>
                <a:endParaRPr lang="tr-TR" sz="2400" dirty="0"/>
              </a:p>
              <a:p>
                <a:pPr marL="0" indent="0" algn="just">
                  <a:buNone/>
                </a:pPr>
                <a:endParaRPr lang="tr-TR" sz="2400" dirty="0"/>
              </a:p>
              <a:p>
                <a:pPr marL="0" indent="0" algn="just">
                  <a:buNone/>
                </a:pPr>
                <a:r>
                  <a:rPr lang="tr-TR" sz="2400" dirty="0"/>
                  <a:t> </a:t>
                </a: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395536" y="1628800"/>
                <a:ext cx="8352928" cy="5112568"/>
              </a:xfrm>
              <a:blipFill>
                <a:blip r:embed="rId2"/>
                <a:stretch>
                  <a:fillRect l="-1168"/>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302665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dirty="0"/>
          </a:p>
        </p:txBody>
      </p:sp>
      <p:sp>
        <p:nvSpPr>
          <p:cNvPr id="3" name="İçerik Yer Tutucusu 2"/>
          <p:cNvSpPr>
            <a:spLocks noGrp="1"/>
          </p:cNvSpPr>
          <p:nvPr>
            <p:ph idx="1"/>
          </p:nvPr>
        </p:nvSpPr>
        <p:spPr/>
        <p:txBody>
          <a:bodyPr/>
          <a:lstStyle/>
          <a:p>
            <a:pPr algn="just">
              <a:lnSpc>
                <a:spcPct val="150000"/>
              </a:lnSpc>
            </a:pPr>
            <a:r>
              <a:rPr lang="tr-TR" dirty="0"/>
              <a:t>OLTP sistemlerine ilişkin veritabanlarına veri kaydedilebilir, veriye erişilerek raporlanabilir ve istendiğinde veri silinebilir.</a:t>
            </a:r>
          </a:p>
        </p:txBody>
      </p:sp>
    </p:spTree>
    <p:extLst>
      <p:ext uri="{BB962C8B-B14F-4D97-AF65-F5344CB8AC3E}">
        <p14:creationId xmlns:p14="http://schemas.microsoft.com/office/powerpoint/2010/main" val="359206872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Karar Ağaçlarında Entropi</a:t>
            </a:r>
          </a:p>
        </p:txBody>
      </p:sp>
      <p:sp>
        <p:nvSpPr>
          <p:cNvPr id="3" name="İçerik Yer Tutucusu 2"/>
          <p:cNvSpPr>
            <a:spLocks noGrp="1"/>
          </p:cNvSpPr>
          <p:nvPr>
            <p:ph idx="1"/>
          </p:nvPr>
        </p:nvSpPr>
        <p:spPr/>
        <p:txBody>
          <a:bodyPr/>
          <a:lstStyle/>
          <a:p>
            <a:pPr algn="just">
              <a:buFont typeface="Wingdings" pitchFamily="2" charset="2"/>
              <a:buChar char="v"/>
            </a:pPr>
            <a:r>
              <a:rPr lang="tr-TR" dirty="0">
                <a:solidFill>
                  <a:srgbClr val="FF0000"/>
                </a:solidFill>
              </a:rPr>
              <a:t> </a:t>
            </a:r>
            <a:r>
              <a:rPr lang="tr-TR" sz="2400" dirty="0"/>
              <a:t>Karar ağaçlarının oluşturulması esnasında dallanmaya hangi nitelikten başlanacağı önem taşımaktadır. Çünkü sınırlı sayıda kayıttan oluşan bir eğitim kümesinden yararlanarak olası tüm ağaç yapılarını ortaya çıkarmak ve içlerinden en uygun olanı seçerek ondan başlamak kolay değildir.</a:t>
            </a:r>
            <a:endParaRPr lang="tr-TR" dirty="0">
              <a:solidFill>
                <a:srgbClr val="FF0000"/>
              </a:solidFill>
            </a:endParaRPr>
          </a:p>
        </p:txBody>
      </p:sp>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21782428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p:txBody>
              <a:bodyPr/>
              <a:lstStyle/>
              <a:p>
                <a:pPr algn="just">
                  <a:buFont typeface="Wingdings" pitchFamily="2" charset="2"/>
                  <a:buChar char="v"/>
                </a:pPr>
                <a:r>
                  <a:rPr lang="tr-TR" dirty="0">
                    <a:solidFill>
                      <a:srgbClr val="FF0000"/>
                    </a:solidFill>
                  </a:rPr>
                  <a:t> </a:t>
                </a:r>
                <a:r>
                  <a:rPr lang="tr-TR" sz="2400" dirty="0"/>
                  <a:t>Veri tabanından eğitim için elde edilen kayıt kümesini ele alalım. Eğitim kümesi sınıf niteliğinin alacağı değerlere göre </a:t>
                </a:r>
                <a14:m>
                  <m:oMath xmlns:m="http://schemas.openxmlformats.org/officeDocument/2006/math">
                    <m:d>
                      <m:dPr>
                        <m:begChr m:val="{"/>
                        <m:endChr m:val="}"/>
                        <m:ctrlPr>
                          <a:rPr lang="tr-TR" sz="2400" i="1" smtClean="0">
                            <a:latin typeface="Cambria Math" panose="02040503050406030204" pitchFamily="18" charset="0"/>
                          </a:rPr>
                        </m:ctrlPr>
                      </m:dPr>
                      <m:e>
                        <m:sSub>
                          <m:sSubPr>
                            <m:ctrlPr>
                              <a:rPr lang="tr-TR" sz="2400" i="1" smtClean="0">
                                <a:latin typeface="Cambria Math" panose="02040503050406030204" pitchFamily="18" charset="0"/>
                              </a:rPr>
                            </m:ctrlPr>
                          </m:sSubPr>
                          <m:e>
                            <m:r>
                              <a:rPr lang="tr-TR" sz="2400" b="0" i="1" smtClean="0">
                                <a:latin typeface="Cambria Math"/>
                              </a:rPr>
                              <m:t>𝐶</m:t>
                            </m:r>
                          </m:e>
                          <m:sub>
                            <m:r>
                              <a:rPr lang="tr-TR" sz="2400" b="0" i="1" smtClean="0">
                                <a:latin typeface="Cambria Math"/>
                              </a:rPr>
                              <m:t>1</m:t>
                            </m:r>
                          </m:sub>
                        </m:sSub>
                        <m:r>
                          <a:rPr lang="tr-TR" sz="2400" b="0" i="1" smtClean="0">
                            <a:latin typeface="Cambria Math"/>
                          </a:rPr>
                          <m:t>,</m:t>
                        </m:r>
                        <m:sSub>
                          <m:sSubPr>
                            <m:ctrlPr>
                              <a:rPr lang="tr-TR" sz="2400" b="0" i="1" smtClean="0">
                                <a:latin typeface="Cambria Math" panose="02040503050406030204" pitchFamily="18" charset="0"/>
                              </a:rPr>
                            </m:ctrlPr>
                          </m:sSubPr>
                          <m:e>
                            <m:r>
                              <a:rPr lang="tr-TR" sz="2400" b="0" i="1" smtClean="0">
                                <a:latin typeface="Cambria Math"/>
                              </a:rPr>
                              <m:t>𝐶</m:t>
                            </m:r>
                          </m:e>
                          <m:sub>
                            <m:r>
                              <a:rPr lang="tr-TR" sz="2400" b="0" i="1" smtClean="0">
                                <a:latin typeface="Cambria Math"/>
                              </a:rPr>
                              <m:t>2</m:t>
                            </m:r>
                          </m:sub>
                        </m:sSub>
                        <m:r>
                          <a:rPr lang="tr-TR" sz="2400" b="0" i="1" smtClean="0">
                            <a:latin typeface="Cambria Math"/>
                          </a:rPr>
                          <m:t>,…,</m:t>
                        </m:r>
                        <m:sSub>
                          <m:sSubPr>
                            <m:ctrlPr>
                              <a:rPr lang="tr-TR" sz="2400" b="0" i="1" smtClean="0">
                                <a:latin typeface="Cambria Math" panose="02040503050406030204" pitchFamily="18" charset="0"/>
                              </a:rPr>
                            </m:ctrlPr>
                          </m:sSubPr>
                          <m:e>
                            <m:r>
                              <a:rPr lang="tr-TR" sz="2400" b="0" i="1" smtClean="0">
                                <a:latin typeface="Cambria Math"/>
                              </a:rPr>
                              <m:t>𝐶</m:t>
                            </m:r>
                          </m:e>
                          <m:sub>
                            <m:r>
                              <a:rPr lang="tr-TR" sz="2400" b="0" i="1" smtClean="0">
                                <a:latin typeface="Cambria Math"/>
                              </a:rPr>
                              <m:t>𝑘</m:t>
                            </m:r>
                          </m:sub>
                        </m:sSub>
                      </m:e>
                    </m:d>
                  </m:oMath>
                </a14:m>
                <a:r>
                  <a:rPr lang="tr-TR" dirty="0">
                    <a:solidFill>
                      <a:srgbClr val="FF0000"/>
                    </a:solidFill>
                  </a:rPr>
                  <a:t> </a:t>
                </a:r>
                <a:r>
                  <a:rPr lang="tr-TR" sz="2400" dirty="0"/>
                  <a:t>olmak üzere k sınıfa ayrıldığını varsayalım. Bu sınıflarla ilgili olarak ortalama bilgi miktarına ihtiyaç duyulabilir.</a:t>
                </a: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blipFill rotWithShape="1">
                <a:blip r:embed="rId2"/>
                <a:stretch>
                  <a:fillRect l="-1716" t="-434" r="-1525"/>
                </a:stretch>
              </a:blipFill>
            </p:spPr>
            <p:txBody>
              <a:bodyPr/>
              <a:lstStyle/>
              <a:p>
                <a:r>
                  <a:rPr lang="tr-TR">
                    <a:noFill/>
                  </a:rPr>
                  <a:t> </a:t>
                </a:r>
              </a:p>
            </p:txBody>
          </p:sp>
        </mc:Fallback>
      </mc:AlternateContent>
      <p:sp>
        <p:nvSpPr>
          <p:cNvPr id="2" name="Altbilgi Yer Tutucusu 1"/>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21132819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539551" y="908720"/>
                <a:ext cx="7977431" cy="5217443"/>
              </a:xfrm>
            </p:spPr>
            <p:txBody>
              <a:bodyPr/>
              <a:lstStyle/>
              <a:p>
                <a:pPr algn="just">
                  <a:buFont typeface="Wingdings" pitchFamily="2" charset="2"/>
                  <a:buChar char="v"/>
                </a:pPr>
                <a:r>
                  <a:rPr lang="tr-TR" dirty="0">
                    <a:solidFill>
                      <a:srgbClr val="FF0000"/>
                    </a:solidFill>
                  </a:rPr>
                  <a:t> </a:t>
                </a:r>
                <a:r>
                  <a:rPr lang="tr-TR" sz="2400" dirty="0"/>
                  <a:t>Burada T sınıf değerlerini içeren küme için </a:t>
                </a:r>
                <a14:m>
                  <m:oMath xmlns:m="http://schemas.openxmlformats.org/officeDocument/2006/math">
                    <m:sSub>
                      <m:sSubPr>
                        <m:ctrlPr>
                          <a:rPr lang="tr-TR" sz="2400" i="1" smtClean="0">
                            <a:latin typeface="Cambria Math" panose="02040503050406030204" pitchFamily="18" charset="0"/>
                          </a:rPr>
                        </m:ctrlPr>
                      </m:sSubPr>
                      <m:e>
                        <m:r>
                          <a:rPr lang="tr-TR" sz="2400" b="0" i="1" smtClean="0">
                            <a:latin typeface="Cambria Math"/>
                          </a:rPr>
                          <m:t>𝑃</m:t>
                        </m:r>
                      </m:e>
                      <m:sub>
                        <m:r>
                          <a:rPr lang="tr-TR" sz="2400" b="0" i="1" smtClean="0">
                            <a:latin typeface="Cambria Math"/>
                          </a:rPr>
                          <m:t>𝑇</m:t>
                        </m:r>
                      </m:sub>
                    </m:sSub>
                  </m:oMath>
                </a14:m>
                <a:r>
                  <a:rPr lang="tr-TR" dirty="0">
                    <a:solidFill>
                      <a:srgbClr val="FF0000"/>
                    </a:solidFill>
                  </a:rPr>
                  <a:t> </a:t>
                </a:r>
                <a:r>
                  <a:rPr lang="tr-TR" sz="2400" dirty="0"/>
                  <a:t>sınıfların olasılık dağılımıdır ve şu şekilde hesaplanır:</a:t>
                </a:r>
              </a:p>
              <a:p>
                <a:pPr marL="0" indent="0" algn="just">
                  <a:buNone/>
                </a:pPr>
                <a:endParaRPr lang="tr-TR" sz="2400" dirty="0"/>
              </a:p>
              <a:p>
                <a:pPr marL="0" indent="0" algn="ctr">
                  <a:buNone/>
                </a:pPr>
                <a14:m>
                  <m:oMath xmlns:m="http://schemas.openxmlformats.org/officeDocument/2006/math">
                    <m:sSub>
                      <m:sSubPr>
                        <m:ctrlPr>
                          <a:rPr lang="tr-TR" i="1" smtClean="0">
                            <a:solidFill>
                              <a:schemeClr val="tx1"/>
                            </a:solidFill>
                            <a:latin typeface="Cambria Math" panose="02040503050406030204" pitchFamily="18" charset="0"/>
                          </a:rPr>
                        </m:ctrlPr>
                      </m:sSubPr>
                      <m:e>
                        <m:r>
                          <a:rPr lang="tr-TR" b="0" i="1" smtClean="0">
                            <a:solidFill>
                              <a:schemeClr val="tx1"/>
                            </a:solidFill>
                            <a:latin typeface="Cambria Math"/>
                          </a:rPr>
                          <m:t>𝑃</m:t>
                        </m:r>
                      </m:e>
                      <m:sub>
                        <m:r>
                          <a:rPr lang="tr-TR" b="0" i="1" smtClean="0">
                            <a:solidFill>
                              <a:schemeClr val="tx1"/>
                            </a:solidFill>
                            <a:latin typeface="Cambria Math"/>
                          </a:rPr>
                          <m:t>𝑇</m:t>
                        </m:r>
                      </m:sub>
                    </m:sSub>
                  </m:oMath>
                </a14:m>
                <a:r>
                  <a:rPr lang="tr-TR" dirty="0">
                    <a:solidFill>
                      <a:schemeClr val="tx1"/>
                    </a:solidFill>
                  </a:rPr>
                  <a:t>= </a:t>
                </a:r>
                <a14:m>
                  <m:oMath xmlns:m="http://schemas.openxmlformats.org/officeDocument/2006/math">
                    <m:d>
                      <m:dPr>
                        <m:ctrlPr>
                          <a:rPr lang="tr-TR" i="1" dirty="0" smtClean="0">
                            <a:solidFill>
                              <a:schemeClr val="tx1"/>
                            </a:solidFill>
                            <a:latin typeface="Cambria Math" panose="02040503050406030204" pitchFamily="18" charset="0"/>
                          </a:rPr>
                        </m:ctrlPr>
                      </m:dPr>
                      <m:e>
                        <m:f>
                          <m:fPr>
                            <m:ctrlPr>
                              <a:rPr lang="tr-TR" i="1" dirty="0" smtClean="0">
                                <a:solidFill>
                                  <a:schemeClr val="tx1"/>
                                </a:solidFill>
                                <a:latin typeface="Cambria Math" panose="02040503050406030204" pitchFamily="18" charset="0"/>
                              </a:rPr>
                            </m:ctrlPr>
                          </m:fPr>
                          <m:num>
                            <m:d>
                              <m:dPr>
                                <m:begChr m:val="|"/>
                                <m:endChr m:val="|"/>
                                <m:ctrlPr>
                                  <a:rPr lang="tr-TR" i="1" dirty="0" smtClean="0">
                                    <a:solidFill>
                                      <a:schemeClr val="tx1"/>
                                    </a:solidFill>
                                    <a:latin typeface="Cambria Math" panose="02040503050406030204" pitchFamily="18" charset="0"/>
                                  </a:rPr>
                                </m:ctrlPr>
                              </m:dPr>
                              <m:e>
                                <m:sSub>
                                  <m:sSubPr>
                                    <m:ctrlPr>
                                      <a:rPr lang="tr-TR" i="1" dirty="0" smtClean="0">
                                        <a:solidFill>
                                          <a:schemeClr val="tx1"/>
                                        </a:solidFill>
                                        <a:latin typeface="Cambria Math" panose="02040503050406030204" pitchFamily="18" charset="0"/>
                                      </a:rPr>
                                    </m:ctrlPr>
                                  </m:sSubPr>
                                  <m:e>
                                    <m:r>
                                      <a:rPr lang="tr-TR" b="0" i="1" dirty="0" smtClean="0">
                                        <a:solidFill>
                                          <a:schemeClr val="tx1"/>
                                        </a:solidFill>
                                        <a:latin typeface="Cambria Math"/>
                                      </a:rPr>
                                      <m:t>𝐶</m:t>
                                    </m:r>
                                  </m:e>
                                  <m:sub>
                                    <m:r>
                                      <a:rPr lang="tr-TR" b="0" i="1" dirty="0" smtClean="0">
                                        <a:solidFill>
                                          <a:schemeClr val="tx1"/>
                                        </a:solidFill>
                                        <a:latin typeface="Cambria Math"/>
                                      </a:rPr>
                                      <m:t>1</m:t>
                                    </m:r>
                                  </m:sub>
                                </m:sSub>
                              </m:e>
                            </m:d>
                          </m:num>
                          <m:den>
                            <m:d>
                              <m:dPr>
                                <m:begChr m:val="|"/>
                                <m:endChr m:val="|"/>
                                <m:ctrlPr>
                                  <a:rPr lang="tr-TR" i="1" dirty="0" smtClean="0">
                                    <a:solidFill>
                                      <a:schemeClr val="tx1"/>
                                    </a:solidFill>
                                    <a:latin typeface="Cambria Math" panose="02040503050406030204" pitchFamily="18" charset="0"/>
                                  </a:rPr>
                                </m:ctrlPr>
                              </m:dPr>
                              <m:e>
                                <m:r>
                                  <a:rPr lang="tr-TR" b="0" i="1" dirty="0" smtClean="0">
                                    <a:solidFill>
                                      <a:schemeClr val="tx1"/>
                                    </a:solidFill>
                                    <a:latin typeface="Cambria Math"/>
                                  </a:rPr>
                                  <m:t>𝑇</m:t>
                                </m:r>
                              </m:e>
                            </m:d>
                          </m:den>
                        </m:f>
                        <m:r>
                          <a:rPr lang="tr-TR" b="0" i="1" dirty="0" smtClean="0">
                            <a:solidFill>
                              <a:schemeClr val="tx1"/>
                            </a:solidFill>
                            <a:latin typeface="Cambria Math"/>
                          </a:rPr>
                          <m:t>,</m:t>
                        </m:r>
                        <m:f>
                          <m:fPr>
                            <m:ctrlPr>
                              <a:rPr lang="tr-TR" i="1" dirty="0">
                                <a:solidFill>
                                  <a:schemeClr val="tx1"/>
                                </a:solidFill>
                                <a:latin typeface="Cambria Math" panose="02040503050406030204" pitchFamily="18" charset="0"/>
                              </a:rPr>
                            </m:ctrlPr>
                          </m:fPr>
                          <m:num>
                            <m:d>
                              <m:dPr>
                                <m:begChr m:val="|"/>
                                <m:endChr m:val="|"/>
                                <m:ctrlPr>
                                  <a:rPr lang="tr-TR" i="1" dirty="0">
                                    <a:solidFill>
                                      <a:schemeClr val="tx1"/>
                                    </a:solidFill>
                                    <a:latin typeface="Cambria Math" panose="02040503050406030204" pitchFamily="18" charset="0"/>
                                  </a:rPr>
                                </m:ctrlPr>
                              </m:dPr>
                              <m:e>
                                <m:sSub>
                                  <m:sSubPr>
                                    <m:ctrlPr>
                                      <a:rPr lang="tr-TR" i="1" dirty="0" smtClean="0">
                                        <a:solidFill>
                                          <a:schemeClr val="tx1"/>
                                        </a:solidFill>
                                        <a:latin typeface="Cambria Math" panose="02040503050406030204" pitchFamily="18" charset="0"/>
                                      </a:rPr>
                                    </m:ctrlPr>
                                  </m:sSubPr>
                                  <m:e>
                                    <m:r>
                                      <a:rPr lang="tr-TR" b="0" i="1" dirty="0" smtClean="0">
                                        <a:solidFill>
                                          <a:schemeClr val="tx1"/>
                                        </a:solidFill>
                                        <a:latin typeface="Cambria Math"/>
                                      </a:rPr>
                                      <m:t>𝐶</m:t>
                                    </m:r>
                                  </m:e>
                                  <m:sub>
                                    <m:r>
                                      <a:rPr lang="tr-TR" b="0" i="1" dirty="0" smtClean="0">
                                        <a:solidFill>
                                          <a:schemeClr val="tx1"/>
                                        </a:solidFill>
                                        <a:latin typeface="Cambria Math"/>
                                      </a:rPr>
                                      <m:t>2</m:t>
                                    </m:r>
                                  </m:sub>
                                </m:sSub>
                              </m:e>
                            </m:d>
                          </m:num>
                          <m:den>
                            <m:d>
                              <m:dPr>
                                <m:begChr m:val="|"/>
                                <m:endChr m:val="|"/>
                                <m:ctrlPr>
                                  <a:rPr lang="tr-TR" i="1" dirty="0">
                                    <a:solidFill>
                                      <a:schemeClr val="tx1"/>
                                    </a:solidFill>
                                    <a:latin typeface="Cambria Math" panose="02040503050406030204" pitchFamily="18" charset="0"/>
                                  </a:rPr>
                                </m:ctrlPr>
                              </m:dPr>
                              <m:e>
                                <m:r>
                                  <a:rPr lang="tr-TR" b="0" i="1" dirty="0" smtClean="0">
                                    <a:solidFill>
                                      <a:schemeClr val="tx1"/>
                                    </a:solidFill>
                                    <a:latin typeface="Cambria Math"/>
                                  </a:rPr>
                                  <m:t>𝑇</m:t>
                                </m:r>
                              </m:e>
                            </m:d>
                          </m:den>
                        </m:f>
                        <m:r>
                          <a:rPr lang="tr-TR" b="0" i="1" dirty="0" smtClean="0">
                            <a:solidFill>
                              <a:schemeClr val="tx1"/>
                            </a:solidFill>
                            <a:latin typeface="Cambria Math"/>
                          </a:rPr>
                          <m:t>…,</m:t>
                        </m:r>
                        <m:f>
                          <m:fPr>
                            <m:ctrlPr>
                              <a:rPr lang="tr-TR" i="1" dirty="0">
                                <a:solidFill>
                                  <a:schemeClr val="tx1"/>
                                </a:solidFill>
                                <a:latin typeface="Cambria Math" panose="02040503050406030204" pitchFamily="18" charset="0"/>
                              </a:rPr>
                            </m:ctrlPr>
                          </m:fPr>
                          <m:num>
                            <m:d>
                              <m:dPr>
                                <m:begChr m:val="|"/>
                                <m:endChr m:val="|"/>
                                <m:ctrlPr>
                                  <a:rPr lang="tr-TR" i="1" dirty="0">
                                    <a:solidFill>
                                      <a:schemeClr val="tx1"/>
                                    </a:solidFill>
                                    <a:latin typeface="Cambria Math" panose="02040503050406030204" pitchFamily="18" charset="0"/>
                                  </a:rPr>
                                </m:ctrlPr>
                              </m:dPr>
                              <m:e>
                                <m:sSub>
                                  <m:sSubPr>
                                    <m:ctrlPr>
                                      <a:rPr lang="tr-TR" i="1" dirty="0" smtClean="0">
                                        <a:solidFill>
                                          <a:schemeClr val="tx1"/>
                                        </a:solidFill>
                                        <a:latin typeface="Cambria Math" panose="02040503050406030204" pitchFamily="18" charset="0"/>
                                      </a:rPr>
                                    </m:ctrlPr>
                                  </m:sSubPr>
                                  <m:e>
                                    <m:r>
                                      <a:rPr lang="tr-TR" b="0" i="1" dirty="0" smtClean="0">
                                        <a:solidFill>
                                          <a:schemeClr val="tx1"/>
                                        </a:solidFill>
                                        <a:latin typeface="Cambria Math"/>
                                      </a:rPr>
                                      <m:t>𝐶</m:t>
                                    </m:r>
                                  </m:e>
                                  <m:sub>
                                    <m:r>
                                      <a:rPr lang="tr-TR" b="0" i="1" dirty="0" smtClean="0">
                                        <a:solidFill>
                                          <a:schemeClr val="tx1"/>
                                        </a:solidFill>
                                        <a:latin typeface="Cambria Math"/>
                                      </a:rPr>
                                      <m:t>𝑘</m:t>
                                    </m:r>
                                  </m:sub>
                                </m:sSub>
                              </m:e>
                            </m:d>
                          </m:num>
                          <m:den>
                            <m:d>
                              <m:dPr>
                                <m:begChr m:val="|"/>
                                <m:endChr m:val="|"/>
                                <m:ctrlPr>
                                  <a:rPr lang="tr-TR" i="1" dirty="0">
                                    <a:solidFill>
                                      <a:schemeClr val="tx1"/>
                                    </a:solidFill>
                                    <a:latin typeface="Cambria Math" panose="02040503050406030204" pitchFamily="18" charset="0"/>
                                  </a:rPr>
                                </m:ctrlPr>
                              </m:dPr>
                              <m:e>
                                <m:r>
                                  <a:rPr lang="tr-TR" b="0" i="1" dirty="0" smtClean="0">
                                    <a:solidFill>
                                      <a:schemeClr val="tx1"/>
                                    </a:solidFill>
                                    <a:latin typeface="Cambria Math"/>
                                  </a:rPr>
                                  <m:t>𝑇</m:t>
                                </m:r>
                              </m:e>
                            </m:d>
                          </m:den>
                        </m:f>
                      </m:e>
                    </m:d>
                  </m:oMath>
                </a14:m>
                <a:endParaRPr lang="tr-TR" dirty="0">
                  <a:solidFill>
                    <a:srgbClr val="FF0000"/>
                  </a:solidFill>
                </a:endParaRPr>
              </a:p>
              <a:p>
                <a:pPr marL="0" indent="0" algn="just">
                  <a:buNone/>
                </a:pPr>
                <a:endParaRPr lang="tr-TR" dirty="0">
                  <a:solidFill>
                    <a:srgbClr val="FF0000"/>
                  </a:solidFill>
                </a:endParaRPr>
              </a:p>
              <a:p>
                <a:pPr marL="0" indent="0" algn="just">
                  <a:buNone/>
                </a:pPr>
                <a14:m>
                  <m:oMath xmlns:m="http://schemas.openxmlformats.org/officeDocument/2006/math">
                    <m:d>
                      <m:dPr>
                        <m:begChr m:val="|"/>
                        <m:endChr m:val="|"/>
                        <m:ctrlPr>
                          <a:rPr lang="tr-TR" sz="2400" i="1" smtClean="0">
                            <a:solidFill>
                              <a:schemeClr val="tx1"/>
                            </a:solidFill>
                            <a:latin typeface="Cambria Math" panose="02040503050406030204" pitchFamily="18" charset="0"/>
                          </a:rPr>
                        </m:ctrlPr>
                      </m:dPr>
                      <m:e>
                        <m:sSub>
                          <m:sSubPr>
                            <m:ctrlPr>
                              <a:rPr lang="tr-TR" sz="2400" i="1" smtClean="0">
                                <a:solidFill>
                                  <a:schemeClr val="tx1"/>
                                </a:solidFill>
                                <a:latin typeface="Cambria Math" panose="02040503050406030204" pitchFamily="18" charset="0"/>
                              </a:rPr>
                            </m:ctrlPr>
                          </m:sSubPr>
                          <m:e>
                            <m:r>
                              <a:rPr lang="tr-TR" sz="2400" b="0" i="1" smtClean="0">
                                <a:solidFill>
                                  <a:schemeClr val="tx1"/>
                                </a:solidFill>
                                <a:latin typeface="Cambria Math"/>
                              </a:rPr>
                              <m:t>𝐶</m:t>
                            </m:r>
                          </m:e>
                          <m:sub>
                            <m:r>
                              <a:rPr lang="tr-TR" sz="2400" b="0" i="1" smtClean="0">
                                <a:solidFill>
                                  <a:schemeClr val="tx1"/>
                                </a:solidFill>
                                <a:latin typeface="Cambria Math"/>
                              </a:rPr>
                              <m:t>𝑖</m:t>
                            </m:r>
                          </m:sub>
                        </m:sSub>
                      </m:e>
                    </m:d>
                  </m:oMath>
                </a14:m>
                <a:r>
                  <a:rPr lang="tr-TR" sz="2400" dirty="0">
                    <a:solidFill>
                      <a:schemeClr val="tx1"/>
                    </a:solidFill>
                  </a:rPr>
                  <a:t> </a:t>
                </a:r>
                <a:r>
                  <a:rPr lang="tr-TR" sz="2400" dirty="0"/>
                  <a:t>ifadesi </a:t>
                </a:r>
                <a14:m>
                  <m:oMath xmlns:m="http://schemas.openxmlformats.org/officeDocument/2006/math">
                    <m:sSub>
                      <m:sSubPr>
                        <m:ctrlPr>
                          <a:rPr lang="tr-TR" sz="2400" i="1">
                            <a:solidFill>
                              <a:srgbClr val="000000"/>
                            </a:solidFill>
                            <a:latin typeface="Cambria Math" panose="02040503050406030204" pitchFamily="18" charset="0"/>
                          </a:rPr>
                        </m:ctrlPr>
                      </m:sSubPr>
                      <m:e>
                        <m:r>
                          <a:rPr lang="tr-TR" sz="2400" i="1">
                            <a:solidFill>
                              <a:srgbClr val="000000"/>
                            </a:solidFill>
                            <a:latin typeface="Cambria Math"/>
                          </a:rPr>
                          <m:t>𝐶</m:t>
                        </m:r>
                      </m:e>
                      <m:sub>
                        <m:r>
                          <a:rPr lang="tr-TR" sz="2400" i="1">
                            <a:solidFill>
                              <a:srgbClr val="000000"/>
                            </a:solidFill>
                            <a:latin typeface="Cambria Math"/>
                          </a:rPr>
                          <m:t>𝑖</m:t>
                        </m:r>
                      </m:sub>
                    </m:sSub>
                  </m:oMath>
                </a14:m>
                <a:r>
                  <a:rPr lang="tr-TR" dirty="0">
                    <a:solidFill>
                      <a:srgbClr val="FF0000"/>
                    </a:solidFill>
                  </a:rPr>
                  <a:t> </a:t>
                </a:r>
                <a:r>
                  <a:rPr lang="tr-TR" sz="2400" dirty="0"/>
                  <a:t>kümesindeki elemanların sayısını vermektedir. Entropi şu şekilde ifade edilir;</a:t>
                </a:r>
              </a:p>
              <a:p>
                <a:pPr marL="0" indent="0" algn="just">
                  <a:buNone/>
                </a:pPr>
                <a14:m>
                  <m:oMathPara xmlns:m="http://schemas.openxmlformats.org/officeDocument/2006/math">
                    <m:oMathParaPr>
                      <m:jc m:val="centerGroup"/>
                    </m:oMathParaPr>
                    <m:oMath xmlns:m="http://schemas.openxmlformats.org/officeDocument/2006/math">
                      <m:r>
                        <a:rPr lang="tr-TR" sz="1800" i="1" kern="1200">
                          <a:solidFill>
                            <a:srgbClr val="000000"/>
                          </a:solidFill>
                          <a:latin typeface="Cambria Math"/>
                        </a:rPr>
                        <m:t>𝐻</m:t>
                      </m:r>
                      <m:d>
                        <m:dPr>
                          <m:ctrlPr>
                            <a:rPr lang="tr-TR" sz="1800" i="1" kern="1200">
                              <a:solidFill>
                                <a:srgbClr val="000000"/>
                              </a:solidFill>
                              <a:latin typeface="Cambria Math" panose="02040503050406030204" pitchFamily="18" charset="0"/>
                            </a:rPr>
                          </m:ctrlPr>
                        </m:dPr>
                        <m:e>
                          <m:r>
                            <a:rPr lang="tr-TR" sz="1800" i="1" kern="1200">
                              <a:solidFill>
                                <a:srgbClr val="000000"/>
                              </a:solidFill>
                              <a:latin typeface="Cambria Math"/>
                            </a:rPr>
                            <m:t>𝑆</m:t>
                          </m:r>
                        </m:e>
                      </m:d>
                      <m:r>
                        <a:rPr lang="tr-TR" sz="1800" i="1" kern="1200">
                          <a:solidFill>
                            <a:srgbClr val="000000"/>
                          </a:solidFill>
                          <a:latin typeface="Cambria Math"/>
                        </a:rPr>
                        <m:t>=−</m:t>
                      </m:r>
                      <m:nary>
                        <m:naryPr>
                          <m:chr m:val="∑"/>
                          <m:ctrlPr>
                            <a:rPr lang="tr-TR" sz="1800" i="1" kern="1200">
                              <a:solidFill>
                                <a:srgbClr val="000000"/>
                              </a:solidFill>
                              <a:latin typeface="Cambria Math" panose="02040503050406030204" pitchFamily="18" charset="0"/>
                            </a:rPr>
                          </m:ctrlPr>
                        </m:naryPr>
                        <m:sub>
                          <m:r>
                            <m:rPr>
                              <m:brk m:alnAt="23"/>
                            </m:rPr>
                            <a:rPr lang="tr-TR" sz="1800" i="1" kern="1200">
                              <a:solidFill>
                                <a:srgbClr val="000000"/>
                              </a:solidFill>
                              <a:latin typeface="Cambria Math"/>
                            </a:rPr>
                            <m:t>𝑖</m:t>
                          </m:r>
                          <m:r>
                            <a:rPr lang="tr-TR" sz="1800" i="1" kern="1200">
                              <a:solidFill>
                                <a:srgbClr val="000000"/>
                              </a:solidFill>
                              <a:latin typeface="Cambria Math"/>
                            </a:rPr>
                            <m:t>=1</m:t>
                          </m:r>
                        </m:sub>
                        <m:sup>
                          <m:r>
                            <a:rPr lang="tr-TR" sz="1800" i="1" kern="1200">
                              <a:solidFill>
                                <a:srgbClr val="000000"/>
                              </a:solidFill>
                              <a:latin typeface="Cambria Math"/>
                            </a:rPr>
                            <m:t>𝑛</m:t>
                          </m:r>
                        </m:sup>
                        <m:e>
                          <m:sSub>
                            <m:sSubPr>
                              <m:ctrlPr>
                                <a:rPr lang="tr-TR" sz="1800" i="1" kern="1200">
                                  <a:solidFill>
                                    <a:srgbClr val="000000"/>
                                  </a:solidFill>
                                  <a:latin typeface="Cambria Math" panose="02040503050406030204" pitchFamily="18" charset="0"/>
                                </a:rPr>
                              </m:ctrlPr>
                            </m:sSubPr>
                            <m:e>
                              <m:r>
                                <a:rPr lang="tr-TR" sz="1800" i="1" kern="1200">
                                  <a:solidFill>
                                    <a:srgbClr val="000000"/>
                                  </a:solidFill>
                                  <a:latin typeface="Cambria Math"/>
                                </a:rPr>
                                <m:t>𝑝</m:t>
                              </m:r>
                            </m:e>
                            <m:sub>
                              <m:r>
                                <a:rPr lang="tr-TR" sz="1800" i="1" kern="1200">
                                  <a:solidFill>
                                    <a:srgbClr val="000000"/>
                                  </a:solidFill>
                                  <a:latin typeface="Cambria Math"/>
                                </a:rPr>
                                <m:t>𝑖</m:t>
                              </m:r>
                            </m:sub>
                          </m:sSub>
                          <m:func>
                            <m:funcPr>
                              <m:ctrlPr>
                                <a:rPr lang="tr-TR" sz="1800" i="1" kern="1200">
                                  <a:solidFill>
                                    <a:srgbClr val="000000"/>
                                  </a:solidFill>
                                  <a:latin typeface="Cambria Math" panose="02040503050406030204" pitchFamily="18" charset="0"/>
                                </a:rPr>
                              </m:ctrlPr>
                            </m:funcPr>
                            <m:fName>
                              <m:sSub>
                                <m:sSubPr>
                                  <m:ctrlPr>
                                    <a:rPr lang="tr-TR" sz="1800" i="1" kern="1200">
                                      <a:solidFill>
                                        <a:srgbClr val="000000"/>
                                      </a:solidFill>
                                      <a:latin typeface="Cambria Math" panose="02040503050406030204" pitchFamily="18" charset="0"/>
                                    </a:rPr>
                                  </m:ctrlPr>
                                </m:sSubPr>
                                <m:e>
                                  <m:r>
                                    <m:rPr>
                                      <m:sty m:val="p"/>
                                    </m:rPr>
                                    <a:rPr lang="tr-TR" sz="1800" kern="1200">
                                      <a:solidFill>
                                        <a:srgbClr val="000000"/>
                                      </a:solidFill>
                                      <a:latin typeface="Cambria Math"/>
                                    </a:rPr>
                                    <m:t>log</m:t>
                                  </m:r>
                                </m:e>
                                <m:sub>
                                  <m:r>
                                    <a:rPr lang="tr-TR" sz="1800" i="1" kern="1200">
                                      <a:solidFill>
                                        <a:srgbClr val="000000"/>
                                      </a:solidFill>
                                      <a:latin typeface="Cambria Math"/>
                                    </a:rPr>
                                    <m:t>2</m:t>
                                  </m:r>
                                </m:sub>
                              </m:sSub>
                            </m:fName>
                            <m:e>
                              <m:sSub>
                                <m:sSubPr>
                                  <m:ctrlPr>
                                    <a:rPr lang="tr-TR" sz="1800" i="1" kern="1200">
                                      <a:solidFill>
                                        <a:srgbClr val="000000"/>
                                      </a:solidFill>
                                      <a:latin typeface="Cambria Math" panose="02040503050406030204" pitchFamily="18" charset="0"/>
                                    </a:rPr>
                                  </m:ctrlPr>
                                </m:sSubPr>
                                <m:e>
                                  <m:r>
                                    <a:rPr lang="tr-TR" sz="1800" b="0" i="1" kern="1200" smtClean="0">
                                      <a:solidFill>
                                        <a:srgbClr val="000000"/>
                                      </a:solidFill>
                                      <a:latin typeface="Cambria Math"/>
                                    </a:rPr>
                                    <m:t>(</m:t>
                                  </m:r>
                                  <m:r>
                                    <a:rPr lang="tr-TR" sz="1800" i="1" kern="1200">
                                      <a:solidFill>
                                        <a:srgbClr val="000000"/>
                                      </a:solidFill>
                                      <a:latin typeface="Cambria Math"/>
                                    </a:rPr>
                                    <m:t>𝑝</m:t>
                                  </m:r>
                                </m:e>
                                <m:sub>
                                  <m:r>
                                    <a:rPr lang="tr-TR" sz="1800" i="1" kern="1200">
                                      <a:solidFill>
                                        <a:srgbClr val="000000"/>
                                      </a:solidFill>
                                      <a:latin typeface="Cambria Math"/>
                                    </a:rPr>
                                    <m:t>𝑖</m:t>
                                  </m:r>
                                </m:sub>
                              </m:sSub>
                            </m:e>
                          </m:func>
                        </m:e>
                      </m:nary>
                      <m:r>
                        <a:rPr lang="tr-TR" sz="1800" b="0" i="0" kern="1200" smtClean="0">
                          <a:solidFill>
                            <a:srgbClr val="000000"/>
                          </a:solidFill>
                          <a:latin typeface="Cambria Math"/>
                        </a:rPr>
                        <m:t>)</m:t>
                      </m:r>
                    </m:oMath>
                  </m:oMathPara>
                </a14:m>
                <a:endParaRPr lang="tr-TR" dirty="0">
                  <a:solidFill>
                    <a:srgbClr val="FF0000"/>
                  </a:solidFill>
                </a:endParaRP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539551" y="908720"/>
                <a:ext cx="7977431" cy="5217443"/>
              </a:xfrm>
              <a:blipFill rotWithShape="1">
                <a:blip r:embed="rId2"/>
                <a:stretch>
                  <a:fillRect l="-1223" t="-818" r="-1147"/>
                </a:stretch>
              </a:blipFill>
            </p:spPr>
            <p:txBody>
              <a:bodyPr/>
              <a:lstStyle/>
              <a:p>
                <a:r>
                  <a:rPr lang="tr-TR">
                    <a:noFill/>
                  </a:rPr>
                  <a:t> </a:t>
                </a:r>
              </a:p>
            </p:txBody>
          </p:sp>
        </mc:Fallback>
      </mc:AlternateContent>
      <p:sp>
        <p:nvSpPr>
          <p:cNvPr id="2" name="Altbilgi Yer Tutucusu 1"/>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141768736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11560" y="533400"/>
            <a:ext cx="8072065" cy="1023392"/>
          </a:xfrm>
        </p:spPr>
        <p:txBody>
          <a:bodyPr/>
          <a:lstStyle/>
          <a:p>
            <a:r>
              <a:rPr lang="tr-TR" dirty="0"/>
              <a:t>Örnek:</a:t>
            </a:r>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683568" y="1628800"/>
                <a:ext cx="8208912" cy="4896544"/>
              </a:xfrm>
            </p:spPr>
            <p:txBody>
              <a:bodyPr/>
              <a:lstStyle/>
              <a:p>
                <a:pPr algn="just">
                  <a:buFont typeface="Wingdings" pitchFamily="2" charset="2"/>
                  <a:buChar char="v"/>
                </a:pPr>
                <a:r>
                  <a:rPr lang="tr-TR" dirty="0">
                    <a:solidFill>
                      <a:srgbClr val="FF0000"/>
                    </a:solidFill>
                  </a:rPr>
                  <a:t> </a:t>
                </a:r>
                <a:r>
                  <a:rPr lang="tr-TR" sz="2400" dirty="0"/>
                  <a:t>Aşağıdaki on elemanlı RİSK kümesini göz önüne alalım.</a:t>
                </a:r>
              </a:p>
              <a:p>
                <a:pPr marL="0" indent="0" algn="just">
                  <a:buNone/>
                </a:pPr>
                <a:r>
                  <a:rPr lang="tr-TR" sz="2400" dirty="0"/>
                  <a:t>RİSK=</a:t>
                </a:r>
                <a14:m>
                  <m:oMath xmlns:m="http://schemas.openxmlformats.org/officeDocument/2006/math">
                    <m:d>
                      <m:dPr>
                        <m:begChr m:val="{"/>
                        <m:endChr m:val="}"/>
                        <m:ctrlPr>
                          <a:rPr lang="tr-TR" sz="2400" i="1" smtClean="0">
                            <a:latin typeface="Cambria Math" panose="02040503050406030204" pitchFamily="18" charset="0"/>
                          </a:rPr>
                        </m:ctrlPr>
                      </m:dPr>
                      <m:e>
                        <m:r>
                          <a:rPr lang="tr-TR" sz="2400" b="0" i="1" smtClean="0">
                            <a:latin typeface="Cambria Math"/>
                          </a:rPr>
                          <m:t>𝑣𝑎𝑟</m:t>
                        </m:r>
                        <m:r>
                          <a:rPr lang="tr-TR" sz="2400" b="0" i="1" smtClean="0">
                            <a:latin typeface="Cambria Math"/>
                          </a:rPr>
                          <m:t>,</m:t>
                        </m:r>
                        <m:r>
                          <a:rPr lang="tr-TR" sz="2400" i="1">
                            <a:latin typeface="Cambria Math"/>
                          </a:rPr>
                          <m:t>𝑣𝑎𝑟</m:t>
                        </m:r>
                        <m:r>
                          <a:rPr lang="tr-TR" sz="2400" b="0" i="1" smtClean="0">
                            <a:latin typeface="Cambria Math"/>
                          </a:rPr>
                          <m:t>,</m:t>
                        </m:r>
                        <m:r>
                          <a:rPr lang="tr-TR" sz="2400" i="1">
                            <a:latin typeface="Cambria Math"/>
                          </a:rPr>
                          <m:t>𝑣𝑎𝑟</m:t>
                        </m:r>
                        <m:r>
                          <a:rPr lang="tr-TR" sz="2400" b="0" i="1" smtClean="0">
                            <a:latin typeface="Cambria Math"/>
                          </a:rPr>
                          <m:t>,</m:t>
                        </m:r>
                        <m:r>
                          <a:rPr lang="tr-TR" sz="2400" b="0" i="1" smtClean="0">
                            <a:latin typeface="Cambria Math"/>
                          </a:rPr>
                          <m:t>𝑦𝑜𝑘</m:t>
                        </m:r>
                        <m:r>
                          <a:rPr lang="tr-TR" sz="2400" b="0" i="1" smtClean="0">
                            <a:latin typeface="Cambria Math"/>
                          </a:rPr>
                          <m:t>,</m:t>
                        </m:r>
                        <m:r>
                          <a:rPr lang="tr-TR" sz="2400" b="0" i="1" smtClean="0">
                            <a:latin typeface="Cambria Math"/>
                          </a:rPr>
                          <m:t>𝑣𝑎𝑟</m:t>
                        </m:r>
                        <m:r>
                          <a:rPr lang="tr-TR" sz="2400" b="0" i="1" smtClean="0">
                            <a:latin typeface="Cambria Math"/>
                          </a:rPr>
                          <m:t>,</m:t>
                        </m:r>
                        <m:r>
                          <a:rPr lang="tr-TR" sz="2400" b="0" i="1" smtClean="0">
                            <a:latin typeface="Cambria Math"/>
                          </a:rPr>
                          <m:t>𝑦𝑜𝑘</m:t>
                        </m:r>
                        <m:r>
                          <a:rPr lang="tr-TR" sz="2400" b="0" i="1" smtClean="0">
                            <a:latin typeface="Cambria Math"/>
                          </a:rPr>
                          <m:t>,</m:t>
                        </m:r>
                        <m:r>
                          <a:rPr lang="tr-TR" sz="2400" b="0" i="1" smtClean="0">
                            <a:latin typeface="Cambria Math"/>
                          </a:rPr>
                          <m:t>𝑦𝑜𝑘</m:t>
                        </m:r>
                        <m:r>
                          <a:rPr lang="tr-TR" sz="2400" b="0" i="1" smtClean="0">
                            <a:latin typeface="Cambria Math"/>
                          </a:rPr>
                          <m:t>,</m:t>
                        </m:r>
                        <m:r>
                          <a:rPr lang="tr-TR" sz="2400" b="0" i="1" smtClean="0">
                            <a:latin typeface="Cambria Math"/>
                          </a:rPr>
                          <m:t>𝑣𝑎𝑟</m:t>
                        </m:r>
                        <m:r>
                          <a:rPr lang="tr-TR" sz="2400" b="0" i="1" smtClean="0">
                            <a:latin typeface="Cambria Math"/>
                          </a:rPr>
                          <m:t>,</m:t>
                        </m:r>
                        <m:r>
                          <a:rPr lang="tr-TR" sz="2400" b="0" i="1" smtClean="0">
                            <a:latin typeface="Cambria Math"/>
                          </a:rPr>
                          <m:t>𝑣𝑎𝑟</m:t>
                        </m:r>
                        <m:r>
                          <a:rPr lang="tr-TR" sz="2400" b="0" i="1" smtClean="0">
                            <a:latin typeface="Cambria Math"/>
                          </a:rPr>
                          <m:t>,</m:t>
                        </m:r>
                        <m:r>
                          <a:rPr lang="tr-TR" sz="2400" b="0" i="1" smtClean="0">
                            <a:latin typeface="Cambria Math"/>
                          </a:rPr>
                          <m:t>𝑦𝑜𝑘</m:t>
                        </m:r>
                      </m:e>
                    </m:d>
                  </m:oMath>
                </a14:m>
                <a:endParaRPr lang="tr-TR" dirty="0"/>
              </a:p>
              <a:p>
                <a:pPr marL="0" indent="0" algn="just">
                  <a:buNone/>
                </a:pPr>
                <a:r>
                  <a:rPr lang="tr-TR" sz="2400" dirty="0"/>
                  <a:t>Burada </a:t>
                </a:r>
                <a14:m>
                  <m:oMath xmlns:m="http://schemas.openxmlformats.org/officeDocument/2006/math">
                    <m:sSub>
                      <m:sSubPr>
                        <m:ctrlPr>
                          <a:rPr lang="tr-TR" sz="2400" i="1">
                            <a:latin typeface="Cambria Math" panose="02040503050406030204" pitchFamily="18" charset="0"/>
                          </a:rPr>
                        </m:ctrlPr>
                      </m:sSubPr>
                      <m:e>
                        <m:r>
                          <a:rPr lang="tr-TR" sz="2400" i="1">
                            <a:latin typeface="Cambria Math"/>
                          </a:rPr>
                          <m:t>𝐶</m:t>
                        </m:r>
                      </m:e>
                      <m:sub>
                        <m:r>
                          <a:rPr lang="tr-TR" sz="2400" i="1">
                            <a:latin typeface="Cambria Math"/>
                          </a:rPr>
                          <m:t>1</m:t>
                        </m:r>
                      </m:sub>
                    </m:sSub>
                  </m:oMath>
                </a14:m>
                <a:r>
                  <a:rPr lang="tr-TR" sz="2400" dirty="0"/>
                  <a:t> sınıfı ’’var’’ , </a:t>
                </a:r>
                <a14:m>
                  <m:oMath xmlns:m="http://schemas.openxmlformats.org/officeDocument/2006/math">
                    <m:sSub>
                      <m:sSubPr>
                        <m:ctrlPr>
                          <a:rPr lang="tr-TR" sz="2400" i="1" smtClean="0">
                            <a:solidFill>
                              <a:srgbClr val="000000"/>
                            </a:solidFill>
                            <a:latin typeface="Cambria Math" panose="02040503050406030204" pitchFamily="18" charset="0"/>
                          </a:rPr>
                        </m:ctrlPr>
                      </m:sSubPr>
                      <m:e>
                        <m:r>
                          <a:rPr lang="tr-TR" sz="2400" i="1">
                            <a:solidFill>
                              <a:srgbClr val="000000"/>
                            </a:solidFill>
                            <a:latin typeface="Cambria Math"/>
                          </a:rPr>
                          <m:t>𝐶</m:t>
                        </m:r>
                      </m:e>
                      <m:sub>
                        <m:r>
                          <a:rPr lang="tr-TR" sz="2400" i="1">
                            <a:solidFill>
                              <a:srgbClr val="000000"/>
                            </a:solidFill>
                            <a:latin typeface="Cambria Math"/>
                          </a:rPr>
                          <m:t>2</m:t>
                        </m:r>
                      </m:sub>
                    </m:sSub>
                  </m:oMath>
                </a14:m>
                <a:r>
                  <a:rPr lang="tr-TR" sz="2400" dirty="0"/>
                  <a:t> sınıfı ’’yok’’ değerlerini içersin. Bu durumda;</a:t>
                </a:r>
              </a:p>
              <a:p>
                <a:pPr marL="0" lvl="0" indent="0" algn="ctr">
                  <a:buNone/>
                </a:pPr>
                <a14:m>
                  <m:oMath xmlns:m="http://schemas.openxmlformats.org/officeDocument/2006/math">
                    <m:d>
                      <m:dPr>
                        <m:begChr m:val="|"/>
                        <m:endChr m:val="|"/>
                        <m:ctrlPr>
                          <a:rPr lang="tr-TR" sz="2400" i="1" smtClean="0">
                            <a:latin typeface="Cambria Math" panose="02040503050406030204" pitchFamily="18" charset="0"/>
                          </a:rPr>
                        </m:ctrlPr>
                      </m:dPr>
                      <m:e>
                        <m:sSub>
                          <m:sSubPr>
                            <m:ctrlPr>
                              <a:rPr lang="tr-TR" sz="2400" i="1" smtClean="0">
                                <a:latin typeface="Cambria Math" panose="02040503050406030204" pitchFamily="18" charset="0"/>
                              </a:rPr>
                            </m:ctrlPr>
                          </m:sSubPr>
                          <m:e>
                            <m:r>
                              <a:rPr lang="tr-TR" sz="2400" b="0" i="1" smtClean="0">
                                <a:latin typeface="Cambria Math"/>
                              </a:rPr>
                              <m:t>𝐶</m:t>
                            </m:r>
                          </m:e>
                          <m:sub>
                            <m:r>
                              <a:rPr lang="tr-TR" sz="2400" b="0" i="1" smtClean="0">
                                <a:latin typeface="Cambria Math"/>
                              </a:rPr>
                              <m:t>1</m:t>
                            </m:r>
                          </m:sub>
                        </m:sSub>
                      </m:e>
                    </m:d>
                  </m:oMath>
                </a14:m>
                <a:r>
                  <a:rPr lang="tr-TR" sz="2400" dirty="0"/>
                  <a:t>=6    </a:t>
                </a:r>
                <a14:m>
                  <m:oMath xmlns:m="http://schemas.openxmlformats.org/officeDocument/2006/math">
                    <m:d>
                      <m:dPr>
                        <m:begChr m:val="|"/>
                        <m:endChr m:val="|"/>
                        <m:ctrlPr>
                          <a:rPr lang="tr-TR" sz="2400" i="1">
                            <a:solidFill>
                              <a:srgbClr val="000000"/>
                            </a:solidFill>
                            <a:latin typeface="Cambria Math" panose="02040503050406030204" pitchFamily="18" charset="0"/>
                          </a:rPr>
                        </m:ctrlPr>
                      </m:dPr>
                      <m:e>
                        <m:sSub>
                          <m:sSubPr>
                            <m:ctrlPr>
                              <a:rPr lang="tr-TR" sz="2400" i="1">
                                <a:solidFill>
                                  <a:srgbClr val="000000"/>
                                </a:solidFill>
                                <a:latin typeface="Cambria Math" panose="02040503050406030204" pitchFamily="18" charset="0"/>
                              </a:rPr>
                            </m:ctrlPr>
                          </m:sSubPr>
                          <m:e>
                            <m:r>
                              <a:rPr lang="tr-TR" sz="2400" i="1">
                                <a:solidFill>
                                  <a:srgbClr val="000000"/>
                                </a:solidFill>
                                <a:latin typeface="Cambria Math"/>
                              </a:rPr>
                              <m:t>𝐶</m:t>
                            </m:r>
                          </m:e>
                          <m:sub>
                            <m:r>
                              <a:rPr lang="tr-TR" sz="2400" b="0" i="1" smtClean="0">
                                <a:solidFill>
                                  <a:srgbClr val="000000"/>
                                </a:solidFill>
                                <a:latin typeface="Cambria Math"/>
                              </a:rPr>
                              <m:t>2</m:t>
                            </m:r>
                          </m:sub>
                        </m:sSub>
                      </m:e>
                    </m:d>
                  </m:oMath>
                </a14:m>
                <a:r>
                  <a:rPr lang="tr-TR" sz="2400" dirty="0">
                    <a:solidFill>
                      <a:srgbClr val="000000"/>
                    </a:solidFill>
                  </a:rPr>
                  <a:t>=4    </a:t>
                </a:r>
              </a:p>
              <a:p>
                <a:pPr marL="0" indent="0" algn="just">
                  <a:buNone/>
                </a:pPr>
                <a:r>
                  <a:rPr lang="tr-TR" sz="2400" dirty="0"/>
                  <a:t>Olduğuna göre, olasılıklar </a:t>
                </a:r>
                <a14:m>
                  <m:oMath xmlns:m="http://schemas.openxmlformats.org/officeDocument/2006/math">
                    <m:sSub>
                      <m:sSubPr>
                        <m:ctrlPr>
                          <a:rPr lang="tr-TR" sz="2400" i="1" smtClean="0">
                            <a:latin typeface="Cambria Math" panose="02040503050406030204" pitchFamily="18" charset="0"/>
                          </a:rPr>
                        </m:ctrlPr>
                      </m:sSubPr>
                      <m:e>
                        <m:r>
                          <a:rPr lang="tr-TR" sz="2400" b="0" i="1" smtClean="0">
                            <a:latin typeface="Cambria Math"/>
                          </a:rPr>
                          <m:t>𝑃</m:t>
                        </m:r>
                      </m:e>
                      <m:sub>
                        <m:r>
                          <a:rPr lang="tr-TR" sz="2400" b="0" i="1" smtClean="0">
                            <a:latin typeface="Cambria Math"/>
                          </a:rPr>
                          <m:t>1</m:t>
                        </m:r>
                      </m:sub>
                    </m:sSub>
                    <m:r>
                      <a:rPr lang="tr-TR" sz="2400" b="0" i="1" smtClean="0">
                        <a:latin typeface="Cambria Math"/>
                      </a:rPr>
                      <m:t>=</m:t>
                    </m:r>
                    <m:f>
                      <m:fPr>
                        <m:ctrlPr>
                          <a:rPr lang="tr-TR" sz="2400" b="0" i="1" smtClean="0">
                            <a:latin typeface="Cambria Math" panose="02040503050406030204" pitchFamily="18" charset="0"/>
                          </a:rPr>
                        </m:ctrlPr>
                      </m:fPr>
                      <m:num>
                        <m:r>
                          <a:rPr lang="tr-TR" sz="2400" b="0" i="1" smtClean="0">
                            <a:latin typeface="Cambria Math"/>
                          </a:rPr>
                          <m:t>6</m:t>
                        </m:r>
                      </m:num>
                      <m:den>
                        <m:r>
                          <a:rPr lang="tr-TR" sz="2400" b="0" i="1" smtClean="0">
                            <a:latin typeface="Cambria Math"/>
                          </a:rPr>
                          <m:t>10</m:t>
                        </m:r>
                      </m:den>
                    </m:f>
                  </m:oMath>
                </a14:m>
                <a:r>
                  <a:rPr lang="tr-TR" sz="2400" dirty="0"/>
                  <a:t>=0.6 ve </a:t>
                </a:r>
                <a14:m>
                  <m:oMath xmlns:m="http://schemas.openxmlformats.org/officeDocument/2006/math">
                    <m:sSub>
                      <m:sSubPr>
                        <m:ctrlPr>
                          <a:rPr lang="tr-TR" sz="2400" i="1" smtClean="0">
                            <a:latin typeface="Cambria Math" panose="02040503050406030204" pitchFamily="18" charset="0"/>
                          </a:rPr>
                        </m:ctrlPr>
                      </m:sSubPr>
                      <m:e>
                        <m:r>
                          <a:rPr lang="tr-TR" sz="2400" b="0" i="1" smtClean="0">
                            <a:latin typeface="Cambria Math"/>
                          </a:rPr>
                          <m:t>𝑃</m:t>
                        </m:r>
                      </m:e>
                      <m:sub>
                        <m:r>
                          <a:rPr lang="tr-TR" sz="2400" b="0" i="1" smtClean="0">
                            <a:latin typeface="Cambria Math"/>
                          </a:rPr>
                          <m:t>2</m:t>
                        </m:r>
                      </m:sub>
                    </m:sSub>
                    <m:r>
                      <a:rPr lang="tr-TR" sz="2400" b="0" i="1" smtClean="0">
                        <a:latin typeface="Cambria Math"/>
                      </a:rPr>
                      <m:t>= </m:t>
                    </m:r>
                    <m:f>
                      <m:fPr>
                        <m:ctrlPr>
                          <a:rPr lang="tr-TR" sz="2400" b="0" i="1" smtClean="0">
                            <a:latin typeface="Cambria Math" panose="02040503050406030204" pitchFamily="18" charset="0"/>
                          </a:rPr>
                        </m:ctrlPr>
                      </m:fPr>
                      <m:num>
                        <m:r>
                          <a:rPr lang="tr-TR" sz="2400" b="0" i="1" smtClean="0">
                            <a:latin typeface="Cambria Math"/>
                          </a:rPr>
                          <m:t>4</m:t>
                        </m:r>
                      </m:num>
                      <m:den>
                        <m:r>
                          <a:rPr lang="tr-TR" sz="2400" b="0" i="1" smtClean="0">
                            <a:latin typeface="Cambria Math"/>
                          </a:rPr>
                          <m:t>10</m:t>
                        </m:r>
                      </m:den>
                    </m:f>
                  </m:oMath>
                </a14:m>
                <a:r>
                  <a:rPr lang="tr-TR" sz="2400" dirty="0"/>
                  <a:t> biçiminde hesaplanır ve olasılık dağılımı;  </a:t>
                </a:r>
                <a14:m>
                  <m:oMath xmlns:m="http://schemas.openxmlformats.org/officeDocument/2006/math">
                    <m:sSub>
                      <m:sSubPr>
                        <m:ctrlPr>
                          <a:rPr lang="tr-TR" sz="2400" i="1" smtClean="0">
                            <a:latin typeface="Cambria Math" panose="02040503050406030204" pitchFamily="18" charset="0"/>
                          </a:rPr>
                        </m:ctrlPr>
                      </m:sSubPr>
                      <m:e>
                        <m:r>
                          <a:rPr lang="tr-TR" sz="2400" b="0" i="1" smtClean="0">
                            <a:latin typeface="Cambria Math"/>
                          </a:rPr>
                          <m:t>𝑃</m:t>
                        </m:r>
                      </m:e>
                      <m:sub>
                        <m:r>
                          <a:rPr lang="tr-TR" sz="2400" b="0" i="1" smtClean="0">
                            <a:latin typeface="Cambria Math"/>
                          </a:rPr>
                          <m:t>𝑅</m:t>
                        </m:r>
                        <m:r>
                          <a:rPr lang="tr-TR" sz="2400" b="0" i="1" smtClean="0">
                            <a:latin typeface="Cambria Math"/>
                          </a:rPr>
                          <m:t>İ</m:t>
                        </m:r>
                        <m:r>
                          <a:rPr lang="tr-TR" sz="2400" b="0" i="1" smtClean="0">
                            <a:latin typeface="Cambria Math"/>
                          </a:rPr>
                          <m:t>𝑆𝐾</m:t>
                        </m:r>
                      </m:sub>
                    </m:sSub>
                  </m:oMath>
                </a14:m>
                <a:r>
                  <a:rPr lang="tr-TR" sz="2400" dirty="0"/>
                  <a:t>= </a:t>
                </a:r>
                <a14:m>
                  <m:oMath xmlns:m="http://schemas.openxmlformats.org/officeDocument/2006/math">
                    <m:d>
                      <m:dPr>
                        <m:ctrlPr>
                          <a:rPr lang="tr-TR" sz="2400" i="1" dirty="0" smtClean="0">
                            <a:latin typeface="Cambria Math" panose="02040503050406030204" pitchFamily="18" charset="0"/>
                          </a:rPr>
                        </m:ctrlPr>
                      </m:dPr>
                      <m:e>
                        <m:f>
                          <m:fPr>
                            <m:ctrlPr>
                              <a:rPr lang="tr-TR" sz="2400" i="1" dirty="0" smtClean="0">
                                <a:latin typeface="Cambria Math" panose="02040503050406030204" pitchFamily="18" charset="0"/>
                              </a:rPr>
                            </m:ctrlPr>
                          </m:fPr>
                          <m:num>
                            <m:r>
                              <a:rPr lang="tr-TR" sz="2400" b="0" i="1" dirty="0" smtClean="0">
                                <a:latin typeface="Cambria Math"/>
                              </a:rPr>
                              <m:t>6</m:t>
                            </m:r>
                          </m:num>
                          <m:den>
                            <m:r>
                              <a:rPr lang="tr-TR" sz="2400" b="0" i="1" dirty="0" smtClean="0">
                                <a:latin typeface="Cambria Math"/>
                              </a:rPr>
                              <m:t>10</m:t>
                            </m:r>
                          </m:den>
                        </m:f>
                        <m:r>
                          <a:rPr lang="tr-TR" sz="2400" b="0" i="1" dirty="0" smtClean="0">
                            <a:latin typeface="Cambria Math"/>
                          </a:rPr>
                          <m:t>,</m:t>
                        </m:r>
                        <m:f>
                          <m:fPr>
                            <m:ctrlPr>
                              <a:rPr lang="tr-TR" sz="2400" b="0" i="1" dirty="0" smtClean="0">
                                <a:latin typeface="Cambria Math" panose="02040503050406030204" pitchFamily="18" charset="0"/>
                              </a:rPr>
                            </m:ctrlPr>
                          </m:fPr>
                          <m:num>
                            <m:r>
                              <a:rPr lang="tr-TR" sz="2400" b="0" i="1" dirty="0" smtClean="0">
                                <a:latin typeface="Cambria Math"/>
                              </a:rPr>
                              <m:t>4</m:t>
                            </m:r>
                          </m:num>
                          <m:den>
                            <m:r>
                              <a:rPr lang="tr-TR" sz="2400" b="0" i="1" dirty="0" smtClean="0">
                                <a:latin typeface="Cambria Math"/>
                              </a:rPr>
                              <m:t>10</m:t>
                            </m:r>
                          </m:den>
                        </m:f>
                      </m:e>
                    </m:d>
                  </m:oMath>
                </a14:m>
                <a:endParaRPr lang="tr-TR" sz="2400"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683568" y="1628800"/>
                <a:ext cx="8208912" cy="4896544"/>
              </a:xfrm>
              <a:blipFill rotWithShape="1">
                <a:blip r:embed="rId2"/>
                <a:stretch>
                  <a:fillRect l="-1114" t="-872" r="-1114"/>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186405650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67544" y="1124744"/>
                <a:ext cx="8216081" cy="5001418"/>
              </a:xfrm>
            </p:spPr>
            <p:txBody>
              <a:bodyPr/>
              <a:lstStyle/>
              <a:p>
                <a:pPr marL="0" indent="0" algn="just">
                  <a:buNone/>
                </a:pPr>
                <a:r>
                  <a:rPr lang="tr-TR" sz="2400" dirty="0"/>
                  <a:t>                      H(RİSK)=                  </a:t>
                </a:r>
              </a:p>
              <a:p>
                <a:pPr marL="0" indent="0" algn="just">
                  <a:buNone/>
                </a:pPr>
                <a:endParaRPr lang="tr-TR" sz="2400" dirty="0"/>
              </a:p>
              <a:p>
                <a:pPr marL="0" indent="0" algn="just">
                  <a:buNone/>
                </a:pPr>
                <a:r>
                  <a:rPr lang="tr-TR" sz="2400" dirty="0"/>
                  <a:t>Eşitliği kullanarak RİSK kümesi için entropi şu şekilde hesaplanır:</a:t>
                </a:r>
              </a:p>
              <a:p>
                <a:pPr marL="0" indent="0" algn="just">
                  <a:buNone/>
                </a:pPr>
                <a:r>
                  <a:rPr lang="tr-TR" sz="2400" dirty="0"/>
                  <a:t>   </a:t>
                </a:r>
              </a:p>
              <a:p>
                <a:pPr marL="0" indent="0" algn="ctr">
                  <a:buNone/>
                </a:pPr>
                <a:r>
                  <a:rPr lang="tr-TR" sz="2400" dirty="0"/>
                  <a:t>H(RİSK)=-(</a:t>
                </a:r>
                <a14:m>
                  <m:oMath xmlns:m="http://schemas.openxmlformats.org/officeDocument/2006/math">
                    <m:f>
                      <m:fPr>
                        <m:ctrlPr>
                          <a:rPr lang="tr-TR" sz="2400" i="1" smtClean="0">
                            <a:latin typeface="Cambria Math" panose="02040503050406030204" pitchFamily="18" charset="0"/>
                          </a:rPr>
                        </m:ctrlPr>
                      </m:fPr>
                      <m:num>
                        <m:r>
                          <a:rPr lang="tr-TR" sz="2400" b="0" i="1" smtClean="0">
                            <a:latin typeface="Cambria Math"/>
                          </a:rPr>
                          <m:t>6</m:t>
                        </m:r>
                      </m:num>
                      <m:den>
                        <m:r>
                          <a:rPr lang="tr-TR" sz="2400" b="0" i="1" smtClean="0">
                            <a:latin typeface="Cambria Math"/>
                          </a:rPr>
                          <m:t>10</m:t>
                        </m:r>
                      </m:den>
                    </m:f>
                    <m:func>
                      <m:funcPr>
                        <m:ctrlPr>
                          <a:rPr lang="tr-TR" sz="2400" i="1" smtClean="0">
                            <a:latin typeface="Cambria Math" panose="02040503050406030204" pitchFamily="18" charset="0"/>
                          </a:rPr>
                        </m:ctrlPr>
                      </m:funcPr>
                      <m:fName>
                        <m:sSub>
                          <m:sSubPr>
                            <m:ctrlPr>
                              <a:rPr lang="tr-TR" sz="2400" i="1" smtClean="0">
                                <a:latin typeface="Cambria Math" panose="02040503050406030204" pitchFamily="18" charset="0"/>
                              </a:rPr>
                            </m:ctrlPr>
                          </m:sSubPr>
                          <m:e>
                            <m:r>
                              <m:rPr>
                                <m:sty m:val="p"/>
                              </m:rPr>
                              <a:rPr lang="tr-TR" sz="2400" i="0" smtClean="0">
                                <a:latin typeface="Cambria Math"/>
                              </a:rPr>
                              <m:t>log</m:t>
                            </m:r>
                          </m:e>
                          <m:sub>
                            <m:r>
                              <a:rPr lang="tr-TR" sz="2400" b="0" i="1" smtClean="0">
                                <a:latin typeface="Cambria Math"/>
                              </a:rPr>
                              <m:t>2</m:t>
                            </m:r>
                          </m:sub>
                        </m:sSub>
                      </m:fName>
                      <m:e>
                        <m:f>
                          <m:fPr>
                            <m:ctrlPr>
                              <a:rPr lang="tr-TR" sz="2400" i="1" smtClean="0">
                                <a:latin typeface="Cambria Math" panose="02040503050406030204" pitchFamily="18" charset="0"/>
                              </a:rPr>
                            </m:ctrlPr>
                          </m:fPr>
                          <m:num>
                            <m:r>
                              <a:rPr lang="tr-TR" sz="2400" b="0" i="1" smtClean="0">
                                <a:latin typeface="Cambria Math"/>
                              </a:rPr>
                              <m:t>6</m:t>
                            </m:r>
                          </m:num>
                          <m:den>
                            <m:r>
                              <a:rPr lang="tr-TR" sz="2400" b="0" i="1" smtClean="0">
                                <a:latin typeface="Cambria Math"/>
                              </a:rPr>
                              <m:t>10</m:t>
                            </m:r>
                          </m:den>
                        </m:f>
                      </m:e>
                    </m:func>
                  </m:oMath>
                </a14:m>
                <a:r>
                  <a:rPr lang="tr-TR" sz="2400" dirty="0"/>
                  <a:t>+</a:t>
                </a:r>
                <a14:m>
                  <m:oMath xmlns:m="http://schemas.openxmlformats.org/officeDocument/2006/math">
                    <m:f>
                      <m:fPr>
                        <m:ctrlPr>
                          <a:rPr lang="tr-TR" sz="2400" i="1">
                            <a:solidFill>
                              <a:srgbClr val="000000"/>
                            </a:solidFill>
                            <a:latin typeface="Cambria Math" panose="02040503050406030204" pitchFamily="18" charset="0"/>
                          </a:rPr>
                        </m:ctrlPr>
                      </m:fPr>
                      <m:num>
                        <m:r>
                          <a:rPr lang="tr-TR" sz="2400" b="0" i="1" smtClean="0">
                            <a:solidFill>
                              <a:srgbClr val="000000"/>
                            </a:solidFill>
                            <a:latin typeface="Cambria Math"/>
                          </a:rPr>
                          <m:t>4</m:t>
                        </m:r>
                      </m:num>
                      <m:den>
                        <m:r>
                          <a:rPr lang="tr-TR" sz="2400" i="1">
                            <a:solidFill>
                              <a:srgbClr val="000000"/>
                            </a:solidFill>
                            <a:latin typeface="Cambria Math"/>
                          </a:rPr>
                          <m:t>10</m:t>
                        </m:r>
                      </m:den>
                    </m:f>
                    <m:func>
                      <m:funcPr>
                        <m:ctrlPr>
                          <a:rPr lang="tr-TR" sz="2400" i="1">
                            <a:solidFill>
                              <a:srgbClr val="000000"/>
                            </a:solidFill>
                            <a:latin typeface="Cambria Math" panose="02040503050406030204" pitchFamily="18" charset="0"/>
                          </a:rPr>
                        </m:ctrlPr>
                      </m:funcPr>
                      <m:fName>
                        <m:sSub>
                          <m:sSubPr>
                            <m:ctrlPr>
                              <a:rPr lang="tr-TR" sz="2400" i="1">
                                <a:solidFill>
                                  <a:srgbClr val="000000"/>
                                </a:solidFill>
                                <a:latin typeface="Cambria Math" panose="02040503050406030204" pitchFamily="18" charset="0"/>
                              </a:rPr>
                            </m:ctrlPr>
                          </m:sSubPr>
                          <m:e>
                            <m:r>
                              <m:rPr>
                                <m:sty m:val="p"/>
                              </m:rPr>
                              <a:rPr lang="tr-TR" sz="2400">
                                <a:solidFill>
                                  <a:srgbClr val="000000"/>
                                </a:solidFill>
                                <a:latin typeface="Cambria Math"/>
                              </a:rPr>
                              <m:t>log</m:t>
                            </m:r>
                          </m:e>
                          <m:sub>
                            <m:r>
                              <a:rPr lang="tr-TR" sz="2400" i="1">
                                <a:solidFill>
                                  <a:srgbClr val="000000"/>
                                </a:solidFill>
                                <a:latin typeface="Cambria Math"/>
                              </a:rPr>
                              <m:t>2</m:t>
                            </m:r>
                          </m:sub>
                        </m:sSub>
                      </m:fName>
                      <m:e>
                        <m:f>
                          <m:fPr>
                            <m:ctrlPr>
                              <a:rPr lang="tr-TR" sz="2400" i="1">
                                <a:solidFill>
                                  <a:srgbClr val="000000"/>
                                </a:solidFill>
                                <a:latin typeface="Cambria Math" panose="02040503050406030204" pitchFamily="18" charset="0"/>
                              </a:rPr>
                            </m:ctrlPr>
                          </m:fPr>
                          <m:num>
                            <m:r>
                              <a:rPr lang="tr-TR" sz="2400" b="0" i="1" smtClean="0">
                                <a:solidFill>
                                  <a:srgbClr val="000000"/>
                                </a:solidFill>
                                <a:latin typeface="Cambria Math"/>
                              </a:rPr>
                              <m:t>4</m:t>
                            </m:r>
                          </m:num>
                          <m:den>
                            <m:r>
                              <a:rPr lang="tr-TR" sz="2400" i="1">
                                <a:solidFill>
                                  <a:srgbClr val="000000"/>
                                </a:solidFill>
                                <a:latin typeface="Cambria Math"/>
                              </a:rPr>
                              <m:t>10</m:t>
                            </m:r>
                          </m:den>
                        </m:f>
                      </m:e>
                    </m:func>
                  </m:oMath>
                </a14:m>
                <a:r>
                  <a:rPr lang="tr-TR" sz="2400" dirty="0"/>
                  <a:t>)</a:t>
                </a:r>
              </a:p>
              <a:p>
                <a:pPr marL="0" indent="0" algn="ctr">
                  <a:buNone/>
                </a:pPr>
                <a:r>
                  <a:rPr lang="tr-TR" sz="2400" dirty="0"/>
                  <a:t>            =0.97</a:t>
                </a: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67544" y="1124744"/>
                <a:ext cx="8216081" cy="5001418"/>
              </a:xfrm>
              <a:blipFill rotWithShape="1">
                <a:blip r:embed="rId2"/>
                <a:stretch>
                  <a:fillRect l="-1188" t="-854" r="-1188"/>
                </a:stretch>
              </a:blipFill>
            </p:spPr>
            <p:txBody>
              <a:bodyPr/>
              <a:lstStyle/>
              <a:p>
                <a:r>
                  <a:rPr lang="tr-TR">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5" y="1196752"/>
            <a:ext cx="1554163" cy="73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Altbilgi Yer Tutucusu 1"/>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323909892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755576" y="533400"/>
            <a:ext cx="7928049" cy="1527448"/>
          </a:xfrm>
        </p:spPr>
        <p:txBody>
          <a:bodyPr/>
          <a:lstStyle/>
          <a:p>
            <a:pPr algn="ctr"/>
            <a:r>
              <a:rPr lang="tr-TR" dirty="0"/>
              <a:t>Dallanma İçin Niteliklerin Seçilmesi ve Kazanç Ölçütü</a:t>
            </a:r>
          </a:p>
        </p:txBody>
      </p:sp>
      <p:sp>
        <p:nvSpPr>
          <p:cNvPr id="3" name="İçerik Yer Tutucusu 2"/>
          <p:cNvSpPr>
            <a:spLocks noGrp="1"/>
          </p:cNvSpPr>
          <p:nvPr>
            <p:ph idx="1"/>
          </p:nvPr>
        </p:nvSpPr>
        <p:spPr>
          <a:xfrm>
            <a:off x="683567" y="2204864"/>
            <a:ext cx="7950981" cy="4392488"/>
          </a:xfrm>
        </p:spPr>
        <p:txBody>
          <a:bodyPr/>
          <a:lstStyle/>
          <a:p>
            <a:pPr marL="0" indent="0">
              <a:buNone/>
            </a:pPr>
            <a:endParaRPr lang="tr-TR" sz="2400" dirty="0">
              <a:solidFill>
                <a:srgbClr val="FF0000"/>
              </a:solidFill>
            </a:endParaRPr>
          </a:p>
          <a:p>
            <a:pPr marL="0" indent="0">
              <a:buNone/>
            </a:pPr>
            <a:endParaRPr lang="tr-TR" sz="2400" dirty="0">
              <a:solidFill>
                <a:srgbClr val="FF0000"/>
              </a:solidFill>
            </a:endParaRPr>
          </a:p>
          <a:p>
            <a:pPr marL="0" indent="0">
              <a:buNone/>
            </a:pPr>
            <a:endParaRPr lang="tr-TR" sz="2400" dirty="0">
              <a:solidFill>
                <a:srgbClr val="FF0000"/>
              </a:solidFill>
            </a:endParaRPr>
          </a:p>
          <a:p>
            <a:pPr marL="0" indent="0" algn="just">
              <a:buNone/>
            </a:pPr>
            <a:r>
              <a:rPr lang="tr-TR" sz="2400" dirty="0">
                <a:solidFill>
                  <a:srgbClr val="FF0000"/>
                </a:solidFill>
              </a:rPr>
              <a:t> </a:t>
            </a:r>
            <a:r>
              <a:rPr lang="tr-TR" sz="2400" dirty="0"/>
              <a:t>T veri tabanı X testine göre bölmekle elde edilen bilgileri ölçmek için ’’kazanç ölçütü’’ adı verilen bir ifadeye başvurulur. Bu ölçüt;</a:t>
            </a:r>
          </a:p>
          <a:p>
            <a:pPr marL="0" indent="0" algn="just">
              <a:buNone/>
            </a:pPr>
            <a:endParaRPr lang="tr-TR" sz="2400" dirty="0"/>
          </a:p>
          <a:p>
            <a:pPr marL="0" indent="0" algn="ctr">
              <a:buNone/>
            </a:pPr>
            <a:r>
              <a:rPr lang="tr-TR" sz="2400" dirty="0"/>
              <a:t>Kazanç(X,T)=H(T)-H(X,T)</a:t>
            </a:r>
          </a:p>
          <a:p>
            <a:pPr marL="0" indent="0" algn="just">
              <a:buNone/>
            </a:pPr>
            <a:endParaRPr lang="tr-TR" sz="2400" dirty="0"/>
          </a:p>
        </p:txBody>
      </p:sp>
      <p:graphicFrame>
        <p:nvGraphicFramePr>
          <p:cNvPr id="4" name="Nesne 3"/>
          <p:cNvGraphicFramePr>
            <a:graphicFrameLocks noChangeAspect="1"/>
          </p:cNvGraphicFramePr>
          <p:nvPr/>
        </p:nvGraphicFramePr>
        <p:xfrm>
          <a:off x="3635896" y="2492896"/>
          <a:ext cx="1917700" cy="762000"/>
        </p:xfrm>
        <a:graphic>
          <a:graphicData uri="http://schemas.openxmlformats.org/presentationml/2006/ole">
            <mc:AlternateContent xmlns:mc="http://schemas.openxmlformats.org/markup-compatibility/2006">
              <mc:Choice xmlns:v="urn:schemas-microsoft-com:vml" Requires="v">
                <p:oleObj name="Equation" r:id="rId2" imgW="1917360" imgH="761760" progId="Equation.DSMT4">
                  <p:embed/>
                </p:oleObj>
              </mc:Choice>
              <mc:Fallback>
                <p:oleObj name="Equation" r:id="rId2" imgW="1917360" imgH="761760" progId="Equation.DSMT4">
                  <p:embed/>
                  <p:pic>
                    <p:nvPicPr>
                      <p:cNvPr id="4" name="Nesne 3"/>
                      <p:cNvPicPr/>
                      <p:nvPr/>
                    </p:nvPicPr>
                    <p:blipFill>
                      <a:blip r:embed="rId3"/>
                      <a:stretch>
                        <a:fillRect/>
                      </a:stretch>
                    </p:blipFill>
                    <p:spPr>
                      <a:xfrm>
                        <a:off x="3635896" y="2492896"/>
                        <a:ext cx="1917700" cy="762000"/>
                      </a:xfrm>
                      <a:prstGeom prst="rect">
                        <a:avLst/>
                      </a:prstGeom>
                    </p:spPr>
                  </p:pic>
                </p:oleObj>
              </mc:Fallback>
            </mc:AlternateContent>
          </a:graphicData>
        </a:graphic>
      </p:graphicFrame>
      <p:sp>
        <p:nvSpPr>
          <p:cNvPr id="5" name="Altbilgi Yer Tutucusu 4"/>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32354274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187624" y="533400"/>
            <a:ext cx="3528391" cy="591344"/>
          </a:xfrm>
        </p:spPr>
        <p:txBody>
          <a:bodyPr>
            <a:normAutofit fontScale="90000"/>
          </a:bodyPr>
          <a:lstStyle/>
          <a:p>
            <a:r>
              <a:rPr lang="tr-TR" dirty="0"/>
              <a:t>Örnek: </a:t>
            </a:r>
            <a:r>
              <a:rPr lang="tr-TR" sz="2700" dirty="0">
                <a:solidFill>
                  <a:schemeClr val="tx1"/>
                </a:solidFill>
              </a:rPr>
              <a:t>Tablo 3.1</a:t>
            </a:r>
          </a:p>
        </p:txBody>
      </p:sp>
      <p:graphicFrame>
        <p:nvGraphicFramePr>
          <p:cNvPr id="5" name="İçerik Yer Tutucusu 4"/>
          <p:cNvGraphicFramePr>
            <a:graphicFrameLocks noGrp="1"/>
          </p:cNvGraphicFramePr>
          <p:nvPr>
            <p:ph idx="1"/>
          </p:nvPr>
        </p:nvGraphicFramePr>
        <p:xfrm>
          <a:off x="1403648" y="1556792"/>
          <a:ext cx="6399210" cy="4348480"/>
        </p:xfrm>
        <a:graphic>
          <a:graphicData uri="http://schemas.openxmlformats.org/drawingml/2006/table">
            <a:tbl>
              <a:tblPr firstRow="1" bandRow="1">
                <a:tableStyleId>{10A1B5D5-9B99-4C35-A422-299274C87663}</a:tableStyleId>
              </a:tblPr>
              <a:tblGrid>
                <a:gridCol w="1423491">
                  <a:extLst>
                    <a:ext uri="{9D8B030D-6E8A-4147-A177-3AD203B41FA5}">
                      <a16:colId xmlns:a16="http://schemas.microsoft.com/office/drawing/2014/main" val="20000"/>
                    </a:ext>
                  </a:extLst>
                </a:gridCol>
                <a:gridCol w="1136193">
                  <a:extLst>
                    <a:ext uri="{9D8B030D-6E8A-4147-A177-3AD203B41FA5}">
                      <a16:colId xmlns:a16="http://schemas.microsoft.com/office/drawing/2014/main" val="20001"/>
                    </a:ext>
                  </a:extLst>
                </a:gridCol>
                <a:gridCol w="1279842">
                  <a:extLst>
                    <a:ext uri="{9D8B030D-6E8A-4147-A177-3AD203B41FA5}">
                      <a16:colId xmlns:a16="http://schemas.microsoft.com/office/drawing/2014/main" val="20002"/>
                    </a:ext>
                  </a:extLst>
                </a:gridCol>
                <a:gridCol w="1279842">
                  <a:extLst>
                    <a:ext uri="{9D8B030D-6E8A-4147-A177-3AD203B41FA5}">
                      <a16:colId xmlns:a16="http://schemas.microsoft.com/office/drawing/2014/main" val="20003"/>
                    </a:ext>
                  </a:extLst>
                </a:gridCol>
                <a:gridCol w="1279842">
                  <a:extLst>
                    <a:ext uri="{9D8B030D-6E8A-4147-A177-3AD203B41FA5}">
                      <a16:colId xmlns:a16="http://schemas.microsoft.com/office/drawing/2014/main" val="20004"/>
                    </a:ext>
                  </a:extLst>
                </a:gridCol>
              </a:tblGrid>
              <a:tr h="370840">
                <a:tc>
                  <a:txBody>
                    <a:bodyPr/>
                    <a:lstStyle/>
                    <a:p>
                      <a:r>
                        <a:rPr lang="tr-TR" dirty="0"/>
                        <a:t>MÜŞTERİ</a:t>
                      </a:r>
                    </a:p>
                  </a:txBody>
                  <a:tcPr/>
                </a:tc>
                <a:tc>
                  <a:txBody>
                    <a:bodyPr/>
                    <a:lstStyle/>
                    <a:p>
                      <a:r>
                        <a:rPr lang="tr-TR" dirty="0"/>
                        <a:t>BORÇ</a:t>
                      </a:r>
                    </a:p>
                  </a:txBody>
                  <a:tcPr/>
                </a:tc>
                <a:tc>
                  <a:txBody>
                    <a:bodyPr/>
                    <a:lstStyle/>
                    <a:p>
                      <a:r>
                        <a:rPr lang="tr-TR" dirty="0"/>
                        <a:t>GELİR</a:t>
                      </a:r>
                    </a:p>
                  </a:txBody>
                  <a:tcPr/>
                </a:tc>
                <a:tc>
                  <a:txBody>
                    <a:bodyPr/>
                    <a:lstStyle/>
                    <a:p>
                      <a:r>
                        <a:rPr lang="tr-TR" dirty="0"/>
                        <a:t>STATÜ</a:t>
                      </a:r>
                    </a:p>
                  </a:txBody>
                  <a:tcPr/>
                </a:tc>
                <a:tc>
                  <a:txBody>
                    <a:bodyPr/>
                    <a:lstStyle/>
                    <a:p>
                      <a:r>
                        <a:rPr lang="tr-TR" dirty="0"/>
                        <a:t>RİSK</a:t>
                      </a:r>
                    </a:p>
                  </a:txBody>
                  <a:tcPr/>
                </a:tc>
                <a:extLst>
                  <a:ext uri="{0D108BD9-81ED-4DB2-BD59-A6C34878D82A}">
                    <a16:rowId xmlns:a16="http://schemas.microsoft.com/office/drawing/2014/main" val="10000"/>
                  </a:ext>
                </a:extLst>
              </a:tr>
              <a:tr h="370840">
                <a:tc>
                  <a:txBody>
                    <a:bodyPr/>
                    <a:lstStyle/>
                    <a:p>
                      <a:pPr algn="ctr"/>
                      <a:r>
                        <a:rPr lang="tr-TR" dirty="0"/>
                        <a:t>1</a:t>
                      </a:r>
                    </a:p>
                  </a:txBody>
                  <a:tcPr/>
                </a:tc>
                <a:tc>
                  <a:txBody>
                    <a:bodyPr/>
                    <a:lstStyle/>
                    <a:p>
                      <a:r>
                        <a:rPr lang="tr-TR" dirty="0"/>
                        <a:t>Yüksek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Yüksek</a:t>
                      </a:r>
                    </a:p>
                  </a:txBody>
                  <a:tcPr/>
                </a:tc>
                <a:tc>
                  <a:txBody>
                    <a:bodyPr/>
                    <a:lstStyle/>
                    <a:p>
                      <a:r>
                        <a:rPr lang="tr-TR" dirty="0"/>
                        <a:t>İşveren</a:t>
                      </a:r>
                    </a:p>
                  </a:txBody>
                  <a:tcPr/>
                </a:tc>
                <a:tc>
                  <a:txBody>
                    <a:bodyPr/>
                    <a:lstStyle/>
                    <a:p>
                      <a:r>
                        <a:rPr lang="tr-TR" dirty="0"/>
                        <a:t>Kötü</a:t>
                      </a:r>
                    </a:p>
                  </a:txBody>
                  <a:tcPr/>
                </a:tc>
                <a:extLst>
                  <a:ext uri="{0D108BD9-81ED-4DB2-BD59-A6C34878D82A}">
                    <a16:rowId xmlns:a16="http://schemas.microsoft.com/office/drawing/2014/main" val="10001"/>
                  </a:ext>
                </a:extLst>
              </a:tr>
              <a:tr h="370840">
                <a:tc>
                  <a:txBody>
                    <a:bodyPr/>
                    <a:lstStyle/>
                    <a:p>
                      <a:pPr algn="ctr"/>
                      <a:r>
                        <a:rPr lang="tr-TR"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u="none" strike="noStrike" kern="1200" cap="none" spc="0" normalizeH="0" baseline="0" noProof="0" dirty="0">
                          <a:ln>
                            <a:noFill/>
                          </a:ln>
                          <a:effectLst/>
                          <a:uLnTx/>
                          <a:uFillTx/>
                        </a:rPr>
                        <a:t>Yüksek</a:t>
                      </a:r>
                      <a:endParaRPr kumimoji="0" lang="tr-TR" sz="1800" b="0" i="0" u="none" strike="noStrike" kern="1200" cap="none" spc="0" normalizeH="0" baseline="0" noProof="0" dirty="0">
                        <a:ln>
                          <a:noFill/>
                        </a:ln>
                        <a:solidFill>
                          <a:srgbClr val="000000"/>
                        </a:solidFill>
                        <a:effectLst/>
                        <a:uLnTx/>
                        <a:uFillTx/>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Yüksek</a:t>
                      </a:r>
                    </a:p>
                  </a:txBody>
                  <a:tcPr/>
                </a:tc>
                <a:tc>
                  <a:txBody>
                    <a:bodyPr/>
                    <a:lstStyle/>
                    <a:p>
                      <a:r>
                        <a:rPr lang="tr-TR" sz="2000" dirty="0"/>
                        <a:t>Ücretli</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Kötü</a:t>
                      </a:r>
                    </a:p>
                    <a:p>
                      <a:endParaRPr lang="tr-TR" dirty="0"/>
                    </a:p>
                  </a:txBody>
                  <a:tcPr/>
                </a:tc>
                <a:extLst>
                  <a:ext uri="{0D108BD9-81ED-4DB2-BD59-A6C34878D82A}">
                    <a16:rowId xmlns:a16="http://schemas.microsoft.com/office/drawing/2014/main" val="10002"/>
                  </a:ext>
                </a:extLst>
              </a:tr>
              <a:tr h="370840">
                <a:tc>
                  <a:txBody>
                    <a:bodyPr/>
                    <a:lstStyle/>
                    <a:p>
                      <a:pPr algn="ctr"/>
                      <a:r>
                        <a:rPr lang="tr-TR" dirty="0"/>
                        <a:t>3</a:t>
                      </a:r>
                    </a:p>
                  </a:txBody>
                  <a:tcPr/>
                </a:tc>
                <a:tc>
                  <a:txBody>
                    <a:bodyPr/>
                    <a:lstStyle/>
                    <a:p>
                      <a:r>
                        <a:rPr lang="tr-TR" dirty="0"/>
                        <a:t>Yüksek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Düşük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800" dirty="0"/>
                        <a:t>Ücretli</a:t>
                      </a:r>
                    </a:p>
                  </a:txBody>
                  <a:tcPr/>
                </a:tc>
                <a:tc>
                  <a:txBody>
                    <a:bodyPr/>
                    <a:lstStyle/>
                    <a:p>
                      <a:r>
                        <a:rPr lang="tr-TR" dirty="0"/>
                        <a:t>Kötü</a:t>
                      </a:r>
                    </a:p>
                  </a:txBody>
                  <a:tcPr/>
                </a:tc>
                <a:extLst>
                  <a:ext uri="{0D108BD9-81ED-4DB2-BD59-A6C34878D82A}">
                    <a16:rowId xmlns:a16="http://schemas.microsoft.com/office/drawing/2014/main" val="10003"/>
                  </a:ext>
                </a:extLst>
              </a:tr>
              <a:tr h="370840">
                <a:tc>
                  <a:txBody>
                    <a:bodyPr/>
                    <a:lstStyle/>
                    <a:p>
                      <a:pPr algn="ctr"/>
                      <a:r>
                        <a:rPr lang="tr-TR" dirty="0"/>
                        <a:t>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Düşük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Düşük</a:t>
                      </a:r>
                    </a:p>
                  </a:txBody>
                  <a:tcPr/>
                </a:tc>
                <a:tc>
                  <a:txBody>
                    <a:bodyPr/>
                    <a:lstStyle/>
                    <a:p>
                      <a:r>
                        <a:rPr lang="tr-TR" sz="1800" dirty="0"/>
                        <a:t>Ücretli</a:t>
                      </a:r>
                    </a:p>
                  </a:txBody>
                  <a:tcPr/>
                </a:tc>
                <a:tc>
                  <a:txBody>
                    <a:bodyPr/>
                    <a:lstStyle/>
                    <a:p>
                      <a:r>
                        <a:rPr lang="tr-TR" dirty="0"/>
                        <a:t>İyi</a:t>
                      </a:r>
                    </a:p>
                  </a:txBody>
                  <a:tcPr/>
                </a:tc>
                <a:extLst>
                  <a:ext uri="{0D108BD9-81ED-4DB2-BD59-A6C34878D82A}">
                    <a16:rowId xmlns:a16="http://schemas.microsoft.com/office/drawing/2014/main" val="10004"/>
                  </a:ext>
                </a:extLst>
              </a:tr>
              <a:tr h="370840">
                <a:tc>
                  <a:txBody>
                    <a:bodyPr/>
                    <a:lstStyle/>
                    <a:p>
                      <a:pPr algn="ctr"/>
                      <a:r>
                        <a:rPr lang="tr-TR" dirty="0"/>
                        <a:t>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Düşük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Düşük</a:t>
                      </a:r>
                    </a:p>
                  </a:txBody>
                  <a:tcPr/>
                </a:tc>
                <a:tc>
                  <a:txBody>
                    <a:bodyPr/>
                    <a:lstStyle/>
                    <a:p>
                      <a:r>
                        <a:rPr lang="tr-TR" dirty="0"/>
                        <a:t>İşveren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Kötü</a:t>
                      </a:r>
                    </a:p>
                  </a:txBody>
                  <a:tcPr/>
                </a:tc>
                <a:extLst>
                  <a:ext uri="{0D108BD9-81ED-4DB2-BD59-A6C34878D82A}">
                    <a16:rowId xmlns:a16="http://schemas.microsoft.com/office/drawing/2014/main" val="10005"/>
                  </a:ext>
                </a:extLst>
              </a:tr>
              <a:tr h="370840">
                <a:tc>
                  <a:txBody>
                    <a:bodyPr/>
                    <a:lstStyle/>
                    <a:p>
                      <a:pPr algn="ctr"/>
                      <a:r>
                        <a:rPr lang="tr-TR" dirty="0"/>
                        <a:t>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Düşük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Yüksek</a:t>
                      </a:r>
                    </a:p>
                  </a:txBody>
                  <a:tcPr/>
                </a:tc>
                <a:tc>
                  <a:txBody>
                    <a:bodyPr/>
                    <a:lstStyle/>
                    <a:p>
                      <a:r>
                        <a:rPr lang="tr-TR" dirty="0"/>
                        <a:t>İşveren</a:t>
                      </a:r>
                    </a:p>
                  </a:txBody>
                  <a:tcPr/>
                </a:tc>
                <a:tc>
                  <a:txBody>
                    <a:bodyPr/>
                    <a:lstStyle/>
                    <a:p>
                      <a:r>
                        <a:rPr lang="tr-TR" dirty="0"/>
                        <a:t>İyi</a:t>
                      </a:r>
                    </a:p>
                  </a:txBody>
                  <a:tcPr/>
                </a:tc>
                <a:extLst>
                  <a:ext uri="{0D108BD9-81ED-4DB2-BD59-A6C34878D82A}">
                    <a16:rowId xmlns:a16="http://schemas.microsoft.com/office/drawing/2014/main" val="10006"/>
                  </a:ext>
                </a:extLst>
              </a:tr>
              <a:tr h="370840">
                <a:tc>
                  <a:txBody>
                    <a:bodyPr/>
                    <a:lstStyle/>
                    <a:p>
                      <a:pPr algn="ctr"/>
                      <a:r>
                        <a:rPr lang="tr-TR" dirty="0"/>
                        <a:t>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Düşük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Yüksek</a:t>
                      </a:r>
                    </a:p>
                  </a:txBody>
                  <a:tcPr/>
                </a:tc>
                <a:tc>
                  <a:txBody>
                    <a:bodyPr/>
                    <a:lstStyle/>
                    <a:p>
                      <a:r>
                        <a:rPr lang="tr-TR" sz="1800" dirty="0"/>
                        <a:t>Ücretli</a:t>
                      </a:r>
                    </a:p>
                  </a:txBody>
                  <a:tcPr/>
                </a:tc>
                <a:tc>
                  <a:txBody>
                    <a:bodyPr/>
                    <a:lstStyle/>
                    <a:p>
                      <a:r>
                        <a:rPr lang="tr-TR" dirty="0"/>
                        <a:t>İyi</a:t>
                      </a:r>
                    </a:p>
                  </a:txBody>
                  <a:tcPr/>
                </a:tc>
                <a:extLst>
                  <a:ext uri="{0D108BD9-81ED-4DB2-BD59-A6C34878D82A}">
                    <a16:rowId xmlns:a16="http://schemas.microsoft.com/office/drawing/2014/main" val="10007"/>
                  </a:ext>
                </a:extLst>
              </a:tr>
              <a:tr h="370840">
                <a:tc>
                  <a:txBody>
                    <a:bodyPr/>
                    <a:lstStyle/>
                    <a:p>
                      <a:pPr algn="ctr"/>
                      <a:r>
                        <a:rPr lang="tr-TR" dirty="0"/>
                        <a:t>8</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Düşük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Düşük</a:t>
                      </a:r>
                    </a:p>
                  </a:txBody>
                  <a:tcPr/>
                </a:tc>
                <a:tc>
                  <a:txBody>
                    <a:bodyPr/>
                    <a:lstStyle/>
                    <a:p>
                      <a:r>
                        <a:rPr lang="tr-TR" sz="1800" dirty="0"/>
                        <a:t>Ücretli</a:t>
                      </a:r>
                    </a:p>
                  </a:txBody>
                  <a:tcPr/>
                </a:tc>
                <a:tc>
                  <a:txBody>
                    <a:bodyPr/>
                    <a:lstStyle/>
                    <a:p>
                      <a:r>
                        <a:rPr lang="tr-TR" dirty="0"/>
                        <a:t>İyi</a:t>
                      </a:r>
                    </a:p>
                  </a:txBody>
                  <a:tcPr/>
                </a:tc>
                <a:extLst>
                  <a:ext uri="{0D108BD9-81ED-4DB2-BD59-A6C34878D82A}">
                    <a16:rowId xmlns:a16="http://schemas.microsoft.com/office/drawing/2014/main" val="10008"/>
                  </a:ext>
                </a:extLst>
              </a:tr>
              <a:tr h="370840">
                <a:tc>
                  <a:txBody>
                    <a:bodyPr/>
                    <a:lstStyle/>
                    <a:p>
                      <a:pPr algn="ctr"/>
                      <a:r>
                        <a:rPr lang="tr-TR" dirty="0"/>
                        <a:t>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Düşük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Düşük</a:t>
                      </a:r>
                    </a:p>
                  </a:txBody>
                  <a:tcPr/>
                </a:tc>
                <a:tc>
                  <a:txBody>
                    <a:bodyPr/>
                    <a:lstStyle/>
                    <a:p>
                      <a:r>
                        <a:rPr lang="tr-TR" dirty="0"/>
                        <a:t>İşveren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Kötü</a:t>
                      </a:r>
                    </a:p>
                  </a:txBody>
                  <a:tcPr/>
                </a:tc>
                <a:extLst>
                  <a:ext uri="{0D108BD9-81ED-4DB2-BD59-A6C34878D82A}">
                    <a16:rowId xmlns:a16="http://schemas.microsoft.com/office/drawing/2014/main" val="10009"/>
                  </a:ext>
                </a:extLst>
              </a:tr>
              <a:tr h="370840">
                <a:tc>
                  <a:txBody>
                    <a:bodyPr/>
                    <a:lstStyle/>
                    <a:p>
                      <a:pPr algn="ctr"/>
                      <a:r>
                        <a:rPr lang="tr-TR" dirty="0"/>
                        <a:t>10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Düşük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Yüksek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İşveren</a:t>
                      </a:r>
                    </a:p>
                  </a:txBody>
                  <a:tcPr/>
                </a:tc>
                <a:tc>
                  <a:txBody>
                    <a:bodyPr/>
                    <a:lstStyle/>
                    <a:p>
                      <a:r>
                        <a:rPr lang="tr-TR" dirty="0"/>
                        <a:t>İyi</a:t>
                      </a:r>
                    </a:p>
                  </a:txBody>
                  <a:tcPr/>
                </a:tc>
                <a:extLst>
                  <a:ext uri="{0D108BD9-81ED-4DB2-BD59-A6C34878D82A}">
                    <a16:rowId xmlns:a16="http://schemas.microsoft.com/office/drawing/2014/main" val="10010"/>
                  </a:ext>
                </a:extLst>
              </a:tr>
            </a:tbl>
          </a:graphicData>
        </a:graphic>
      </p:graphicFrame>
      <p:sp>
        <p:nvSpPr>
          <p:cNvPr id="3" name="Altbilgi Yer Tutucusu 2"/>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382500053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611561" y="764704"/>
                <a:ext cx="8136904" cy="5976664"/>
              </a:xfrm>
            </p:spPr>
            <p:txBody>
              <a:bodyPr/>
              <a:lstStyle/>
              <a:p>
                <a:pPr algn="just">
                  <a:buFont typeface="Wingdings" pitchFamily="2" charset="2"/>
                  <a:buChar char="v"/>
                </a:pPr>
                <a:r>
                  <a:rPr lang="tr-TR" sz="2400" dirty="0">
                    <a:solidFill>
                      <a:srgbClr val="FF0000"/>
                    </a:solidFill>
                  </a:rPr>
                  <a:t> </a:t>
                </a:r>
                <a:r>
                  <a:rPr lang="tr-TR" sz="2400" dirty="0"/>
                  <a:t>Hedef nitelik olan RİSK niteliğinin sınıf değerlerini şu şekilde gösterilir;</a:t>
                </a:r>
              </a:p>
              <a:p>
                <a:pPr marL="0" indent="0" algn="just">
                  <a:buNone/>
                </a:pPr>
                <a:endParaRPr lang="tr-TR" sz="2400" dirty="0"/>
              </a:p>
              <a:p>
                <a:pPr marL="0" indent="0" algn="just">
                  <a:buNone/>
                </a:pPr>
                <a:r>
                  <a:rPr lang="tr-TR" sz="2400" dirty="0"/>
                  <a:t>Risk=</a:t>
                </a:r>
                <a14:m>
                  <m:oMath xmlns:m="http://schemas.openxmlformats.org/officeDocument/2006/math">
                    <m:d>
                      <m:dPr>
                        <m:begChr m:val="{"/>
                        <m:endChr m:val="}"/>
                        <m:ctrlPr>
                          <a:rPr lang="tr-TR" sz="2400" i="1" smtClean="0">
                            <a:latin typeface="Cambria Math" panose="02040503050406030204" pitchFamily="18" charset="0"/>
                          </a:rPr>
                        </m:ctrlPr>
                      </m:dPr>
                      <m:e>
                        <m:r>
                          <a:rPr lang="tr-TR" sz="2400" b="0" i="1" smtClean="0">
                            <a:latin typeface="Cambria Math"/>
                          </a:rPr>
                          <m:t>𝑘</m:t>
                        </m:r>
                        <m:r>
                          <a:rPr lang="tr-TR" sz="2400" b="0" i="1" smtClean="0">
                            <a:latin typeface="Cambria Math"/>
                          </a:rPr>
                          <m:t>ö</m:t>
                        </m:r>
                        <m:r>
                          <a:rPr lang="tr-TR" sz="2400" b="0" i="1" smtClean="0">
                            <a:latin typeface="Cambria Math"/>
                          </a:rPr>
                          <m:t>𝑡</m:t>
                        </m:r>
                        <m:r>
                          <a:rPr lang="tr-TR" sz="2400" b="0" i="1" smtClean="0">
                            <a:latin typeface="Cambria Math"/>
                          </a:rPr>
                          <m:t>ü,</m:t>
                        </m:r>
                        <m:r>
                          <a:rPr lang="tr-TR" sz="2400" b="0" i="1" smtClean="0">
                            <a:latin typeface="Cambria Math"/>
                          </a:rPr>
                          <m:t>𝑘</m:t>
                        </m:r>
                        <m:r>
                          <a:rPr lang="tr-TR" sz="2400" b="0" i="1" smtClean="0">
                            <a:latin typeface="Cambria Math"/>
                          </a:rPr>
                          <m:t>ö</m:t>
                        </m:r>
                        <m:r>
                          <a:rPr lang="tr-TR" sz="2400" b="0" i="1" smtClean="0">
                            <a:latin typeface="Cambria Math"/>
                          </a:rPr>
                          <m:t>𝑡</m:t>
                        </m:r>
                        <m:r>
                          <a:rPr lang="tr-TR" sz="2400" b="0" i="1" smtClean="0">
                            <a:latin typeface="Cambria Math"/>
                          </a:rPr>
                          <m:t>ü,</m:t>
                        </m:r>
                        <m:r>
                          <a:rPr lang="tr-TR" sz="2400" b="0" i="1" smtClean="0">
                            <a:latin typeface="Cambria Math"/>
                          </a:rPr>
                          <m:t>𝑘</m:t>
                        </m:r>
                        <m:r>
                          <a:rPr lang="tr-TR" sz="2400" b="0" i="1" smtClean="0">
                            <a:latin typeface="Cambria Math"/>
                          </a:rPr>
                          <m:t>ö</m:t>
                        </m:r>
                        <m:r>
                          <a:rPr lang="tr-TR" sz="2400" b="0" i="1" smtClean="0">
                            <a:latin typeface="Cambria Math"/>
                          </a:rPr>
                          <m:t>𝑡</m:t>
                        </m:r>
                        <m:r>
                          <a:rPr lang="tr-TR" sz="2400" b="0" i="1" smtClean="0">
                            <a:latin typeface="Cambria Math"/>
                          </a:rPr>
                          <m:t>ü,</m:t>
                        </m:r>
                        <m:r>
                          <a:rPr lang="tr-TR" sz="2400" b="0" i="1" smtClean="0">
                            <a:latin typeface="Cambria Math"/>
                          </a:rPr>
                          <m:t>𝑖𝑦𝑖</m:t>
                        </m:r>
                        <m:r>
                          <a:rPr lang="tr-TR" sz="2400" b="0" i="1" smtClean="0">
                            <a:latin typeface="Cambria Math"/>
                          </a:rPr>
                          <m:t>,</m:t>
                        </m:r>
                        <m:r>
                          <a:rPr lang="tr-TR" sz="2400" b="0" i="1" smtClean="0">
                            <a:latin typeface="Cambria Math"/>
                          </a:rPr>
                          <m:t>𝑘</m:t>
                        </m:r>
                        <m:r>
                          <a:rPr lang="tr-TR" sz="2400" b="0" i="1" smtClean="0">
                            <a:latin typeface="Cambria Math"/>
                          </a:rPr>
                          <m:t>ö</m:t>
                        </m:r>
                        <m:r>
                          <a:rPr lang="tr-TR" sz="2400" b="0" i="1" smtClean="0">
                            <a:latin typeface="Cambria Math"/>
                          </a:rPr>
                          <m:t>𝑡</m:t>
                        </m:r>
                        <m:r>
                          <a:rPr lang="tr-TR" sz="2400" b="0" i="1" smtClean="0">
                            <a:latin typeface="Cambria Math"/>
                          </a:rPr>
                          <m:t>ü,</m:t>
                        </m:r>
                        <m:r>
                          <a:rPr lang="tr-TR" sz="2400" b="0" i="1" smtClean="0">
                            <a:latin typeface="Cambria Math"/>
                          </a:rPr>
                          <m:t>𝑖𝑦𝑖</m:t>
                        </m:r>
                        <m:r>
                          <a:rPr lang="tr-TR" sz="2400" b="0" i="1" smtClean="0">
                            <a:latin typeface="Cambria Math"/>
                          </a:rPr>
                          <m:t>,</m:t>
                        </m:r>
                        <m:r>
                          <a:rPr lang="tr-TR" sz="2400" b="0" i="1" smtClean="0">
                            <a:latin typeface="Cambria Math"/>
                          </a:rPr>
                          <m:t>𝑖𝑦𝑖</m:t>
                        </m:r>
                        <m:r>
                          <a:rPr lang="tr-TR" sz="2400" b="0" i="1" smtClean="0">
                            <a:latin typeface="Cambria Math"/>
                          </a:rPr>
                          <m:t>,</m:t>
                        </m:r>
                        <m:r>
                          <a:rPr lang="tr-TR" sz="2400" b="0" i="1" smtClean="0">
                            <a:latin typeface="Cambria Math"/>
                          </a:rPr>
                          <m:t>𝑖𝑦𝑖</m:t>
                        </m:r>
                        <m:r>
                          <a:rPr lang="tr-TR" sz="2400" b="0" i="1" smtClean="0">
                            <a:latin typeface="Cambria Math"/>
                          </a:rPr>
                          <m:t>,</m:t>
                        </m:r>
                        <m:r>
                          <a:rPr lang="tr-TR" sz="2400" b="0" i="1" smtClean="0">
                            <a:latin typeface="Cambria Math"/>
                          </a:rPr>
                          <m:t>𝑘</m:t>
                        </m:r>
                        <m:r>
                          <a:rPr lang="tr-TR" sz="2400" b="0" i="1" smtClean="0">
                            <a:latin typeface="Cambria Math"/>
                          </a:rPr>
                          <m:t>ö</m:t>
                        </m:r>
                        <m:r>
                          <a:rPr lang="tr-TR" sz="2400" b="0" i="1" smtClean="0">
                            <a:latin typeface="Cambria Math"/>
                          </a:rPr>
                          <m:t>𝑡</m:t>
                        </m:r>
                        <m:r>
                          <a:rPr lang="tr-TR" sz="2400" b="0" i="1" smtClean="0">
                            <a:latin typeface="Cambria Math"/>
                          </a:rPr>
                          <m:t>ü,</m:t>
                        </m:r>
                        <m:r>
                          <a:rPr lang="tr-TR" sz="2400" b="0" i="1" smtClean="0">
                            <a:latin typeface="Cambria Math"/>
                          </a:rPr>
                          <m:t>𝑖𝑦𝑖</m:t>
                        </m:r>
                      </m:e>
                    </m:d>
                  </m:oMath>
                </a14:m>
                <a:endParaRPr lang="tr-TR" sz="2400" dirty="0"/>
              </a:p>
              <a:p>
                <a:pPr marL="0" indent="0" algn="just">
                  <a:buNone/>
                </a:pPr>
                <a:endParaRPr lang="tr-TR" sz="2400" dirty="0"/>
              </a:p>
              <a:p>
                <a:pPr marL="0" indent="0" algn="just">
                  <a:buNone/>
                </a:pPr>
                <a:r>
                  <a:rPr lang="tr-TR" sz="2400" dirty="0"/>
                  <a:t>Risk kümesinde ‘’kötü’’ değerlerinin sayısı 5 olarak görülüyor. Buna karşılık ‘’iyi’’ değerlerinin de sayısı 5 olduğu görülüyor.</a:t>
                </a:r>
              </a:p>
              <a:p>
                <a:pPr marL="0" lvl="0" indent="0" algn="ctr">
                  <a:buNone/>
                </a:pPr>
                <a14:m>
                  <m:oMath xmlns:m="http://schemas.openxmlformats.org/officeDocument/2006/math">
                    <m:d>
                      <m:dPr>
                        <m:begChr m:val="|"/>
                        <m:endChr m:val="|"/>
                        <m:ctrlPr>
                          <a:rPr lang="tr-TR" sz="2400" i="1">
                            <a:solidFill>
                              <a:srgbClr val="000000"/>
                            </a:solidFill>
                            <a:latin typeface="Cambria Math" panose="02040503050406030204" pitchFamily="18" charset="0"/>
                          </a:rPr>
                        </m:ctrlPr>
                      </m:dPr>
                      <m:e>
                        <m:sSub>
                          <m:sSubPr>
                            <m:ctrlPr>
                              <a:rPr lang="tr-TR" sz="2400" i="1">
                                <a:solidFill>
                                  <a:srgbClr val="000000"/>
                                </a:solidFill>
                                <a:latin typeface="Cambria Math" panose="02040503050406030204" pitchFamily="18" charset="0"/>
                              </a:rPr>
                            </m:ctrlPr>
                          </m:sSubPr>
                          <m:e>
                            <m:r>
                              <a:rPr lang="tr-TR" sz="2400" i="1">
                                <a:solidFill>
                                  <a:srgbClr val="000000"/>
                                </a:solidFill>
                                <a:latin typeface="Cambria Math"/>
                              </a:rPr>
                              <m:t>𝐶</m:t>
                            </m:r>
                          </m:e>
                          <m:sub>
                            <m:r>
                              <a:rPr lang="tr-TR" sz="2400" i="1">
                                <a:solidFill>
                                  <a:srgbClr val="000000"/>
                                </a:solidFill>
                                <a:latin typeface="Cambria Math"/>
                              </a:rPr>
                              <m:t>1</m:t>
                            </m:r>
                          </m:sub>
                        </m:sSub>
                      </m:e>
                    </m:d>
                  </m:oMath>
                </a14:m>
                <a:r>
                  <a:rPr lang="tr-TR" sz="2400" dirty="0">
                    <a:solidFill>
                      <a:srgbClr val="000000"/>
                    </a:solidFill>
                  </a:rPr>
                  <a:t>=5    </a:t>
                </a:r>
                <a14:m>
                  <m:oMath xmlns:m="http://schemas.openxmlformats.org/officeDocument/2006/math">
                    <m:d>
                      <m:dPr>
                        <m:begChr m:val="|"/>
                        <m:endChr m:val="|"/>
                        <m:ctrlPr>
                          <a:rPr lang="tr-TR" sz="2400" i="1">
                            <a:solidFill>
                              <a:srgbClr val="000000"/>
                            </a:solidFill>
                            <a:latin typeface="Cambria Math" panose="02040503050406030204" pitchFamily="18" charset="0"/>
                          </a:rPr>
                        </m:ctrlPr>
                      </m:dPr>
                      <m:e>
                        <m:sSub>
                          <m:sSubPr>
                            <m:ctrlPr>
                              <a:rPr lang="tr-TR" sz="2400" i="1">
                                <a:solidFill>
                                  <a:srgbClr val="000000"/>
                                </a:solidFill>
                                <a:latin typeface="Cambria Math" panose="02040503050406030204" pitchFamily="18" charset="0"/>
                              </a:rPr>
                            </m:ctrlPr>
                          </m:sSubPr>
                          <m:e>
                            <m:r>
                              <a:rPr lang="tr-TR" sz="2400" i="1">
                                <a:solidFill>
                                  <a:srgbClr val="000000"/>
                                </a:solidFill>
                                <a:latin typeface="Cambria Math"/>
                              </a:rPr>
                              <m:t>𝐶</m:t>
                            </m:r>
                          </m:e>
                          <m:sub>
                            <m:r>
                              <a:rPr lang="tr-TR" sz="2400" i="1">
                                <a:solidFill>
                                  <a:srgbClr val="000000"/>
                                </a:solidFill>
                                <a:latin typeface="Cambria Math"/>
                              </a:rPr>
                              <m:t>2</m:t>
                            </m:r>
                          </m:sub>
                        </m:sSub>
                      </m:e>
                    </m:d>
                  </m:oMath>
                </a14:m>
                <a:r>
                  <a:rPr lang="tr-TR" sz="2400" dirty="0">
                    <a:solidFill>
                      <a:srgbClr val="000000"/>
                    </a:solidFill>
                  </a:rPr>
                  <a:t>=5</a:t>
                </a:r>
              </a:p>
              <a:p>
                <a:pPr marL="0" lvl="0" indent="0" algn="just">
                  <a:buNone/>
                </a:pPr>
                <a14:m>
                  <m:oMath xmlns:m="http://schemas.openxmlformats.org/officeDocument/2006/math">
                    <m:sSub>
                      <m:sSubPr>
                        <m:ctrlPr>
                          <a:rPr lang="tr-TR" sz="2400" i="1" smtClean="0">
                            <a:solidFill>
                              <a:srgbClr val="000000"/>
                            </a:solidFill>
                            <a:latin typeface="Cambria Math" panose="02040503050406030204" pitchFamily="18" charset="0"/>
                          </a:rPr>
                        </m:ctrlPr>
                      </m:sSubPr>
                      <m:e>
                        <m:r>
                          <a:rPr lang="tr-TR" sz="2400" b="0" i="1" smtClean="0">
                            <a:solidFill>
                              <a:srgbClr val="000000"/>
                            </a:solidFill>
                            <a:latin typeface="Cambria Math"/>
                          </a:rPr>
                          <m:t>𝑃</m:t>
                        </m:r>
                      </m:e>
                      <m:sub>
                        <m:r>
                          <a:rPr lang="tr-TR" sz="2400" b="0" i="1" smtClean="0">
                            <a:solidFill>
                              <a:srgbClr val="000000"/>
                            </a:solidFill>
                            <a:latin typeface="Cambria Math"/>
                          </a:rPr>
                          <m:t>1</m:t>
                        </m:r>
                      </m:sub>
                    </m:sSub>
                    <m:r>
                      <a:rPr lang="tr-TR" sz="2400" b="0" i="1" smtClean="0">
                        <a:solidFill>
                          <a:srgbClr val="000000"/>
                        </a:solidFill>
                        <a:latin typeface="Cambria Math"/>
                      </a:rPr>
                      <m:t>=</m:t>
                    </m:r>
                    <m:f>
                      <m:fPr>
                        <m:ctrlPr>
                          <a:rPr lang="tr-TR" sz="2400" b="0" i="1" smtClean="0">
                            <a:solidFill>
                              <a:srgbClr val="000000"/>
                            </a:solidFill>
                            <a:latin typeface="Cambria Math" panose="02040503050406030204" pitchFamily="18" charset="0"/>
                          </a:rPr>
                        </m:ctrlPr>
                      </m:fPr>
                      <m:num>
                        <m:r>
                          <a:rPr lang="tr-TR" sz="2400" b="0" i="1" smtClean="0">
                            <a:solidFill>
                              <a:srgbClr val="000000"/>
                            </a:solidFill>
                            <a:latin typeface="Cambria Math"/>
                          </a:rPr>
                          <m:t>5</m:t>
                        </m:r>
                      </m:num>
                      <m:den>
                        <m:r>
                          <a:rPr lang="tr-TR" sz="2400" b="0" i="1" smtClean="0">
                            <a:solidFill>
                              <a:srgbClr val="000000"/>
                            </a:solidFill>
                            <a:latin typeface="Cambria Math"/>
                          </a:rPr>
                          <m:t>10</m:t>
                        </m:r>
                      </m:den>
                    </m:f>
                  </m:oMath>
                </a14:m>
                <a:r>
                  <a:rPr lang="tr-TR" sz="2400" dirty="0">
                    <a:solidFill>
                      <a:srgbClr val="000000"/>
                    </a:solidFill>
                  </a:rPr>
                  <a:t> = </a:t>
                </a:r>
                <a14:m>
                  <m:oMath xmlns:m="http://schemas.openxmlformats.org/officeDocument/2006/math">
                    <m:f>
                      <m:fPr>
                        <m:ctrlPr>
                          <a:rPr lang="tr-TR" sz="2400" i="1">
                            <a:solidFill>
                              <a:srgbClr val="000000"/>
                            </a:solidFill>
                            <a:latin typeface="Cambria Math" panose="02040503050406030204" pitchFamily="18" charset="0"/>
                          </a:rPr>
                        </m:ctrlPr>
                      </m:fPr>
                      <m:num>
                        <m:r>
                          <a:rPr lang="tr-TR" sz="2400" b="0" i="1" smtClean="0">
                            <a:solidFill>
                              <a:srgbClr val="000000"/>
                            </a:solidFill>
                            <a:latin typeface="Cambria Math"/>
                          </a:rPr>
                          <m:t>1</m:t>
                        </m:r>
                      </m:num>
                      <m:den>
                        <m:r>
                          <a:rPr lang="tr-TR" sz="2400" b="0" i="1" smtClean="0">
                            <a:solidFill>
                              <a:srgbClr val="000000"/>
                            </a:solidFill>
                            <a:latin typeface="Cambria Math"/>
                          </a:rPr>
                          <m:t>2 </m:t>
                        </m:r>
                      </m:den>
                    </m:f>
                    <m:r>
                      <a:rPr lang="tr-TR" sz="2400" b="0" i="1" smtClean="0">
                        <a:solidFill>
                          <a:srgbClr val="000000"/>
                        </a:solidFill>
                        <a:latin typeface="Cambria Math"/>
                      </a:rPr>
                      <m:t> </m:t>
                    </m:r>
                  </m:oMath>
                </a14:m>
                <a:r>
                  <a:rPr lang="tr-TR" sz="2400" dirty="0">
                    <a:solidFill>
                      <a:srgbClr val="000000"/>
                    </a:solidFill>
                  </a:rPr>
                  <a:t> ve  </a:t>
                </a:r>
                <a14:m>
                  <m:oMath xmlns:m="http://schemas.openxmlformats.org/officeDocument/2006/math">
                    <m:sSub>
                      <m:sSubPr>
                        <m:ctrlPr>
                          <a:rPr lang="tr-TR" sz="2400" i="1">
                            <a:solidFill>
                              <a:srgbClr val="000000"/>
                            </a:solidFill>
                            <a:latin typeface="Cambria Math" panose="02040503050406030204" pitchFamily="18" charset="0"/>
                          </a:rPr>
                        </m:ctrlPr>
                      </m:sSubPr>
                      <m:e>
                        <m:r>
                          <a:rPr lang="tr-TR" sz="2400" i="1">
                            <a:solidFill>
                              <a:srgbClr val="000000"/>
                            </a:solidFill>
                            <a:latin typeface="Cambria Math"/>
                          </a:rPr>
                          <m:t>𝑃</m:t>
                        </m:r>
                      </m:e>
                      <m:sub>
                        <m:r>
                          <a:rPr lang="tr-TR" sz="2400" b="0" i="1" smtClean="0">
                            <a:solidFill>
                              <a:srgbClr val="000000"/>
                            </a:solidFill>
                            <a:latin typeface="Cambria Math"/>
                          </a:rPr>
                          <m:t>2</m:t>
                        </m:r>
                      </m:sub>
                    </m:sSub>
                  </m:oMath>
                </a14:m>
                <a:r>
                  <a:rPr lang="tr-TR" sz="2400" dirty="0">
                    <a:solidFill>
                      <a:srgbClr val="000000"/>
                    </a:solidFill>
                  </a:rPr>
                  <a:t>=</a:t>
                </a:r>
                <a14:m>
                  <m:oMath xmlns:m="http://schemas.openxmlformats.org/officeDocument/2006/math">
                    <m:f>
                      <m:fPr>
                        <m:ctrlPr>
                          <a:rPr lang="tr-TR" sz="2400" i="1" dirty="0" smtClean="0">
                            <a:solidFill>
                              <a:srgbClr val="000000"/>
                            </a:solidFill>
                            <a:latin typeface="Cambria Math" panose="02040503050406030204" pitchFamily="18" charset="0"/>
                          </a:rPr>
                        </m:ctrlPr>
                      </m:fPr>
                      <m:num>
                        <m:r>
                          <a:rPr lang="tr-TR" sz="2400" b="0" i="1" dirty="0" smtClean="0">
                            <a:solidFill>
                              <a:srgbClr val="000000"/>
                            </a:solidFill>
                            <a:latin typeface="Cambria Math"/>
                          </a:rPr>
                          <m:t>1</m:t>
                        </m:r>
                      </m:num>
                      <m:den>
                        <m:r>
                          <a:rPr lang="tr-TR" sz="2400" b="0" i="1" dirty="0" smtClean="0">
                            <a:solidFill>
                              <a:srgbClr val="000000"/>
                            </a:solidFill>
                            <a:latin typeface="Cambria Math"/>
                          </a:rPr>
                          <m:t>2</m:t>
                        </m:r>
                      </m:den>
                    </m:f>
                  </m:oMath>
                </a14:m>
                <a:r>
                  <a:rPr lang="tr-TR" sz="2400" dirty="0">
                    <a:solidFill>
                      <a:srgbClr val="000000"/>
                    </a:solidFill>
                  </a:rPr>
                  <a:t>  olasılıkları hesaplanabilir. Risk kümesinin içerdiği ’’kötü’’ ve ’’iyi’’ değerleri için olasılık dağılımı;</a:t>
                </a:r>
              </a:p>
              <a:p>
                <a:pPr marL="0" lvl="0" indent="0" algn="just">
                  <a:buNone/>
                </a:pPr>
                <a14:m>
                  <m:oMathPara xmlns:m="http://schemas.openxmlformats.org/officeDocument/2006/math">
                    <m:oMathParaPr>
                      <m:jc m:val="centerGroup"/>
                    </m:oMathParaPr>
                    <m:oMath xmlns:m="http://schemas.openxmlformats.org/officeDocument/2006/math">
                      <m:sSub>
                        <m:sSubPr>
                          <m:ctrlPr>
                            <a:rPr lang="tr-TR" sz="2400" i="1" smtClean="0">
                              <a:solidFill>
                                <a:srgbClr val="000000"/>
                              </a:solidFill>
                              <a:latin typeface="Cambria Math" panose="02040503050406030204" pitchFamily="18" charset="0"/>
                            </a:rPr>
                          </m:ctrlPr>
                        </m:sSubPr>
                        <m:e>
                          <m:r>
                            <a:rPr lang="tr-TR" sz="2400" b="0" i="1" smtClean="0">
                              <a:solidFill>
                                <a:srgbClr val="000000"/>
                              </a:solidFill>
                              <a:latin typeface="Cambria Math"/>
                            </a:rPr>
                            <m:t>𝑃</m:t>
                          </m:r>
                        </m:e>
                        <m:sub>
                          <m:r>
                            <a:rPr lang="tr-TR" sz="2400" b="0" i="1" smtClean="0">
                              <a:solidFill>
                                <a:srgbClr val="000000"/>
                              </a:solidFill>
                              <a:latin typeface="Cambria Math"/>
                            </a:rPr>
                            <m:t>𝑅</m:t>
                          </m:r>
                          <m:r>
                            <a:rPr lang="tr-TR" sz="2400" b="0" i="1" smtClean="0">
                              <a:solidFill>
                                <a:srgbClr val="000000"/>
                              </a:solidFill>
                              <a:latin typeface="Cambria Math"/>
                            </a:rPr>
                            <m:t>İ</m:t>
                          </m:r>
                          <m:r>
                            <a:rPr lang="tr-TR" sz="2400" b="0" i="1" smtClean="0">
                              <a:solidFill>
                                <a:srgbClr val="000000"/>
                              </a:solidFill>
                              <a:latin typeface="Cambria Math"/>
                            </a:rPr>
                            <m:t>𝑆𝐾</m:t>
                          </m:r>
                        </m:sub>
                      </m:sSub>
                      <m:r>
                        <a:rPr lang="tr-TR" sz="2400" b="0" i="1" smtClean="0">
                          <a:solidFill>
                            <a:srgbClr val="000000"/>
                          </a:solidFill>
                          <a:latin typeface="Cambria Math"/>
                        </a:rPr>
                        <m:t>=</m:t>
                      </m:r>
                      <m:d>
                        <m:dPr>
                          <m:ctrlPr>
                            <a:rPr lang="tr-TR" sz="2400" b="0" i="1" smtClean="0">
                              <a:solidFill>
                                <a:srgbClr val="000000"/>
                              </a:solidFill>
                              <a:latin typeface="Cambria Math" panose="02040503050406030204" pitchFamily="18" charset="0"/>
                            </a:rPr>
                          </m:ctrlPr>
                        </m:dPr>
                        <m:e>
                          <m:f>
                            <m:fPr>
                              <m:ctrlPr>
                                <a:rPr lang="tr-TR" sz="2400" b="0" i="1" smtClean="0">
                                  <a:solidFill>
                                    <a:srgbClr val="000000"/>
                                  </a:solidFill>
                                  <a:latin typeface="Cambria Math" panose="02040503050406030204" pitchFamily="18" charset="0"/>
                                </a:rPr>
                              </m:ctrlPr>
                            </m:fPr>
                            <m:num>
                              <m:r>
                                <a:rPr lang="tr-TR" sz="2400" b="0" i="1" smtClean="0">
                                  <a:solidFill>
                                    <a:srgbClr val="000000"/>
                                  </a:solidFill>
                                  <a:latin typeface="Cambria Math"/>
                                </a:rPr>
                                <m:t>1</m:t>
                              </m:r>
                            </m:num>
                            <m:den>
                              <m:r>
                                <a:rPr lang="tr-TR" sz="2400" b="0" i="1" smtClean="0">
                                  <a:solidFill>
                                    <a:srgbClr val="000000"/>
                                  </a:solidFill>
                                  <a:latin typeface="Cambria Math"/>
                                </a:rPr>
                                <m:t>2</m:t>
                              </m:r>
                            </m:den>
                          </m:f>
                          <m:r>
                            <a:rPr lang="tr-TR" sz="2400" b="0" i="1" smtClean="0">
                              <a:solidFill>
                                <a:srgbClr val="000000"/>
                              </a:solidFill>
                              <a:latin typeface="Cambria Math"/>
                            </a:rPr>
                            <m:t>,</m:t>
                          </m:r>
                          <m:f>
                            <m:fPr>
                              <m:ctrlPr>
                                <a:rPr lang="tr-TR" sz="2400" b="0" i="1" smtClean="0">
                                  <a:solidFill>
                                    <a:srgbClr val="000000"/>
                                  </a:solidFill>
                                  <a:latin typeface="Cambria Math" panose="02040503050406030204" pitchFamily="18" charset="0"/>
                                </a:rPr>
                              </m:ctrlPr>
                            </m:fPr>
                            <m:num>
                              <m:r>
                                <a:rPr lang="tr-TR" sz="2400" b="0" i="1" smtClean="0">
                                  <a:solidFill>
                                    <a:srgbClr val="000000"/>
                                  </a:solidFill>
                                  <a:latin typeface="Cambria Math"/>
                                </a:rPr>
                                <m:t>1</m:t>
                              </m:r>
                            </m:num>
                            <m:den>
                              <m:r>
                                <a:rPr lang="tr-TR" sz="2400" b="0" i="1" smtClean="0">
                                  <a:solidFill>
                                    <a:srgbClr val="000000"/>
                                  </a:solidFill>
                                  <a:latin typeface="Cambria Math"/>
                                </a:rPr>
                                <m:t>2</m:t>
                              </m:r>
                            </m:den>
                          </m:f>
                        </m:e>
                      </m:d>
                    </m:oMath>
                  </m:oMathPara>
                </a14:m>
                <a:endParaRPr lang="tr-TR" sz="2400" dirty="0">
                  <a:solidFill>
                    <a:srgbClr val="000000"/>
                  </a:solidFill>
                </a:endParaRPr>
              </a:p>
              <a:p>
                <a:pPr marL="0" lvl="0" indent="0" algn="ctr">
                  <a:buNone/>
                </a:pPr>
                <a:endParaRPr lang="tr-TR" sz="2400" dirty="0">
                  <a:solidFill>
                    <a:srgbClr val="000000"/>
                  </a:solidFill>
                </a:endParaRPr>
              </a:p>
              <a:p>
                <a:pPr marL="0" indent="0" algn="just">
                  <a:buNone/>
                </a:pPr>
                <a:endParaRPr lang="tr-TR" sz="2400"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611561" y="764704"/>
                <a:ext cx="8136904" cy="5976664"/>
              </a:xfrm>
              <a:blipFill rotWithShape="1">
                <a:blip r:embed="rId2"/>
                <a:stretch>
                  <a:fillRect l="-1124" t="-714" r="-1199"/>
                </a:stretch>
              </a:blipFill>
            </p:spPr>
            <p:txBody>
              <a:bodyPr/>
              <a:lstStyle/>
              <a:p>
                <a:r>
                  <a:rPr lang="tr-TR">
                    <a:noFill/>
                  </a:rPr>
                  <a:t> </a:t>
                </a:r>
              </a:p>
            </p:txBody>
          </p:sp>
        </mc:Fallback>
      </mc:AlternateContent>
      <p:sp>
        <p:nvSpPr>
          <p:cNvPr id="2" name="Altbilgi Yer Tutucusu 1"/>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216463067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539552" y="404664"/>
                <a:ext cx="7992888" cy="6192688"/>
              </a:xfrm>
            </p:spPr>
            <p:txBody>
              <a:bodyPr>
                <a:normAutofit fontScale="92500" lnSpcReduction="20000"/>
              </a:bodyPr>
              <a:lstStyle/>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𝑅</m:t>
                          </m:r>
                          <m:r>
                            <a:rPr lang="tr-TR" b="0" i="1" smtClean="0">
                              <a:latin typeface="Cambria Math"/>
                            </a:rPr>
                            <m:t>İ</m:t>
                          </m:r>
                          <m:r>
                            <a:rPr lang="tr-TR" b="0" i="1" smtClean="0">
                              <a:latin typeface="Cambria Math"/>
                            </a:rPr>
                            <m:t>𝑆𝐾</m:t>
                          </m:r>
                        </m:e>
                      </m:d>
                      <m:r>
                        <a:rPr lang="tr-TR" b="0" i="1" smtClean="0">
                          <a:latin typeface="Cambria Math"/>
                        </a:rPr>
                        <m:t>=−</m:t>
                      </m:r>
                      <m:nary>
                        <m:naryPr>
                          <m:chr m:val="∑"/>
                          <m:ctrlPr>
                            <a:rPr lang="tr-TR" b="0" i="1" smtClean="0">
                              <a:latin typeface="Cambria Math" panose="02040503050406030204" pitchFamily="18" charset="0"/>
                            </a:rPr>
                          </m:ctrlPr>
                        </m:naryPr>
                        <m:sub>
                          <m:r>
                            <m:rPr>
                              <m:brk m:alnAt="23"/>
                            </m:rPr>
                            <a:rPr lang="tr-TR" b="0" i="1" smtClean="0">
                              <a:latin typeface="Cambria Math"/>
                            </a:rPr>
                            <m:t>𝑖</m:t>
                          </m:r>
                          <m:r>
                            <a:rPr lang="tr-TR" b="0" i="1" smtClean="0">
                              <a:latin typeface="Cambria Math"/>
                            </a:rPr>
                            <m:t>=1</m:t>
                          </m:r>
                        </m:sub>
                        <m:sup>
                          <m:r>
                            <a:rPr lang="tr-TR" b="0" i="1" smtClean="0">
                              <a:latin typeface="Cambria Math"/>
                            </a:rPr>
                            <m:t>𝑛</m:t>
                          </m:r>
                        </m:sup>
                        <m:e>
                          <m:sSub>
                            <m:sSubPr>
                              <m:ctrlPr>
                                <a:rPr lang="tr-TR" b="0" i="1" smtClean="0">
                                  <a:latin typeface="Cambria Math" panose="02040503050406030204" pitchFamily="18" charset="0"/>
                                </a:rPr>
                              </m:ctrlPr>
                            </m:sSubPr>
                            <m:e>
                              <m:r>
                                <a:rPr lang="tr-TR" b="0" i="1" smtClean="0">
                                  <a:latin typeface="Cambria Math"/>
                                </a:rPr>
                                <m:t>𝑃</m:t>
                              </m:r>
                            </m:e>
                            <m:sub>
                              <m:r>
                                <a:rPr lang="tr-TR" b="0" i="1" smtClean="0">
                                  <a:latin typeface="Cambria Math"/>
                                </a:rPr>
                                <m:t>𝑖</m:t>
                              </m:r>
                            </m:sub>
                          </m:sSub>
                        </m:e>
                      </m:nary>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𝑃</m:t>
                                  </m:r>
                                </m:e>
                                <m:sub>
                                  <m:r>
                                    <a:rPr lang="tr-TR" b="0" i="1" smtClean="0">
                                      <a:latin typeface="Cambria Math"/>
                                    </a:rPr>
                                    <m:t>𝑖</m:t>
                                  </m:r>
                                </m:sub>
                              </m:sSub>
                            </m:e>
                          </m:d>
                        </m:e>
                      </m:func>
                    </m:oMath>
                  </m:oMathPara>
                </a14:m>
                <a:endParaRPr lang="tr-TR" dirty="0"/>
              </a:p>
              <a:p>
                <a:pPr marL="0" indent="0">
                  <a:buNone/>
                </a:pPr>
                <a:r>
                  <a:rPr lang="tr-TR" sz="2400" dirty="0"/>
                  <a:t>olduğuna göre, RİSK niteliğinin </a:t>
                </a:r>
                <a:r>
                  <a:rPr lang="tr-TR" sz="2400" dirty="0" err="1"/>
                  <a:t>entropisi</a:t>
                </a:r>
                <a:r>
                  <a:rPr lang="tr-TR" sz="2400" dirty="0"/>
                  <a:t>;</a:t>
                </a:r>
              </a:p>
              <a:p>
                <a:pPr marL="0" indent="0" algn="ctr">
                  <a:buNone/>
                </a:pPr>
                <a14:m>
                  <m:oMath xmlns:m="http://schemas.openxmlformats.org/officeDocument/2006/math">
                    <m:r>
                      <a:rPr lang="tr-TR" sz="2400" b="0" i="1" smtClean="0">
                        <a:latin typeface="Cambria Math"/>
                      </a:rPr>
                      <m:t>𝐻</m:t>
                    </m:r>
                    <m:d>
                      <m:dPr>
                        <m:ctrlPr>
                          <a:rPr lang="tr-TR" sz="2400" b="0" i="1" smtClean="0">
                            <a:latin typeface="Cambria Math" panose="02040503050406030204" pitchFamily="18" charset="0"/>
                          </a:rPr>
                        </m:ctrlPr>
                      </m:dPr>
                      <m:e>
                        <m:r>
                          <a:rPr lang="tr-TR" sz="2400" b="0" i="1" smtClean="0">
                            <a:latin typeface="Cambria Math"/>
                          </a:rPr>
                          <m:t>𝑅</m:t>
                        </m:r>
                        <m:r>
                          <a:rPr lang="tr-TR" sz="2400" b="0" i="1" smtClean="0">
                            <a:latin typeface="Cambria Math"/>
                          </a:rPr>
                          <m:t>İ</m:t>
                        </m:r>
                        <m:r>
                          <a:rPr lang="tr-TR" sz="2400" b="0" i="1" smtClean="0">
                            <a:latin typeface="Cambria Math"/>
                          </a:rPr>
                          <m:t>𝑆𝐾</m:t>
                        </m:r>
                      </m:e>
                    </m:d>
                    <m:r>
                      <a:rPr lang="tr-TR" sz="2400" b="0" i="1" smtClean="0">
                        <a:latin typeface="Cambria Math"/>
                      </a:rPr>
                      <m:t>=−</m:t>
                    </m:r>
                    <m:d>
                      <m:dPr>
                        <m:ctrlPr>
                          <a:rPr lang="tr-TR" sz="2400" b="0" i="1" smtClean="0">
                            <a:latin typeface="Cambria Math" panose="02040503050406030204" pitchFamily="18" charset="0"/>
                          </a:rPr>
                        </m:ctrlPr>
                      </m:dPr>
                      <m:e>
                        <m:f>
                          <m:fPr>
                            <m:ctrlPr>
                              <a:rPr lang="tr-TR" sz="2400" b="0" i="1" smtClean="0">
                                <a:latin typeface="Cambria Math" panose="02040503050406030204" pitchFamily="18" charset="0"/>
                              </a:rPr>
                            </m:ctrlPr>
                          </m:fPr>
                          <m:num>
                            <m:r>
                              <a:rPr lang="tr-TR" sz="2400" b="0" i="1" smtClean="0">
                                <a:latin typeface="Cambria Math"/>
                              </a:rPr>
                              <m:t>1</m:t>
                            </m:r>
                          </m:num>
                          <m:den>
                            <m:r>
                              <a:rPr lang="tr-TR" sz="2400" b="0" i="1" smtClean="0">
                                <a:latin typeface="Cambria Math"/>
                              </a:rPr>
                              <m:t>2</m:t>
                            </m:r>
                          </m:den>
                        </m:f>
                        <m:func>
                          <m:funcPr>
                            <m:ctrlPr>
                              <a:rPr lang="tr-TR" sz="2400" b="0" i="1" smtClean="0">
                                <a:latin typeface="Cambria Math" panose="02040503050406030204" pitchFamily="18" charset="0"/>
                              </a:rPr>
                            </m:ctrlPr>
                          </m:funcPr>
                          <m:fName>
                            <m:sSub>
                              <m:sSubPr>
                                <m:ctrlPr>
                                  <a:rPr lang="tr-TR" sz="2400" b="0" i="1" smtClean="0">
                                    <a:latin typeface="Cambria Math" panose="02040503050406030204" pitchFamily="18" charset="0"/>
                                  </a:rPr>
                                </m:ctrlPr>
                              </m:sSubPr>
                              <m:e>
                                <m:r>
                                  <m:rPr>
                                    <m:sty m:val="p"/>
                                  </m:rPr>
                                  <a:rPr lang="tr-TR" sz="2400" b="0" i="0" smtClean="0">
                                    <a:latin typeface="Cambria Math"/>
                                  </a:rPr>
                                  <m:t>log</m:t>
                                </m:r>
                              </m:e>
                              <m:sub>
                                <m:r>
                                  <a:rPr lang="tr-TR" sz="2400" b="0" i="1" smtClean="0">
                                    <a:latin typeface="Cambria Math"/>
                                  </a:rPr>
                                  <m:t>2</m:t>
                                </m:r>
                              </m:sub>
                            </m:sSub>
                          </m:fName>
                          <m:e>
                            <m:f>
                              <m:fPr>
                                <m:ctrlPr>
                                  <a:rPr lang="tr-TR" sz="2400" b="0" i="1" smtClean="0">
                                    <a:latin typeface="Cambria Math" panose="02040503050406030204" pitchFamily="18" charset="0"/>
                                  </a:rPr>
                                </m:ctrlPr>
                              </m:fPr>
                              <m:num>
                                <m:r>
                                  <a:rPr lang="tr-TR" sz="2400" b="0" i="1" smtClean="0">
                                    <a:latin typeface="Cambria Math"/>
                                  </a:rPr>
                                  <m:t>1</m:t>
                                </m:r>
                              </m:num>
                              <m:den>
                                <m:r>
                                  <a:rPr lang="tr-TR" sz="2400" b="0" i="1" smtClean="0">
                                    <a:latin typeface="Cambria Math"/>
                                  </a:rPr>
                                  <m:t>2</m:t>
                                </m:r>
                              </m:den>
                            </m:f>
                          </m:e>
                        </m:func>
                        <m:r>
                          <a:rPr lang="tr-TR" sz="2400" b="0" i="1" smtClean="0">
                            <a:latin typeface="Cambria Math"/>
                          </a:rPr>
                          <m:t>+</m:t>
                        </m:r>
                        <m:f>
                          <m:fPr>
                            <m:ctrlPr>
                              <a:rPr lang="tr-TR" sz="2400" i="1">
                                <a:latin typeface="Cambria Math" panose="02040503050406030204" pitchFamily="18" charset="0"/>
                              </a:rPr>
                            </m:ctrlPr>
                          </m:fPr>
                          <m:num>
                            <m:r>
                              <a:rPr lang="tr-TR" sz="2400" i="1">
                                <a:latin typeface="Cambria Math"/>
                              </a:rPr>
                              <m:t>1</m:t>
                            </m:r>
                          </m:num>
                          <m:den>
                            <m:r>
                              <a:rPr lang="tr-TR" sz="2400" i="1">
                                <a:latin typeface="Cambria Math"/>
                              </a:rPr>
                              <m:t>2</m:t>
                            </m:r>
                          </m:den>
                        </m:f>
                        <m:func>
                          <m:funcPr>
                            <m:ctrlPr>
                              <a:rPr lang="tr-TR" sz="2400" i="1">
                                <a:latin typeface="Cambria Math" panose="02040503050406030204" pitchFamily="18" charset="0"/>
                              </a:rPr>
                            </m:ctrlPr>
                          </m:funcPr>
                          <m:fName>
                            <m:sSub>
                              <m:sSubPr>
                                <m:ctrlPr>
                                  <a:rPr lang="tr-TR" sz="2400" i="1">
                                    <a:latin typeface="Cambria Math" panose="02040503050406030204" pitchFamily="18" charset="0"/>
                                  </a:rPr>
                                </m:ctrlPr>
                              </m:sSubPr>
                              <m:e>
                                <m:r>
                                  <m:rPr>
                                    <m:sty m:val="p"/>
                                  </m:rPr>
                                  <a:rPr lang="tr-TR" sz="2400">
                                    <a:latin typeface="Cambria Math"/>
                                  </a:rPr>
                                  <m:t>log</m:t>
                                </m:r>
                              </m:e>
                              <m:sub>
                                <m:r>
                                  <a:rPr lang="tr-TR" sz="2400" i="1">
                                    <a:latin typeface="Cambria Math"/>
                                  </a:rPr>
                                  <m:t>2</m:t>
                                </m:r>
                              </m:sub>
                            </m:sSub>
                          </m:fName>
                          <m:e>
                            <m:f>
                              <m:fPr>
                                <m:ctrlPr>
                                  <a:rPr lang="tr-TR" sz="2400" i="1">
                                    <a:latin typeface="Cambria Math" panose="02040503050406030204" pitchFamily="18" charset="0"/>
                                  </a:rPr>
                                </m:ctrlPr>
                              </m:fPr>
                              <m:num>
                                <m:r>
                                  <a:rPr lang="tr-TR" sz="2400" i="1">
                                    <a:latin typeface="Cambria Math"/>
                                  </a:rPr>
                                  <m:t>1</m:t>
                                </m:r>
                              </m:num>
                              <m:den>
                                <m:r>
                                  <a:rPr lang="tr-TR" sz="2400" i="1">
                                    <a:latin typeface="Cambria Math"/>
                                  </a:rPr>
                                  <m:t>2</m:t>
                                </m:r>
                              </m:den>
                            </m:f>
                          </m:e>
                        </m:func>
                      </m:e>
                    </m:d>
                  </m:oMath>
                </a14:m>
                <a:r>
                  <a:rPr lang="tr-TR" sz="2400" dirty="0"/>
                  <a:t>=1</a:t>
                </a:r>
              </a:p>
              <a:p>
                <a:pPr marL="0" indent="0" algn="just">
                  <a:buNone/>
                </a:pPr>
                <a:endParaRPr lang="tr-TR" sz="2400" dirty="0"/>
              </a:p>
              <a:p>
                <a:pPr marL="0" indent="0" algn="just">
                  <a:buNone/>
                </a:pPr>
                <a:r>
                  <a:rPr lang="tr-TR" sz="2400" dirty="0"/>
                  <a:t>Öncelikle BORÇ niteliğinin her bir değerden kaç tane içerdiği belirlenir.</a:t>
                </a:r>
              </a:p>
              <a:p>
                <a:pPr marL="0" indent="0" algn="just">
                  <a:buNone/>
                </a:pPr>
                <a14:m>
                  <m:oMathPara xmlns:m="http://schemas.openxmlformats.org/officeDocument/2006/math">
                    <m:oMathParaPr>
                      <m:jc m:val="centerGroup"/>
                    </m:oMathParaPr>
                    <m:oMath xmlns:m="http://schemas.openxmlformats.org/officeDocument/2006/math">
                      <m:d>
                        <m:dPr>
                          <m:begChr m:val="|"/>
                          <m:endChr m:val="|"/>
                          <m:ctrlPr>
                            <a:rPr lang="tr-TR" sz="2400" i="1" smtClean="0">
                              <a:latin typeface="Cambria Math" panose="02040503050406030204" pitchFamily="18" charset="0"/>
                            </a:rPr>
                          </m:ctrlPr>
                        </m:dPr>
                        <m:e>
                          <m:sSub>
                            <m:sSubPr>
                              <m:ctrlPr>
                                <a:rPr lang="tr-TR" sz="2400" i="1" smtClean="0">
                                  <a:latin typeface="Cambria Math" panose="02040503050406030204" pitchFamily="18" charset="0"/>
                                </a:rPr>
                              </m:ctrlPr>
                            </m:sSubPr>
                            <m:e>
                              <m:r>
                                <a:rPr lang="tr-TR" sz="2400" b="0" i="1" smtClean="0">
                                  <a:latin typeface="Cambria Math"/>
                                </a:rPr>
                                <m:t>𝐵𝑂𝑅</m:t>
                              </m:r>
                              <m:r>
                                <a:rPr lang="tr-TR" sz="2400" b="0" i="1" smtClean="0">
                                  <a:latin typeface="Cambria Math"/>
                                </a:rPr>
                                <m:t>Ç</m:t>
                              </m:r>
                            </m:e>
                            <m:sub>
                              <m:r>
                                <a:rPr lang="tr-TR" sz="2400" b="0" i="1" smtClean="0">
                                  <a:latin typeface="Cambria Math"/>
                                </a:rPr>
                                <m:t>𝑌</m:t>
                              </m:r>
                              <m:r>
                                <a:rPr lang="tr-TR" sz="2400" b="0" i="1" smtClean="0">
                                  <a:latin typeface="Cambria Math"/>
                                </a:rPr>
                                <m:t>ü</m:t>
                              </m:r>
                              <m:r>
                                <a:rPr lang="tr-TR" sz="2400" b="0" i="1" smtClean="0">
                                  <a:latin typeface="Cambria Math"/>
                                </a:rPr>
                                <m:t>𝑘𝑠𝑒𝑘</m:t>
                              </m:r>
                            </m:sub>
                          </m:sSub>
                        </m:e>
                      </m:d>
                      <m:r>
                        <a:rPr lang="tr-TR" sz="2400" b="0" i="1" smtClean="0">
                          <a:latin typeface="Cambria Math"/>
                        </a:rPr>
                        <m:t>=3</m:t>
                      </m:r>
                    </m:oMath>
                  </m:oMathPara>
                </a14:m>
                <a:endParaRPr lang="tr-TR" sz="2400" b="0" dirty="0"/>
              </a:p>
              <a:p>
                <a:pPr marL="0" lvl="0" indent="0" algn="just">
                  <a:buNone/>
                </a:pPr>
                <a14:m>
                  <m:oMathPara xmlns:m="http://schemas.openxmlformats.org/officeDocument/2006/math">
                    <m:oMathParaPr>
                      <m:jc m:val="centerGroup"/>
                    </m:oMathParaPr>
                    <m:oMath xmlns:m="http://schemas.openxmlformats.org/officeDocument/2006/math">
                      <m:d>
                        <m:dPr>
                          <m:begChr m:val="|"/>
                          <m:endChr m:val="|"/>
                          <m:ctrlPr>
                            <a:rPr lang="tr-TR" sz="2400" i="1">
                              <a:solidFill>
                                <a:srgbClr val="000000"/>
                              </a:solidFill>
                              <a:latin typeface="Cambria Math" panose="02040503050406030204" pitchFamily="18" charset="0"/>
                            </a:rPr>
                          </m:ctrlPr>
                        </m:dPr>
                        <m:e>
                          <m:sSub>
                            <m:sSubPr>
                              <m:ctrlPr>
                                <a:rPr lang="tr-TR" sz="2400" i="1">
                                  <a:solidFill>
                                    <a:srgbClr val="000000"/>
                                  </a:solidFill>
                                  <a:latin typeface="Cambria Math" panose="02040503050406030204" pitchFamily="18" charset="0"/>
                                </a:rPr>
                              </m:ctrlPr>
                            </m:sSubPr>
                            <m:e>
                              <m:r>
                                <a:rPr lang="tr-TR" sz="2400" i="1">
                                  <a:solidFill>
                                    <a:srgbClr val="000000"/>
                                  </a:solidFill>
                                  <a:latin typeface="Cambria Math"/>
                                </a:rPr>
                                <m:t>𝐵𝑂𝑅</m:t>
                              </m:r>
                              <m:r>
                                <a:rPr lang="tr-TR" sz="2400" i="1">
                                  <a:solidFill>
                                    <a:srgbClr val="000000"/>
                                  </a:solidFill>
                                  <a:latin typeface="Cambria Math"/>
                                </a:rPr>
                                <m:t>Ç</m:t>
                              </m:r>
                            </m:e>
                            <m:sub>
                              <m:r>
                                <a:rPr lang="tr-TR" sz="2400" b="0" i="1" smtClean="0">
                                  <a:solidFill>
                                    <a:srgbClr val="000000"/>
                                  </a:solidFill>
                                  <a:latin typeface="Cambria Math"/>
                                </a:rPr>
                                <m:t>𝐷</m:t>
                              </m:r>
                              <m:r>
                                <a:rPr lang="tr-TR" sz="2400" b="0" i="1" smtClean="0">
                                  <a:solidFill>
                                    <a:srgbClr val="000000"/>
                                  </a:solidFill>
                                  <a:latin typeface="Cambria Math"/>
                                </a:rPr>
                                <m:t>üşü</m:t>
                              </m:r>
                              <m:r>
                                <a:rPr lang="tr-TR" sz="2400" b="0" i="1" smtClean="0">
                                  <a:solidFill>
                                    <a:srgbClr val="000000"/>
                                  </a:solidFill>
                                  <a:latin typeface="Cambria Math"/>
                                </a:rPr>
                                <m:t>𝑘</m:t>
                              </m:r>
                            </m:sub>
                          </m:sSub>
                        </m:e>
                      </m:d>
                      <m:r>
                        <a:rPr lang="tr-TR" sz="2400" i="1">
                          <a:solidFill>
                            <a:srgbClr val="000000"/>
                          </a:solidFill>
                          <a:latin typeface="Cambria Math"/>
                        </a:rPr>
                        <m:t>=</m:t>
                      </m:r>
                      <m:r>
                        <a:rPr lang="tr-TR" sz="2400" b="0" i="1" smtClean="0">
                          <a:solidFill>
                            <a:srgbClr val="000000"/>
                          </a:solidFill>
                          <a:latin typeface="Cambria Math"/>
                        </a:rPr>
                        <m:t>7</m:t>
                      </m:r>
                    </m:oMath>
                  </m:oMathPara>
                </a14:m>
                <a:endParaRPr lang="tr-TR" sz="2400" dirty="0">
                  <a:solidFill>
                    <a:srgbClr val="000000"/>
                  </a:solidFill>
                </a:endParaRPr>
              </a:p>
              <a:p>
                <a:pPr marL="0" lvl="0" indent="0" algn="just">
                  <a:buNone/>
                </a:pPr>
                <a:r>
                  <a:rPr lang="tr-TR" dirty="0">
                    <a:solidFill>
                      <a:srgbClr val="000000"/>
                    </a:solidFill>
                  </a:rPr>
                  <a:t>BORÇ niteliğinin RİSK hedef niteliğindeki karşılıklarına bakalım. BORÇ niteliğinin yüksek niteliği karşısında RİSK niteliğinin </a:t>
                </a:r>
                <a:r>
                  <a:rPr lang="tr-TR" dirty="0">
                    <a:solidFill>
                      <a:srgbClr val="FF0000"/>
                    </a:solidFill>
                  </a:rPr>
                  <a:t>3 adet kötü </a:t>
                </a:r>
                <a:r>
                  <a:rPr lang="tr-TR" dirty="0">
                    <a:solidFill>
                      <a:srgbClr val="000000"/>
                    </a:solidFill>
                  </a:rPr>
                  <a:t>değeri karşılık olmaktadır. Buna karşılık, BORÇ niteliğinin </a:t>
                </a:r>
                <a:r>
                  <a:rPr lang="tr-TR" dirty="0">
                    <a:solidFill>
                      <a:srgbClr val="FF0000"/>
                    </a:solidFill>
                  </a:rPr>
                  <a:t>7 adet düşük </a:t>
                </a:r>
                <a:r>
                  <a:rPr lang="tr-TR" dirty="0">
                    <a:solidFill>
                      <a:srgbClr val="000000"/>
                    </a:solidFill>
                  </a:rPr>
                  <a:t>değeri için RİSK üzerinden </a:t>
                </a:r>
                <a:r>
                  <a:rPr lang="tr-TR" dirty="0">
                    <a:solidFill>
                      <a:srgbClr val="FF0000"/>
                    </a:solidFill>
                  </a:rPr>
                  <a:t>5 adet iyi,2 adet kötü </a:t>
                </a:r>
                <a:r>
                  <a:rPr lang="tr-TR" dirty="0">
                    <a:solidFill>
                      <a:srgbClr val="000000"/>
                    </a:solidFill>
                  </a:rPr>
                  <a:t>değeri karşılık gelmektedir.</a:t>
                </a:r>
                <a:endParaRPr lang="tr-TR" sz="2400" dirty="0">
                  <a:solidFill>
                    <a:srgbClr val="000000"/>
                  </a:solidFill>
                </a:endParaRPr>
              </a:p>
              <a:p>
                <a:pPr marL="0" indent="0" algn="just">
                  <a:buNone/>
                </a:pPr>
                <a:endParaRPr lang="tr-TR" sz="2400"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539552" y="404664"/>
                <a:ext cx="7992888" cy="6192688"/>
              </a:xfrm>
              <a:blipFill>
                <a:blip r:embed="rId2"/>
                <a:stretch>
                  <a:fillRect l="-1831" r="-1754" b="-1476"/>
                </a:stretch>
              </a:blipFill>
            </p:spPr>
            <p:txBody>
              <a:bodyPr/>
              <a:lstStyle/>
              <a:p>
                <a:r>
                  <a:rPr lang="tr-TR">
                    <a:noFill/>
                  </a:rPr>
                  <a:t> </a:t>
                </a:r>
              </a:p>
            </p:txBody>
          </p:sp>
        </mc:Fallback>
      </mc:AlternateContent>
      <p:sp>
        <p:nvSpPr>
          <p:cNvPr id="2" name="Altbilgi Yer Tutucusu 1"/>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345368062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İçerik Yer Tutucusu 3"/>
              <p:cNvSpPr>
                <a:spLocks noGrp="1"/>
              </p:cNvSpPr>
              <p:nvPr>
                <p:ph idx="1"/>
              </p:nvPr>
            </p:nvSpPr>
            <p:spPr>
              <a:xfrm>
                <a:off x="457200" y="1196752"/>
                <a:ext cx="8229600" cy="5544616"/>
              </a:xfrm>
            </p:spPr>
            <p:txBody>
              <a:bodyPr>
                <a:normAutofit fontScale="77500" lnSpcReduction="20000"/>
              </a:bodyPr>
              <a:lstStyle/>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𝐵𝑂𝑅</m:t>
                              </m:r>
                              <m:r>
                                <a:rPr lang="tr-TR" b="0" i="1" smtClean="0">
                                  <a:latin typeface="Cambria Math"/>
                                </a:rPr>
                                <m:t>Ç</m:t>
                              </m:r>
                            </m:e>
                            <m:sub>
                              <m:r>
                                <a:rPr lang="tr-TR" b="0" i="1" smtClean="0">
                                  <a:latin typeface="Cambria Math"/>
                                </a:rPr>
                                <m:t>𝑦</m:t>
                              </m:r>
                              <m:r>
                                <a:rPr lang="tr-TR" b="0" i="1" smtClean="0">
                                  <a:latin typeface="Cambria Math"/>
                                </a:rPr>
                                <m:t>ü</m:t>
                              </m:r>
                              <m:r>
                                <a:rPr lang="tr-TR" b="0" i="1" smtClean="0">
                                  <a:latin typeface="Cambria Math"/>
                                </a:rPr>
                                <m:t>𝑘𝑠𝑒𝑘</m:t>
                              </m:r>
                            </m:sub>
                          </m:sSub>
                        </m:e>
                      </m:d>
                      <m:r>
                        <a:rPr lang="tr-TR" b="0" i="1" smtClean="0">
                          <a:latin typeface="Cambria Math"/>
                        </a:rPr>
                        <m:t>=−</m:t>
                      </m:r>
                      <m:d>
                        <m:dPr>
                          <m:ctrlPr>
                            <a:rPr lang="tr-TR" b="0" i="1" smtClean="0">
                              <a:latin typeface="Cambria Math" panose="02040503050406030204" pitchFamily="18" charset="0"/>
                            </a:rPr>
                          </m:ctrlPr>
                        </m:dPr>
                        <m:e>
                          <m:f>
                            <m:fPr>
                              <m:ctrlPr>
                                <a:rPr lang="tr-TR" b="0" i="1" smtClean="0">
                                  <a:latin typeface="Cambria Math" panose="02040503050406030204" pitchFamily="18" charset="0"/>
                                </a:rPr>
                              </m:ctrlPr>
                            </m:fPr>
                            <m:num>
                              <m:r>
                                <a:rPr lang="tr-TR" b="0" i="1" smtClean="0">
                                  <a:latin typeface="Cambria Math"/>
                                </a:rPr>
                                <m:t>3</m:t>
                              </m:r>
                            </m:num>
                            <m:den>
                              <m:r>
                                <a:rPr lang="tr-TR" b="0" i="1" smtClean="0">
                                  <a:latin typeface="Cambria Math"/>
                                </a:rPr>
                                <m:t>3</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3</m:t>
                                  </m:r>
                                </m:num>
                                <m:den>
                                  <m:r>
                                    <a:rPr lang="tr-TR" b="0" i="1" smtClean="0">
                                      <a:latin typeface="Cambria Math"/>
                                    </a:rPr>
                                    <m:t>3</m:t>
                                  </m:r>
                                </m:den>
                              </m:f>
                            </m:e>
                          </m:func>
                          <m:r>
                            <a:rPr lang="tr-TR" b="0" i="1" smtClean="0">
                              <a:latin typeface="Cambria Math"/>
                            </a:rPr>
                            <m:t>+</m:t>
                          </m:r>
                          <m:f>
                            <m:fPr>
                              <m:ctrlPr>
                                <a:rPr lang="tr-TR" i="1">
                                  <a:latin typeface="Cambria Math" panose="02040503050406030204" pitchFamily="18" charset="0"/>
                                </a:rPr>
                              </m:ctrlPr>
                            </m:fPr>
                            <m:num>
                              <m:r>
                                <a:rPr lang="tr-TR" b="0" i="1" smtClean="0">
                                  <a:latin typeface="Cambria Math"/>
                                </a:rPr>
                                <m:t>0</m:t>
                              </m:r>
                            </m:num>
                            <m:den>
                              <m:r>
                                <a:rPr lang="tr-TR" i="1">
                                  <a:latin typeface="Cambria Math"/>
                                </a:rPr>
                                <m:t>3</m:t>
                              </m:r>
                            </m:den>
                          </m:f>
                          <m:func>
                            <m:funcPr>
                              <m:ctrlPr>
                                <a:rPr lang="tr-TR" i="1">
                                  <a:latin typeface="Cambria Math" panose="02040503050406030204" pitchFamily="18" charset="0"/>
                                </a:rPr>
                              </m:ctrlPr>
                            </m:funcPr>
                            <m:fName>
                              <m:sSub>
                                <m:sSubPr>
                                  <m:ctrlPr>
                                    <a:rPr lang="tr-TR" i="1">
                                      <a:latin typeface="Cambria Math" panose="02040503050406030204" pitchFamily="18" charset="0"/>
                                    </a:rPr>
                                  </m:ctrlPr>
                                </m:sSubPr>
                                <m:e>
                                  <m:r>
                                    <m:rPr>
                                      <m:sty m:val="p"/>
                                    </m:rPr>
                                    <a:rPr lang="tr-TR">
                                      <a:latin typeface="Cambria Math"/>
                                    </a:rPr>
                                    <m:t>log</m:t>
                                  </m:r>
                                </m:e>
                                <m:sub>
                                  <m:r>
                                    <a:rPr lang="tr-TR" i="1">
                                      <a:latin typeface="Cambria Math"/>
                                    </a:rPr>
                                    <m:t>2</m:t>
                                  </m:r>
                                </m:sub>
                              </m:sSub>
                            </m:fName>
                            <m:e>
                              <m:f>
                                <m:fPr>
                                  <m:ctrlPr>
                                    <a:rPr lang="tr-TR" i="1">
                                      <a:latin typeface="Cambria Math" panose="02040503050406030204" pitchFamily="18" charset="0"/>
                                    </a:rPr>
                                  </m:ctrlPr>
                                </m:fPr>
                                <m:num>
                                  <m:r>
                                    <a:rPr lang="tr-TR" b="0" i="1" smtClean="0">
                                      <a:latin typeface="Cambria Math"/>
                                    </a:rPr>
                                    <m:t>0</m:t>
                                  </m:r>
                                </m:num>
                                <m:den>
                                  <m:r>
                                    <a:rPr lang="tr-TR" i="1">
                                      <a:latin typeface="Cambria Math"/>
                                    </a:rPr>
                                    <m:t>3</m:t>
                                  </m:r>
                                </m:den>
                              </m:f>
                            </m:e>
                          </m:func>
                        </m:e>
                      </m:d>
                      <m:r>
                        <a:rPr lang="tr-TR" b="0" i="0" smtClean="0">
                          <a:latin typeface="Cambria Math"/>
                        </a:rPr>
                        <m:t>=0</m:t>
                      </m:r>
                    </m:oMath>
                  </m:oMathPara>
                </a14:m>
                <a:endParaRPr lang="tr-TR" dirty="0"/>
              </a:p>
              <a:p>
                <a:pPr marL="0" lvl="0" indent="0">
                  <a:buClr>
                    <a:srgbClr val="93A299"/>
                  </a:buClr>
                  <a:buNone/>
                </a:pPr>
                <a14:m>
                  <m:oMathPara xmlns:m="http://schemas.openxmlformats.org/officeDocument/2006/math">
                    <m:oMathParaPr>
                      <m:jc m:val="centerGroup"/>
                    </m:oMathParaPr>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𝐵𝑂𝑅</m:t>
                              </m:r>
                              <m:r>
                                <a:rPr lang="tr-TR" i="1">
                                  <a:solidFill>
                                    <a:srgbClr val="292934"/>
                                  </a:solidFill>
                                  <a:latin typeface="Cambria Math"/>
                                </a:rPr>
                                <m:t>Ç</m:t>
                              </m:r>
                            </m:e>
                            <m:sub>
                              <m:r>
                                <a:rPr lang="tr-TR" b="0" i="1" smtClean="0">
                                  <a:solidFill>
                                    <a:srgbClr val="292934"/>
                                  </a:solidFill>
                                  <a:latin typeface="Cambria Math"/>
                                </a:rPr>
                                <m:t>𝑑</m:t>
                              </m:r>
                              <m:r>
                                <a:rPr lang="tr-TR" b="0" i="1" smtClean="0">
                                  <a:solidFill>
                                    <a:srgbClr val="292934"/>
                                  </a:solidFill>
                                  <a:latin typeface="Cambria Math"/>
                                </a:rPr>
                                <m:t>üşü</m:t>
                              </m:r>
                              <m:r>
                                <a:rPr lang="tr-TR" b="0" i="1" smtClean="0">
                                  <a:solidFill>
                                    <a:srgbClr val="292934"/>
                                  </a:solidFill>
                                  <a:latin typeface="Cambria Math"/>
                                </a:rPr>
                                <m:t>𝑘</m:t>
                              </m:r>
                            </m:sub>
                          </m:sSub>
                        </m:e>
                      </m:d>
                      <m:r>
                        <a:rPr lang="tr-TR" i="1">
                          <a:solidFill>
                            <a:srgbClr val="292934"/>
                          </a:solidFill>
                          <a:latin typeface="Cambria Math"/>
                        </a:rPr>
                        <m:t>=−</m:t>
                      </m:r>
                      <m:d>
                        <m:dPr>
                          <m:ctrlPr>
                            <a:rPr lang="tr-TR" i="1">
                              <a:solidFill>
                                <a:srgbClr val="292934"/>
                              </a:solidFill>
                              <a:latin typeface="Cambria Math" panose="02040503050406030204" pitchFamily="18" charset="0"/>
                            </a:rPr>
                          </m:ctrlPr>
                        </m:dPr>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5</m:t>
                              </m:r>
                            </m:num>
                            <m:den>
                              <m:r>
                                <a:rPr lang="tr-TR" b="0" i="1" smtClean="0">
                                  <a:solidFill>
                                    <a:srgbClr val="292934"/>
                                  </a:solidFill>
                                  <a:latin typeface="Cambria Math"/>
                                </a:rPr>
                                <m:t>7</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i="1">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5</m:t>
                                  </m:r>
                                </m:num>
                                <m:den>
                                  <m:r>
                                    <a:rPr lang="tr-TR" b="0" i="1" smtClean="0">
                                      <a:solidFill>
                                        <a:srgbClr val="292934"/>
                                      </a:solidFill>
                                      <a:latin typeface="Cambria Math"/>
                                    </a:rPr>
                                    <m:t>7</m:t>
                                  </m:r>
                                </m:den>
                              </m:f>
                            </m:e>
                          </m:func>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2</m:t>
                              </m:r>
                            </m:num>
                            <m:den>
                              <m:r>
                                <a:rPr lang="tr-TR" b="0" i="1" smtClean="0">
                                  <a:solidFill>
                                    <a:srgbClr val="292934"/>
                                  </a:solidFill>
                                  <a:latin typeface="Cambria Math"/>
                                </a:rPr>
                                <m:t>7</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i="1">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2</m:t>
                                  </m:r>
                                </m:num>
                                <m:den>
                                  <m:r>
                                    <a:rPr lang="tr-TR" b="0" i="1" smtClean="0">
                                      <a:solidFill>
                                        <a:srgbClr val="292934"/>
                                      </a:solidFill>
                                      <a:latin typeface="Cambria Math"/>
                                    </a:rPr>
                                    <m:t>7</m:t>
                                  </m:r>
                                </m:den>
                              </m:f>
                            </m:e>
                          </m:func>
                        </m:e>
                      </m:d>
                      <m:r>
                        <a:rPr lang="tr-TR">
                          <a:solidFill>
                            <a:srgbClr val="292934"/>
                          </a:solidFill>
                          <a:latin typeface="Cambria Math"/>
                        </a:rPr>
                        <m:t>=</m:t>
                      </m:r>
                      <m:r>
                        <a:rPr lang="tr-TR" b="0" i="0" smtClean="0">
                          <a:solidFill>
                            <a:srgbClr val="292934"/>
                          </a:solidFill>
                          <a:latin typeface="Cambria Math"/>
                        </a:rPr>
                        <m:t>0.863</m:t>
                      </m:r>
                    </m:oMath>
                  </m:oMathPara>
                </a14:m>
                <a:endParaRPr lang="tr-TR" dirty="0">
                  <a:solidFill>
                    <a:srgbClr val="292934"/>
                  </a:solidFill>
                </a:endParaRPr>
              </a:p>
              <a:p>
                <a:pPr marL="0" lvl="0" indent="0" algn="just">
                  <a:buClr>
                    <a:srgbClr val="93A299"/>
                  </a:buClr>
                  <a:buNone/>
                </a:pPr>
                <a:r>
                  <a:rPr lang="tr-TR" dirty="0">
                    <a:solidFill>
                      <a:srgbClr val="292934"/>
                    </a:solidFill>
                  </a:rPr>
                  <a:t>Burada borç niteliğinin değerlerine göre bir dallanma yapmak istiyoruz. Böyle bir işlemin bize kazancı ne olacaktır? Söz konusu kazancı hesaplamak için bu niteliğin değerlerine göre </a:t>
                </a:r>
                <a:r>
                  <a:rPr lang="tr-TR" dirty="0" err="1">
                    <a:solidFill>
                      <a:srgbClr val="292934"/>
                    </a:solidFill>
                  </a:rPr>
                  <a:t>entropilerini</a:t>
                </a:r>
                <a:r>
                  <a:rPr lang="tr-TR" dirty="0">
                    <a:solidFill>
                      <a:srgbClr val="292934"/>
                    </a:solidFill>
                  </a:rPr>
                  <a:t> hesaplayacağız.</a:t>
                </a:r>
              </a:p>
              <a:p>
                <a:pPr marL="0" lvl="0" indent="0" algn="just">
                  <a:buClr>
                    <a:srgbClr val="93A299"/>
                  </a:buClr>
                  <a:buNone/>
                </a:pPr>
                <a14:m>
                  <m:oMathPara xmlns:m="http://schemas.openxmlformats.org/officeDocument/2006/math">
                    <m:oMathParaPr>
                      <m:jc m:val="centerGroup"/>
                    </m:oMathParaPr>
                    <m:oMath xmlns:m="http://schemas.openxmlformats.org/officeDocument/2006/math">
                      <m:r>
                        <a:rPr lang="tr-TR" b="0" i="1" smtClean="0">
                          <a:solidFill>
                            <a:srgbClr val="292934"/>
                          </a:solidFill>
                          <a:latin typeface="Cambria Math"/>
                        </a:rPr>
                        <m:t>𝐻</m:t>
                      </m:r>
                      <m:d>
                        <m:dPr>
                          <m:ctrlPr>
                            <a:rPr lang="tr-TR" b="0" i="1" smtClean="0">
                              <a:solidFill>
                                <a:srgbClr val="292934"/>
                              </a:solidFill>
                              <a:latin typeface="Cambria Math" panose="02040503050406030204" pitchFamily="18" charset="0"/>
                            </a:rPr>
                          </m:ctrlPr>
                        </m:dPr>
                        <m:e>
                          <m:r>
                            <a:rPr lang="tr-TR" b="0" i="1" smtClean="0">
                              <a:solidFill>
                                <a:srgbClr val="292934"/>
                              </a:solidFill>
                              <a:latin typeface="Cambria Math"/>
                            </a:rPr>
                            <m:t>𝑋</m:t>
                          </m:r>
                          <m:r>
                            <a:rPr lang="tr-TR" b="0" i="1" smtClean="0">
                              <a:solidFill>
                                <a:srgbClr val="292934"/>
                              </a:solidFill>
                              <a:latin typeface="Cambria Math"/>
                            </a:rPr>
                            <m:t>,</m:t>
                          </m:r>
                          <m:r>
                            <a:rPr lang="tr-TR" b="0" i="1" smtClean="0">
                              <a:solidFill>
                                <a:srgbClr val="292934"/>
                              </a:solidFill>
                              <a:latin typeface="Cambria Math"/>
                            </a:rPr>
                            <m:t>𝑇</m:t>
                          </m:r>
                        </m:e>
                      </m:d>
                      <m:r>
                        <a:rPr lang="tr-TR" b="0" i="1" smtClean="0">
                          <a:solidFill>
                            <a:srgbClr val="292934"/>
                          </a:solidFill>
                          <a:latin typeface="Cambria Math"/>
                        </a:rPr>
                        <m:t>=</m:t>
                      </m:r>
                      <m:nary>
                        <m:naryPr>
                          <m:chr m:val="∑"/>
                          <m:ctrlPr>
                            <a:rPr lang="tr-TR" b="0" i="1" smtClean="0">
                              <a:solidFill>
                                <a:srgbClr val="292934"/>
                              </a:solidFill>
                              <a:latin typeface="Cambria Math" panose="02040503050406030204" pitchFamily="18" charset="0"/>
                            </a:rPr>
                          </m:ctrlPr>
                        </m:naryPr>
                        <m:sub>
                          <m:r>
                            <m:rPr>
                              <m:brk m:alnAt="23"/>
                            </m:rPr>
                            <a:rPr lang="tr-TR" b="0" i="1" smtClean="0">
                              <a:solidFill>
                                <a:srgbClr val="292934"/>
                              </a:solidFill>
                              <a:latin typeface="Cambria Math"/>
                            </a:rPr>
                            <m:t>𝑖</m:t>
                          </m:r>
                          <m:r>
                            <a:rPr lang="tr-TR" b="0" i="1" smtClean="0">
                              <a:solidFill>
                                <a:srgbClr val="292934"/>
                              </a:solidFill>
                              <a:latin typeface="Cambria Math"/>
                            </a:rPr>
                            <m:t>=1</m:t>
                          </m:r>
                        </m:sub>
                        <m:sup>
                          <m:r>
                            <a:rPr lang="tr-TR" b="0" i="1" smtClean="0">
                              <a:solidFill>
                                <a:srgbClr val="292934"/>
                              </a:solidFill>
                              <a:latin typeface="Cambria Math"/>
                            </a:rPr>
                            <m:t>𝑛</m:t>
                          </m:r>
                        </m:sup>
                        <m:e>
                          <m:f>
                            <m:fPr>
                              <m:ctrlPr>
                                <a:rPr lang="tr-TR" b="0" i="1" smtClean="0">
                                  <a:solidFill>
                                    <a:srgbClr val="292934"/>
                                  </a:solidFill>
                                  <a:latin typeface="Cambria Math" panose="02040503050406030204" pitchFamily="18" charset="0"/>
                                </a:rPr>
                              </m:ctrlPr>
                            </m:fPr>
                            <m:num>
                              <m:d>
                                <m:dPr>
                                  <m:begChr m:val="|"/>
                                  <m:endChr m:val="|"/>
                                  <m:ctrlPr>
                                    <a:rPr lang="tr-TR" b="0" i="1" smtClean="0">
                                      <a:solidFill>
                                        <a:srgbClr val="292934"/>
                                      </a:solidFill>
                                      <a:latin typeface="Cambria Math" panose="02040503050406030204" pitchFamily="18" charset="0"/>
                                    </a:rPr>
                                  </m:ctrlPr>
                                </m:dPr>
                                <m:e>
                                  <m:sSub>
                                    <m:sSubPr>
                                      <m:ctrlPr>
                                        <a:rPr lang="tr-TR" b="0" i="1" smtClean="0">
                                          <a:solidFill>
                                            <a:srgbClr val="292934"/>
                                          </a:solidFill>
                                          <a:latin typeface="Cambria Math" panose="02040503050406030204" pitchFamily="18" charset="0"/>
                                        </a:rPr>
                                      </m:ctrlPr>
                                    </m:sSubPr>
                                    <m:e>
                                      <m:r>
                                        <a:rPr lang="tr-TR" b="0" i="1" smtClean="0">
                                          <a:solidFill>
                                            <a:srgbClr val="292934"/>
                                          </a:solidFill>
                                          <a:latin typeface="Cambria Math"/>
                                        </a:rPr>
                                        <m:t>𝑇</m:t>
                                      </m:r>
                                    </m:e>
                                    <m:sub>
                                      <m:r>
                                        <a:rPr lang="tr-TR" b="0" i="1" smtClean="0">
                                          <a:solidFill>
                                            <a:srgbClr val="292934"/>
                                          </a:solidFill>
                                          <a:latin typeface="Cambria Math"/>
                                        </a:rPr>
                                        <m:t>𝑖</m:t>
                                      </m:r>
                                    </m:sub>
                                  </m:sSub>
                                </m:e>
                              </m:d>
                            </m:num>
                            <m:den>
                              <m:d>
                                <m:dPr>
                                  <m:begChr m:val="|"/>
                                  <m:endChr m:val="|"/>
                                  <m:ctrlPr>
                                    <a:rPr lang="tr-TR" b="0" i="1" smtClean="0">
                                      <a:solidFill>
                                        <a:srgbClr val="292934"/>
                                      </a:solidFill>
                                      <a:latin typeface="Cambria Math" panose="02040503050406030204" pitchFamily="18" charset="0"/>
                                    </a:rPr>
                                  </m:ctrlPr>
                                </m:dPr>
                                <m:e>
                                  <m:r>
                                    <a:rPr lang="tr-TR" b="0" i="1" smtClean="0">
                                      <a:solidFill>
                                        <a:srgbClr val="292934"/>
                                      </a:solidFill>
                                      <a:latin typeface="Cambria Math"/>
                                    </a:rPr>
                                    <m:t>𝑇</m:t>
                                  </m:r>
                                </m:e>
                              </m:d>
                            </m:den>
                          </m:f>
                        </m:e>
                      </m:nary>
                      <m:r>
                        <a:rPr lang="tr-TR" b="0" i="0" smtClean="0">
                          <a:solidFill>
                            <a:srgbClr val="292934"/>
                          </a:solidFill>
                          <a:latin typeface="Cambria Math"/>
                        </a:rPr>
                        <m:t> </m:t>
                      </m:r>
                      <m:r>
                        <m:rPr>
                          <m:sty m:val="p"/>
                        </m:rPr>
                        <a:rPr lang="tr-TR" b="0" i="0" smtClean="0">
                          <a:solidFill>
                            <a:srgbClr val="292934"/>
                          </a:solidFill>
                          <a:latin typeface="Cambria Math"/>
                        </a:rPr>
                        <m:t>H</m:t>
                      </m:r>
                      <m:r>
                        <a:rPr lang="tr-TR" b="0" i="0" smtClean="0">
                          <a:solidFill>
                            <a:srgbClr val="292934"/>
                          </a:solidFill>
                          <a:latin typeface="Cambria Math"/>
                        </a:rPr>
                        <m:t>(</m:t>
                      </m:r>
                      <m:sSub>
                        <m:sSubPr>
                          <m:ctrlPr>
                            <a:rPr lang="tr-TR" b="0" i="1" smtClean="0">
                              <a:solidFill>
                                <a:srgbClr val="292934"/>
                              </a:solidFill>
                              <a:latin typeface="Cambria Math" panose="02040503050406030204" pitchFamily="18" charset="0"/>
                            </a:rPr>
                          </m:ctrlPr>
                        </m:sSubPr>
                        <m:e>
                          <m:r>
                            <a:rPr lang="tr-TR" b="0" i="1" smtClean="0">
                              <a:solidFill>
                                <a:srgbClr val="292934"/>
                              </a:solidFill>
                              <a:latin typeface="Cambria Math"/>
                            </a:rPr>
                            <m:t>𝑇</m:t>
                          </m:r>
                        </m:e>
                        <m:sub>
                          <m:r>
                            <a:rPr lang="tr-TR" b="0" i="1" smtClean="0">
                              <a:solidFill>
                                <a:srgbClr val="292934"/>
                              </a:solidFill>
                              <a:latin typeface="Cambria Math"/>
                            </a:rPr>
                            <m:t>𝑖</m:t>
                          </m:r>
                        </m:sub>
                      </m:sSub>
                      <m:r>
                        <a:rPr lang="tr-TR" b="0" i="0" smtClean="0">
                          <a:solidFill>
                            <a:srgbClr val="292934"/>
                          </a:solidFill>
                          <a:latin typeface="Cambria Math"/>
                        </a:rPr>
                        <m:t>)</m:t>
                      </m:r>
                    </m:oMath>
                  </m:oMathPara>
                </a14:m>
                <a:endParaRPr lang="tr-TR" dirty="0">
                  <a:solidFill>
                    <a:srgbClr val="292934"/>
                  </a:solidFill>
                </a:endParaRPr>
              </a:p>
              <a:p>
                <a:pPr marL="0" lvl="0" indent="0" algn="just">
                  <a:buClr>
                    <a:srgbClr val="93A299"/>
                  </a:buClr>
                  <a:buNone/>
                </a:pPr>
                <a:r>
                  <a:rPr lang="tr-TR" dirty="0">
                    <a:solidFill>
                      <a:srgbClr val="292934"/>
                    </a:solidFill>
                  </a:rPr>
                  <a:t>Olduğuna göre ;</a:t>
                </a:r>
              </a:p>
              <a:p>
                <a:pPr marL="0" lvl="0" indent="0" algn="just">
                  <a:buClr>
                    <a:srgbClr val="93A299"/>
                  </a:buClr>
                  <a:buNone/>
                </a:pPr>
                <a14:m>
                  <m:oMath xmlns:m="http://schemas.openxmlformats.org/officeDocument/2006/math">
                    <m:r>
                      <a:rPr lang="tr-TR" b="0" i="1" smtClean="0">
                        <a:solidFill>
                          <a:srgbClr val="292934"/>
                        </a:solidFill>
                        <a:latin typeface="Cambria Math"/>
                      </a:rPr>
                      <m:t>𝐻</m:t>
                    </m:r>
                    <m:r>
                      <a:rPr lang="tr-TR" b="0" i="1" smtClean="0">
                        <a:solidFill>
                          <a:srgbClr val="292934"/>
                        </a:solidFill>
                        <a:latin typeface="Cambria Math"/>
                      </a:rPr>
                      <m:t>(</m:t>
                    </m:r>
                    <m:r>
                      <a:rPr lang="tr-TR" b="0" i="1" smtClean="0">
                        <a:solidFill>
                          <a:srgbClr val="292934"/>
                        </a:solidFill>
                        <a:latin typeface="Cambria Math"/>
                      </a:rPr>
                      <m:t>𝐵𝑂𝑅</m:t>
                    </m:r>
                    <m:r>
                      <a:rPr lang="tr-TR" b="0" i="1" smtClean="0">
                        <a:solidFill>
                          <a:srgbClr val="292934"/>
                        </a:solidFill>
                        <a:latin typeface="Cambria Math"/>
                      </a:rPr>
                      <m:t>Ç,</m:t>
                    </m:r>
                    <m:r>
                      <a:rPr lang="tr-TR" b="0" i="1" smtClean="0">
                        <a:solidFill>
                          <a:srgbClr val="292934"/>
                        </a:solidFill>
                        <a:latin typeface="Cambria Math"/>
                      </a:rPr>
                      <m:t>𝑅</m:t>
                    </m:r>
                    <m:r>
                      <a:rPr lang="tr-TR" b="0" i="1" smtClean="0">
                        <a:solidFill>
                          <a:srgbClr val="292934"/>
                        </a:solidFill>
                        <a:latin typeface="Cambria Math"/>
                      </a:rPr>
                      <m:t>İ</m:t>
                    </m:r>
                    <m:r>
                      <a:rPr lang="tr-TR" b="0" i="1" smtClean="0">
                        <a:solidFill>
                          <a:srgbClr val="292934"/>
                        </a:solidFill>
                        <a:latin typeface="Cambria Math"/>
                      </a:rPr>
                      <m:t>𝑆𝐾</m:t>
                    </m:r>
                    <m:r>
                      <a:rPr lang="tr-TR" b="0" i="1" smtClean="0">
                        <a:solidFill>
                          <a:srgbClr val="292934"/>
                        </a:solidFill>
                        <a:latin typeface="Cambria Math"/>
                      </a:rPr>
                      <m:t>)</m:t>
                    </m:r>
                  </m:oMath>
                </a14:m>
                <a:r>
                  <a:rPr lang="tr-TR" dirty="0">
                    <a:solidFill>
                      <a:srgbClr val="292934"/>
                    </a:solidFill>
                  </a:rPr>
                  <a:t>=</a:t>
                </a:r>
                <a14:m>
                  <m:oMath xmlns:m="http://schemas.openxmlformats.org/officeDocument/2006/math">
                    <m:f>
                      <m:fPr>
                        <m:ctrlPr>
                          <a:rPr lang="tr-TR" i="1" dirty="0" smtClean="0">
                            <a:solidFill>
                              <a:srgbClr val="292934"/>
                            </a:solidFill>
                            <a:latin typeface="Cambria Math" panose="02040503050406030204" pitchFamily="18" charset="0"/>
                          </a:rPr>
                        </m:ctrlPr>
                      </m:fPr>
                      <m:num>
                        <m:r>
                          <a:rPr lang="tr-TR" b="0" i="1" dirty="0" smtClean="0">
                            <a:solidFill>
                              <a:srgbClr val="292934"/>
                            </a:solidFill>
                            <a:latin typeface="Cambria Math"/>
                          </a:rPr>
                          <m:t>3</m:t>
                        </m:r>
                      </m:num>
                      <m:den>
                        <m:r>
                          <a:rPr lang="tr-TR" b="0" i="1" dirty="0" smtClean="0">
                            <a:solidFill>
                              <a:srgbClr val="292934"/>
                            </a:solidFill>
                            <a:latin typeface="Cambria Math"/>
                          </a:rPr>
                          <m:t>10</m:t>
                        </m:r>
                      </m:den>
                    </m:f>
                    <m:r>
                      <a:rPr lang="tr-TR" b="0" i="1" dirty="0" smtClean="0">
                        <a:solidFill>
                          <a:srgbClr val="292934"/>
                        </a:solidFill>
                        <a:latin typeface="Cambria Math"/>
                      </a:rPr>
                      <m:t>𝐻</m:t>
                    </m:r>
                    <m:d>
                      <m:dPr>
                        <m:ctrlPr>
                          <a:rPr lang="tr-TR" b="0" i="1" dirty="0" smtClean="0">
                            <a:solidFill>
                              <a:srgbClr val="292934"/>
                            </a:solidFill>
                            <a:latin typeface="Cambria Math" panose="02040503050406030204" pitchFamily="18" charset="0"/>
                          </a:rPr>
                        </m:ctrlPr>
                      </m:dPr>
                      <m:e>
                        <m:sSub>
                          <m:sSubPr>
                            <m:ctrlPr>
                              <a:rPr lang="tr-TR" b="0" i="1" dirty="0" smtClean="0">
                                <a:solidFill>
                                  <a:srgbClr val="292934"/>
                                </a:solidFill>
                                <a:latin typeface="Cambria Math" panose="02040503050406030204" pitchFamily="18" charset="0"/>
                              </a:rPr>
                            </m:ctrlPr>
                          </m:sSubPr>
                          <m:e>
                            <m:r>
                              <a:rPr lang="tr-TR" b="0" i="1" dirty="0" smtClean="0">
                                <a:solidFill>
                                  <a:srgbClr val="292934"/>
                                </a:solidFill>
                                <a:latin typeface="Cambria Math"/>
                              </a:rPr>
                              <m:t>𝐵𝑂𝑅</m:t>
                            </m:r>
                            <m:r>
                              <a:rPr lang="tr-TR" b="0" i="1" dirty="0" smtClean="0">
                                <a:solidFill>
                                  <a:srgbClr val="292934"/>
                                </a:solidFill>
                                <a:latin typeface="Cambria Math"/>
                              </a:rPr>
                              <m:t>Ç</m:t>
                            </m:r>
                          </m:e>
                          <m:sub>
                            <m:r>
                              <a:rPr lang="tr-TR" b="0" i="1" dirty="0" smtClean="0">
                                <a:solidFill>
                                  <a:srgbClr val="292934"/>
                                </a:solidFill>
                                <a:latin typeface="Cambria Math"/>
                              </a:rPr>
                              <m:t>𝑦</m:t>
                            </m:r>
                            <m:r>
                              <a:rPr lang="tr-TR" b="0" i="1" dirty="0" smtClean="0">
                                <a:solidFill>
                                  <a:srgbClr val="292934"/>
                                </a:solidFill>
                                <a:latin typeface="Cambria Math"/>
                              </a:rPr>
                              <m:t>ü</m:t>
                            </m:r>
                            <m:r>
                              <a:rPr lang="tr-TR" b="0" i="1" dirty="0" smtClean="0">
                                <a:solidFill>
                                  <a:srgbClr val="292934"/>
                                </a:solidFill>
                                <a:latin typeface="Cambria Math"/>
                              </a:rPr>
                              <m:t>𝑘𝑠𝑒𝑘</m:t>
                            </m:r>
                          </m:sub>
                        </m:sSub>
                      </m:e>
                    </m:d>
                    <m:r>
                      <a:rPr lang="tr-TR" b="0" i="1" dirty="0" smtClean="0">
                        <a:solidFill>
                          <a:srgbClr val="292934"/>
                        </a:solidFill>
                        <a:latin typeface="Cambria Math"/>
                      </a:rPr>
                      <m:t>+</m:t>
                    </m:r>
                    <m:f>
                      <m:fPr>
                        <m:ctrlPr>
                          <a:rPr lang="tr-TR" b="0" i="1" dirty="0" smtClean="0">
                            <a:solidFill>
                              <a:srgbClr val="292934"/>
                            </a:solidFill>
                            <a:latin typeface="Cambria Math" panose="02040503050406030204" pitchFamily="18" charset="0"/>
                          </a:rPr>
                        </m:ctrlPr>
                      </m:fPr>
                      <m:num>
                        <m:r>
                          <a:rPr lang="tr-TR" b="0" i="1" dirty="0" smtClean="0">
                            <a:solidFill>
                              <a:srgbClr val="292934"/>
                            </a:solidFill>
                            <a:latin typeface="Cambria Math"/>
                          </a:rPr>
                          <m:t>7</m:t>
                        </m:r>
                      </m:num>
                      <m:den>
                        <m:r>
                          <a:rPr lang="tr-TR" b="0" i="1" dirty="0" smtClean="0">
                            <a:solidFill>
                              <a:srgbClr val="292934"/>
                            </a:solidFill>
                            <a:latin typeface="Cambria Math"/>
                          </a:rPr>
                          <m:t>10</m:t>
                        </m:r>
                      </m:den>
                    </m:f>
                    <m:r>
                      <a:rPr lang="tr-TR" b="0" i="1" dirty="0" smtClean="0">
                        <a:solidFill>
                          <a:srgbClr val="292934"/>
                        </a:solidFill>
                        <a:latin typeface="Cambria Math"/>
                      </a:rPr>
                      <m:t>𝐻</m:t>
                    </m:r>
                    <m:r>
                      <a:rPr lang="tr-TR" b="0" i="1" dirty="0" smtClean="0">
                        <a:solidFill>
                          <a:srgbClr val="292934"/>
                        </a:solidFill>
                        <a:latin typeface="Cambria Math"/>
                      </a:rPr>
                      <m:t>(</m:t>
                    </m:r>
                    <m:sSub>
                      <m:sSubPr>
                        <m:ctrlPr>
                          <a:rPr lang="tr-TR" b="0" i="1" dirty="0" smtClean="0">
                            <a:solidFill>
                              <a:srgbClr val="292934"/>
                            </a:solidFill>
                            <a:latin typeface="Cambria Math" panose="02040503050406030204" pitchFamily="18" charset="0"/>
                          </a:rPr>
                        </m:ctrlPr>
                      </m:sSubPr>
                      <m:e>
                        <m:r>
                          <a:rPr lang="tr-TR" b="0" i="1" dirty="0" smtClean="0">
                            <a:solidFill>
                              <a:srgbClr val="292934"/>
                            </a:solidFill>
                            <a:latin typeface="Cambria Math"/>
                          </a:rPr>
                          <m:t>𝐵𝑂𝑅</m:t>
                        </m:r>
                        <m:r>
                          <a:rPr lang="tr-TR" b="0" i="1" dirty="0" smtClean="0">
                            <a:solidFill>
                              <a:srgbClr val="292934"/>
                            </a:solidFill>
                            <a:latin typeface="Cambria Math"/>
                          </a:rPr>
                          <m:t>Ç</m:t>
                        </m:r>
                      </m:e>
                      <m:sub>
                        <m:r>
                          <a:rPr lang="tr-TR" b="0" i="1" dirty="0" smtClean="0">
                            <a:solidFill>
                              <a:srgbClr val="292934"/>
                            </a:solidFill>
                            <a:latin typeface="Cambria Math"/>
                          </a:rPr>
                          <m:t>𝑑</m:t>
                        </m:r>
                        <m:r>
                          <a:rPr lang="tr-TR" b="0" i="1" dirty="0" smtClean="0">
                            <a:solidFill>
                              <a:srgbClr val="292934"/>
                            </a:solidFill>
                            <a:latin typeface="Cambria Math"/>
                          </a:rPr>
                          <m:t>üşü</m:t>
                        </m:r>
                        <m:r>
                          <a:rPr lang="tr-TR" b="0" i="1" dirty="0" smtClean="0">
                            <a:solidFill>
                              <a:srgbClr val="292934"/>
                            </a:solidFill>
                            <a:latin typeface="Cambria Math"/>
                          </a:rPr>
                          <m:t>𝑘</m:t>
                        </m:r>
                      </m:sub>
                    </m:sSub>
                    <m:r>
                      <a:rPr lang="tr-TR" b="0" i="1" dirty="0" smtClean="0">
                        <a:solidFill>
                          <a:srgbClr val="292934"/>
                        </a:solidFill>
                        <a:latin typeface="Cambria Math"/>
                      </a:rPr>
                      <m:t>)</m:t>
                    </m:r>
                  </m:oMath>
                </a14:m>
                <a:r>
                  <a:rPr lang="tr-TR" dirty="0">
                    <a:solidFill>
                      <a:srgbClr val="292934"/>
                    </a:solidFill>
                  </a:rPr>
                  <a:t>=0.64</a:t>
                </a:r>
              </a:p>
              <a:p>
                <a:pPr marL="0" lvl="0" indent="0" algn="just">
                  <a:buClr>
                    <a:srgbClr val="93A299"/>
                  </a:buClr>
                  <a:buNone/>
                </a:pPr>
                <a:endParaRPr lang="tr-TR" dirty="0">
                  <a:solidFill>
                    <a:srgbClr val="292934"/>
                  </a:solidFill>
                </a:endParaRPr>
              </a:p>
              <a:p>
                <a:pPr marL="0" indent="0">
                  <a:buNone/>
                </a:pPr>
                <a:endParaRPr lang="tr-TR" dirty="0"/>
              </a:p>
            </p:txBody>
          </p:sp>
        </mc:Choice>
        <mc:Fallback xmlns="">
          <p:sp>
            <p:nvSpPr>
              <p:cNvPr id="4" name="İçerik Yer Tutucusu 3"/>
              <p:cNvSpPr>
                <a:spLocks noGrp="1" noRot="1" noChangeAspect="1" noMove="1" noResize="1" noEditPoints="1" noAdjustHandles="1" noChangeArrowheads="1" noChangeShapeType="1" noTextEdit="1"/>
              </p:cNvSpPr>
              <p:nvPr>
                <p:ph idx="1"/>
              </p:nvPr>
            </p:nvSpPr>
            <p:spPr>
              <a:xfrm>
                <a:off x="457200" y="1196752"/>
                <a:ext cx="8229600" cy="5544616"/>
              </a:xfrm>
              <a:blipFill>
                <a:blip r:embed="rId2"/>
                <a:stretch>
                  <a:fillRect l="-1185" r="-1185"/>
                </a:stretch>
              </a:blipFill>
            </p:spPr>
            <p:txBody>
              <a:bodyPr/>
              <a:lstStyle/>
              <a:p>
                <a:r>
                  <a:rPr lang="tr-TR">
                    <a:noFill/>
                  </a:rPr>
                  <a:t> </a:t>
                </a:r>
              </a:p>
            </p:txBody>
          </p:sp>
        </mc:Fallback>
      </mc:AlternateContent>
      <p:sp>
        <p:nvSpPr>
          <p:cNvPr id="2" name="Altbilgi Yer Tutucusu 1"/>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2342583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539552" y="692696"/>
            <a:ext cx="8229600" cy="4526280"/>
          </a:xfrm>
        </p:spPr>
        <p:txBody>
          <a:bodyPr/>
          <a:lstStyle/>
          <a:p>
            <a:r>
              <a:rPr lang="tr-TR" b="1" dirty="0"/>
              <a:t>2.2. Karar Destek Sistemleri </a:t>
            </a:r>
          </a:p>
          <a:p>
            <a:endParaRPr lang="tr-TR" b="1" dirty="0"/>
          </a:p>
          <a:p>
            <a:pPr algn="just"/>
            <a:r>
              <a:rPr lang="tr-TR" dirty="0"/>
              <a:t>1990’lı yıllara kadar bilgisayarların karar alma süreci üzerindeki etkisini artırmak üzere çok çaba harcanmıştır .</a:t>
            </a:r>
          </a:p>
          <a:p>
            <a:pPr algn="just"/>
            <a:r>
              <a:rPr lang="tr-TR" dirty="0"/>
              <a:t>Karar Destek Sistemleri (</a:t>
            </a:r>
            <a:r>
              <a:rPr lang="tr-TR" dirty="0" err="1"/>
              <a:t>Desicion</a:t>
            </a:r>
            <a:r>
              <a:rPr lang="tr-TR" dirty="0"/>
              <a:t> </a:t>
            </a:r>
            <a:r>
              <a:rPr lang="tr-TR" dirty="0" err="1"/>
              <a:t>Support</a:t>
            </a:r>
            <a:r>
              <a:rPr lang="tr-TR" dirty="0"/>
              <a:t> </a:t>
            </a:r>
            <a:r>
              <a:rPr lang="tr-TR" dirty="0" err="1"/>
              <a:t>Systems</a:t>
            </a:r>
            <a:r>
              <a:rPr lang="tr-TR" dirty="0"/>
              <a:t>) ve Üst Yönetici Sistemleri (</a:t>
            </a:r>
            <a:r>
              <a:rPr lang="tr-TR" dirty="0" err="1"/>
              <a:t>Executive</a:t>
            </a:r>
            <a:r>
              <a:rPr lang="tr-TR" dirty="0"/>
              <a:t> Information </a:t>
            </a:r>
            <a:r>
              <a:rPr lang="tr-TR" dirty="0" err="1"/>
              <a:t>Systems</a:t>
            </a:r>
            <a:r>
              <a:rPr lang="tr-TR" dirty="0"/>
              <a:t>) bu amaçla ortaya atılmıştır.</a:t>
            </a:r>
          </a:p>
        </p:txBody>
      </p:sp>
    </p:spTree>
    <p:extLst>
      <p:ext uri="{BB962C8B-B14F-4D97-AF65-F5344CB8AC3E}">
        <p14:creationId xmlns:p14="http://schemas.microsoft.com/office/powerpoint/2010/main" val="13395552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p:txBody>
              <a:bodyPr/>
              <a:lstStyle/>
              <a:p>
                <a:pPr marL="0" indent="0">
                  <a:buNone/>
                </a:pPr>
                <a:r>
                  <a:rPr lang="tr-TR" dirty="0">
                    <a:solidFill>
                      <a:srgbClr val="FF0000"/>
                    </a:solidFill>
                  </a:rPr>
                  <a:t>Kazanç ölçütü;</a:t>
                </a:r>
              </a:p>
              <a:p>
                <a:pPr marL="0" indent="0" algn="just">
                  <a:buNone/>
                </a:pPr>
                <a:endParaRPr lang="tr-TR" dirty="0">
                  <a:solidFill>
                    <a:srgbClr val="FF0000"/>
                  </a:solidFill>
                </a:endParaRPr>
              </a:p>
              <a:p>
                <a:pPr marL="0" indent="0" algn="just">
                  <a:buNone/>
                </a:pPr>
                <a:r>
                  <a:rPr lang="tr-TR" i="1" dirty="0"/>
                  <a:t>Kazanç(X,T)=H(T)-H(X,T) </a:t>
                </a:r>
                <a:r>
                  <a:rPr lang="tr-TR" dirty="0"/>
                  <a:t>olduğuna göre,</a:t>
                </a:r>
              </a:p>
              <a:p>
                <a:pPr marL="0" indent="0" algn="just">
                  <a:buNone/>
                </a:pPr>
                <a:endParaRPr lang="tr-TR" i="1" dirty="0"/>
              </a:p>
              <a:p>
                <a:pPr marL="0" indent="0" algn="just">
                  <a:buNone/>
                </a:pPr>
                <a14:m>
                  <m:oMath xmlns:m="http://schemas.openxmlformats.org/officeDocument/2006/math">
                    <m:r>
                      <a:rPr lang="tr-TR" b="0" i="1" smtClean="0">
                        <a:latin typeface="Cambria Math"/>
                      </a:rPr>
                      <m:t>𝐾𝑎𝑧𝑎𝑛</m:t>
                    </m:r>
                    <m:r>
                      <a:rPr lang="tr-TR" b="0" i="1" smtClean="0">
                        <a:latin typeface="Cambria Math"/>
                      </a:rPr>
                      <m:t>ç</m:t>
                    </m:r>
                    <m:d>
                      <m:dPr>
                        <m:ctrlPr>
                          <a:rPr lang="tr-TR" b="0" i="1" smtClean="0">
                            <a:latin typeface="Cambria Math" panose="02040503050406030204" pitchFamily="18" charset="0"/>
                          </a:rPr>
                        </m:ctrlPr>
                      </m:dPr>
                      <m:e>
                        <m:r>
                          <a:rPr lang="tr-TR" b="0" i="1" smtClean="0">
                            <a:latin typeface="Cambria Math"/>
                          </a:rPr>
                          <m:t>𝐵𝑂𝑅</m:t>
                        </m:r>
                        <m:r>
                          <a:rPr lang="tr-TR" b="0" i="1" smtClean="0">
                            <a:latin typeface="Cambria Math"/>
                          </a:rPr>
                          <m:t>Ç,</m:t>
                        </m:r>
                        <m:r>
                          <a:rPr lang="tr-TR" b="0" i="1" smtClean="0">
                            <a:latin typeface="Cambria Math"/>
                          </a:rPr>
                          <m:t>𝑅</m:t>
                        </m:r>
                        <m:r>
                          <a:rPr lang="tr-TR" b="0" i="1" smtClean="0">
                            <a:latin typeface="Cambria Math"/>
                          </a:rPr>
                          <m:t>İ</m:t>
                        </m:r>
                        <m:r>
                          <a:rPr lang="tr-TR" b="0" i="1" smtClean="0">
                            <a:latin typeface="Cambria Math"/>
                          </a:rPr>
                          <m:t>𝑆𝐾</m:t>
                        </m:r>
                      </m:e>
                    </m:d>
                  </m:oMath>
                </a14:m>
                <a:r>
                  <a:rPr lang="tr-TR" i="1" dirty="0"/>
                  <a:t>=</a:t>
                </a:r>
                <a:r>
                  <a:rPr lang="tr-TR" dirty="0"/>
                  <a:t>1-0.64=0.36 elde edilir</a:t>
                </a:r>
                <a:r>
                  <a:rPr lang="tr-TR" i="1" dirty="0"/>
                  <a:t>.</a:t>
                </a: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blipFill rotWithShape="1">
                <a:blip r:embed="rId2"/>
                <a:stretch>
                  <a:fillRect l="-1111" t="-875"/>
                </a:stretch>
              </a:blipFill>
            </p:spPr>
            <p:txBody>
              <a:bodyPr/>
              <a:lstStyle/>
              <a:p>
                <a:r>
                  <a:rPr lang="tr-TR">
                    <a:noFill/>
                  </a:rPr>
                  <a:t> </a:t>
                </a:r>
              </a:p>
            </p:txBody>
          </p:sp>
        </mc:Fallback>
      </mc:AlternateContent>
      <p:sp>
        <p:nvSpPr>
          <p:cNvPr id="2" name="Altbilgi Yer Tutucusu 1"/>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4179645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533400"/>
            <a:ext cx="8229600" cy="591344"/>
          </a:xfrm>
        </p:spPr>
        <p:txBody>
          <a:bodyPr>
            <a:normAutofit fontScale="90000"/>
          </a:bodyPr>
          <a:lstStyle/>
          <a:p>
            <a:r>
              <a:rPr lang="tr-TR" dirty="0"/>
              <a:t>Uygulama  </a:t>
            </a:r>
            <a:r>
              <a:rPr lang="tr-TR" sz="2700" dirty="0">
                <a:solidFill>
                  <a:schemeClr val="tx1"/>
                </a:solidFill>
              </a:rPr>
              <a:t>(Tablo 3.2)</a:t>
            </a:r>
          </a:p>
        </p:txBody>
      </p:sp>
      <p:sp>
        <p:nvSpPr>
          <p:cNvPr id="3" name="İçerik Yer Tutucusu 2"/>
          <p:cNvSpPr>
            <a:spLocks noGrp="1"/>
          </p:cNvSpPr>
          <p:nvPr>
            <p:ph idx="1"/>
          </p:nvPr>
        </p:nvSpPr>
        <p:spPr/>
        <p:txBody>
          <a:bodyPr/>
          <a:lstStyle/>
          <a:p>
            <a:pPr marL="0" indent="0">
              <a:buNone/>
            </a:pPr>
            <a:endParaRPr lang="tr-TR" dirty="0"/>
          </a:p>
          <a:p>
            <a:pPr marL="0" indent="0">
              <a:buNone/>
            </a:pPr>
            <a:endParaRPr lang="tr-TR" dirty="0"/>
          </a:p>
        </p:txBody>
      </p:sp>
      <p:graphicFrame>
        <p:nvGraphicFramePr>
          <p:cNvPr id="4" name="Tablo 3"/>
          <p:cNvGraphicFramePr>
            <a:graphicFrameLocks noGrp="1"/>
          </p:cNvGraphicFramePr>
          <p:nvPr/>
        </p:nvGraphicFramePr>
        <p:xfrm>
          <a:off x="827584" y="1196752"/>
          <a:ext cx="7344815" cy="5486400"/>
        </p:xfrm>
        <a:graphic>
          <a:graphicData uri="http://schemas.openxmlformats.org/drawingml/2006/table">
            <a:tbl>
              <a:tblPr firstRow="1" bandRow="1">
                <a:tableStyleId>{912C8C85-51F0-491E-9774-3900AFEF0FD7}</a:tableStyleId>
              </a:tblPr>
              <a:tblGrid>
                <a:gridCol w="1468963">
                  <a:extLst>
                    <a:ext uri="{9D8B030D-6E8A-4147-A177-3AD203B41FA5}">
                      <a16:colId xmlns:a16="http://schemas.microsoft.com/office/drawing/2014/main" val="20000"/>
                    </a:ext>
                  </a:extLst>
                </a:gridCol>
                <a:gridCol w="1468963">
                  <a:extLst>
                    <a:ext uri="{9D8B030D-6E8A-4147-A177-3AD203B41FA5}">
                      <a16:colId xmlns:a16="http://schemas.microsoft.com/office/drawing/2014/main" val="20001"/>
                    </a:ext>
                  </a:extLst>
                </a:gridCol>
                <a:gridCol w="1468963">
                  <a:extLst>
                    <a:ext uri="{9D8B030D-6E8A-4147-A177-3AD203B41FA5}">
                      <a16:colId xmlns:a16="http://schemas.microsoft.com/office/drawing/2014/main" val="20002"/>
                    </a:ext>
                  </a:extLst>
                </a:gridCol>
                <a:gridCol w="1468963">
                  <a:extLst>
                    <a:ext uri="{9D8B030D-6E8A-4147-A177-3AD203B41FA5}">
                      <a16:colId xmlns:a16="http://schemas.microsoft.com/office/drawing/2014/main" val="20003"/>
                    </a:ext>
                  </a:extLst>
                </a:gridCol>
                <a:gridCol w="1468963">
                  <a:extLst>
                    <a:ext uri="{9D8B030D-6E8A-4147-A177-3AD203B41FA5}">
                      <a16:colId xmlns:a16="http://schemas.microsoft.com/office/drawing/2014/main" val="20004"/>
                    </a:ext>
                  </a:extLst>
                </a:gridCol>
              </a:tblGrid>
              <a:tr h="337089">
                <a:tc>
                  <a:txBody>
                    <a:bodyPr/>
                    <a:lstStyle/>
                    <a:p>
                      <a:pPr algn="ctr"/>
                      <a:r>
                        <a:rPr lang="tr-TR" dirty="0"/>
                        <a:t>HAVA</a:t>
                      </a:r>
                    </a:p>
                  </a:txBody>
                  <a:tcPr/>
                </a:tc>
                <a:tc>
                  <a:txBody>
                    <a:bodyPr/>
                    <a:lstStyle/>
                    <a:p>
                      <a:pPr algn="ctr"/>
                      <a:r>
                        <a:rPr lang="tr-TR" dirty="0"/>
                        <a:t>ISI</a:t>
                      </a:r>
                    </a:p>
                  </a:txBody>
                  <a:tcPr/>
                </a:tc>
                <a:tc>
                  <a:txBody>
                    <a:bodyPr/>
                    <a:lstStyle/>
                    <a:p>
                      <a:pPr algn="ctr"/>
                      <a:r>
                        <a:rPr lang="tr-TR" dirty="0"/>
                        <a:t>NEM</a:t>
                      </a:r>
                    </a:p>
                  </a:txBody>
                  <a:tcPr/>
                </a:tc>
                <a:tc>
                  <a:txBody>
                    <a:bodyPr/>
                    <a:lstStyle/>
                    <a:p>
                      <a:pPr algn="ctr"/>
                      <a:r>
                        <a:rPr lang="tr-TR" dirty="0"/>
                        <a:t>RÜZGAR</a:t>
                      </a:r>
                    </a:p>
                  </a:txBody>
                  <a:tcPr/>
                </a:tc>
                <a:tc>
                  <a:txBody>
                    <a:bodyPr/>
                    <a:lstStyle/>
                    <a:p>
                      <a:pPr algn="ctr"/>
                      <a:r>
                        <a:rPr lang="tr-TR" dirty="0"/>
                        <a:t>OYUN</a:t>
                      </a:r>
                    </a:p>
                  </a:txBody>
                  <a:tcPr/>
                </a:tc>
                <a:extLst>
                  <a:ext uri="{0D108BD9-81ED-4DB2-BD59-A6C34878D82A}">
                    <a16:rowId xmlns:a16="http://schemas.microsoft.com/office/drawing/2014/main" val="10000"/>
                  </a:ext>
                </a:extLst>
              </a:tr>
              <a:tr h="337089">
                <a:tc>
                  <a:txBody>
                    <a:bodyPr/>
                    <a:lstStyle/>
                    <a:p>
                      <a:pPr algn="ctr"/>
                      <a:r>
                        <a:rPr lang="tr-TR" dirty="0"/>
                        <a:t>Güneşli</a:t>
                      </a:r>
                    </a:p>
                  </a:txBody>
                  <a:tcPr/>
                </a:tc>
                <a:tc>
                  <a:txBody>
                    <a:bodyPr/>
                    <a:lstStyle/>
                    <a:p>
                      <a:pPr algn="ctr"/>
                      <a:r>
                        <a:rPr lang="tr-TR" dirty="0"/>
                        <a:t>Sıcak</a:t>
                      </a:r>
                    </a:p>
                  </a:txBody>
                  <a:tcPr/>
                </a:tc>
                <a:tc>
                  <a:txBody>
                    <a:bodyPr/>
                    <a:lstStyle/>
                    <a:p>
                      <a:pPr algn="ctr"/>
                      <a:r>
                        <a:rPr lang="tr-TR" dirty="0"/>
                        <a:t>Yüksek</a:t>
                      </a:r>
                    </a:p>
                  </a:txBody>
                  <a:tcPr/>
                </a:tc>
                <a:tc>
                  <a:txBody>
                    <a:bodyPr/>
                    <a:lstStyle/>
                    <a:p>
                      <a:pPr algn="ctr"/>
                      <a:r>
                        <a:rPr lang="tr-TR" dirty="0"/>
                        <a:t>Hafif</a:t>
                      </a:r>
                    </a:p>
                  </a:txBody>
                  <a:tcPr/>
                </a:tc>
                <a:tc>
                  <a:txBody>
                    <a:bodyPr/>
                    <a:lstStyle/>
                    <a:p>
                      <a:pPr algn="ctr"/>
                      <a:r>
                        <a:rPr lang="tr-TR" dirty="0"/>
                        <a:t>Hayır</a:t>
                      </a:r>
                    </a:p>
                  </a:txBody>
                  <a:tcPr/>
                </a:tc>
                <a:extLst>
                  <a:ext uri="{0D108BD9-81ED-4DB2-BD59-A6C34878D82A}">
                    <a16:rowId xmlns:a16="http://schemas.microsoft.com/office/drawing/2014/main" val="10001"/>
                  </a:ext>
                </a:extLst>
              </a:tr>
              <a:tr h="33708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dirty="0"/>
                        <a:t>Güneşli</a:t>
                      </a:r>
                    </a:p>
                  </a:txBody>
                  <a:tcPr/>
                </a:tc>
                <a:tc>
                  <a:txBody>
                    <a:bodyPr/>
                    <a:lstStyle/>
                    <a:p>
                      <a:pPr algn="ctr"/>
                      <a:r>
                        <a:rPr lang="tr-TR" dirty="0"/>
                        <a:t>Sıcak</a:t>
                      </a:r>
                    </a:p>
                  </a:txBody>
                  <a:tcPr/>
                </a:tc>
                <a:tc>
                  <a:txBody>
                    <a:bodyPr/>
                    <a:lstStyle/>
                    <a:p>
                      <a:pPr algn="ctr"/>
                      <a:r>
                        <a:rPr lang="tr-TR" dirty="0"/>
                        <a:t>Yüksek</a:t>
                      </a:r>
                    </a:p>
                  </a:txBody>
                  <a:tcPr/>
                </a:tc>
                <a:tc>
                  <a:txBody>
                    <a:bodyPr/>
                    <a:lstStyle/>
                    <a:p>
                      <a:pPr algn="ctr"/>
                      <a:r>
                        <a:rPr lang="tr-TR" dirty="0"/>
                        <a:t>Kuvvetli</a:t>
                      </a:r>
                    </a:p>
                  </a:txBody>
                  <a:tcPr/>
                </a:tc>
                <a:tc>
                  <a:txBody>
                    <a:bodyPr/>
                    <a:lstStyle/>
                    <a:p>
                      <a:pPr algn="ctr"/>
                      <a:r>
                        <a:rPr lang="tr-TR" dirty="0"/>
                        <a:t>Hayır</a:t>
                      </a:r>
                    </a:p>
                  </a:txBody>
                  <a:tcPr/>
                </a:tc>
                <a:extLst>
                  <a:ext uri="{0D108BD9-81ED-4DB2-BD59-A6C34878D82A}">
                    <a16:rowId xmlns:a16="http://schemas.microsoft.com/office/drawing/2014/main" val="10002"/>
                  </a:ext>
                </a:extLst>
              </a:tr>
              <a:tr h="337089">
                <a:tc>
                  <a:txBody>
                    <a:bodyPr/>
                    <a:lstStyle/>
                    <a:p>
                      <a:pPr algn="ctr"/>
                      <a:r>
                        <a:rPr lang="tr-TR" dirty="0"/>
                        <a:t>Bulutlu</a:t>
                      </a:r>
                    </a:p>
                  </a:txBody>
                  <a:tcPr/>
                </a:tc>
                <a:tc>
                  <a:txBody>
                    <a:bodyPr/>
                    <a:lstStyle/>
                    <a:p>
                      <a:pPr algn="ctr"/>
                      <a:r>
                        <a:rPr lang="tr-TR" dirty="0"/>
                        <a:t>Sıcak</a:t>
                      </a:r>
                    </a:p>
                  </a:txBody>
                  <a:tcPr/>
                </a:tc>
                <a:tc>
                  <a:txBody>
                    <a:bodyPr/>
                    <a:lstStyle/>
                    <a:p>
                      <a:pPr algn="ctr"/>
                      <a:r>
                        <a:rPr lang="tr-TR" dirty="0"/>
                        <a:t>Yüksek</a:t>
                      </a:r>
                    </a:p>
                  </a:txBody>
                  <a:tcPr/>
                </a:tc>
                <a:tc>
                  <a:txBody>
                    <a:bodyPr/>
                    <a:lstStyle/>
                    <a:p>
                      <a:pPr algn="ctr"/>
                      <a:r>
                        <a:rPr lang="tr-TR" dirty="0"/>
                        <a:t>Hafif</a:t>
                      </a:r>
                    </a:p>
                  </a:txBody>
                  <a:tcPr/>
                </a:tc>
                <a:tc>
                  <a:txBody>
                    <a:bodyPr/>
                    <a:lstStyle/>
                    <a:p>
                      <a:pPr algn="ctr"/>
                      <a:r>
                        <a:rPr lang="tr-TR" dirty="0"/>
                        <a:t>Evet</a:t>
                      </a:r>
                    </a:p>
                  </a:txBody>
                  <a:tcPr/>
                </a:tc>
                <a:extLst>
                  <a:ext uri="{0D108BD9-81ED-4DB2-BD59-A6C34878D82A}">
                    <a16:rowId xmlns:a16="http://schemas.microsoft.com/office/drawing/2014/main" val="10003"/>
                  </a:ext>
                </a:extLst>
              </a:tr>
              <a:tr h="121136">
                <a:tc>
                  <a:txBody>
                    <a:bodyPr/>
                    <a:lstStyle/>
                    <a:p>
                      <a:pPr algn="ctr"/>
                      <a:r>
                        <a:rPr lang="tr-TR" dirty="0"/>
                        <a:t>Yağmurlu</a:t>
                      </a:r>
                    </a:p>
                  </a:txBody>
                  <a:tcPr/>
                </a:tc>
                <a:tc>
                  <a:txBody>
                    <a:bodyPr/>
                    <a:lstStyle/>
                    <a:p>
                      <a:pPr algn="ctr"/>
                      <a:r>
                        <a:rPr lang="tr-TR" dirty="0"/>
                        <a:t>Ilık</a:t>
                      </a:r>
                    </a:p>
                  </a:txBody>
                  <a:tcPr/>
                </a:tc>
                <a:tc>
                  <a:txBody>
                    <a:bodyPr/>
                    <a:lstStyle/>
                    <a:p>
                      <a:pPr algn="ctr"/>
                      <a:r>
                        <a:rPr lang="tr-TR" dirty="0"/>
                        <a:t>Yüksek</a:t>
                      </a:r>
                    </a:p>
                  </a:txBody>
                  <a:tcPr/>
                </a:tc>
                <a:tc>
                  <a:txBody>
                    <a:bodyPr/>
                    <a:lstStyle/>
                    <a:p>
                      <a:pPr algn="ctr"/>
                      <a:r>
                        <a:rPr lang="tr-TR" dirty="0"/>
                        <a:t>Hafif</a:t>
                      </a:r>
                    </a:p>
                  </a:txBody>
                  <a:tcPr/>
                </a:tc>
                <a:tc>
                  <a:txBody>
                    <a:bodyPr/>
                    <a:lstStyle/>
                    <a:p>
                      <a:pPr algn="ctr"/>
                      <a:r>
                        <a:rPr lang="tr-TR" dirty="0"/>
                        <a:t>Evet</a:t>
                      </a:r>
                    </a:p>
                  </a:txBody>
                  <a:tcPr/>
                </a:tc>
                <a:extLst>
                  <a:ext uri="{0D108BD9-81ED-4DB2-BD59-A6C34878D82A}">
                    <a16:rowId xmlns:a16="http://schemas.microsoft.com/office/drawing/2014/main" val="10004"/>
                  </a:ext>
                </a:extLst>
              </a:tr>
              <a:tr h="337089">
                <a:tc>
                  <a:txBody>
                    <a:bodyPr/>
                    <a:lstStyle/>
                    <a:p>
                      <a:pPr algn="ctr"/>
                      <a:r>
                        <a:rPr lang="tr-TR" dirty="0"/>
                        <a:t>Yağmurlu</a:t>
                      </a:r>
                    </a:p>
                  </a:txBody>
                  <a:tcPr/>
                </a:tc>
                <a:tc>
                  <a:txBody>
                    <a:bodyPr/>
                    <a:lstStyle/>
                    <a:p>
                      <a:pPr algn="ctr"/>
                      <a:r>
                        <a:rPr lang="tr-TR" dirty="0"/>
                        <a:t>Soğuk</a:t>
                      </a:r>
                    </a:p>
                  </a:txBody>
                  <a:tcPr/>
                </a:tc>
                <a:tc>
                  <a:txBody>
                    <a:bodyPr/>
                    <a:lstStyle/>
                    <a:p>
                      <a:pPr algn="ctr"/>
                      <a:r>
                        <a:rPr lang="tr-TR" dirty="0"/>
                        <a:t>Normal</a:t>
                      </a:r>
                    </a:p>
                  </a:txBody>
                  <a:tcPr/>
                </a:tc>
                <a:tc>
                  <a:txBody>
                    <a:bodyPr/>
                    <a:lstStyle/>
                    <a:p>
                      <a:pPr algn="ctr"/>
                      <a:r>
                        <a:rPr lang="tr-TR" dirty="0"/>
                        <a:t>Hafif</a:t>
                      </a:r>
                    </a:p>
                  </a:txBody>
                  <a:tcPr/>
                </a:tc>
                <a:tc>
                  <a:txBody>
                    <a:bodyPr/>
                    <a:lstStyle/>
                    <a:p>
                      <a:pPr algn="ctr"/>
                      <a:r>
                        <a:rPr lang="tr-TR" dirty="0"/>
                        <a:t>Evet</a:t>
                      </a:r>
                    </a:p>
                  </a:txBody>
                  <a:tcPr/>
                </a:tc>
                <a:extLst>
                  <a:ext uri="{0D108BD9-81ED-4DB2-BD59-A6C34878D82A}">
                    <a16:rowId xmlns:a16="http://schemas.microsoft.com/office/drawing/2014/main" val="10005"/>
                  </a:ext>
                </a:extLst>
              </a:tr>
              <a:tr h="337089">
                <a:tc>
                  <a:txBody>
                    <a:bodyPr/>
                    <a:lstStyle/>
                    <a:p>
                      <a:pPr algn="ctr"/>
                      <a:r>
                        <a:rPr lang="tr-TR" dirty="0"/>
                        <a:t>Yağmurlu</a:t>
                      </a:r>
                    </a:p>
                  </a:txBody>
                  <a:tcPr/>
                </a:tc>
                <a:tc>
                  <a:txBody>
                    <a:bodyPr/>
                    <a:lstStyle/>
                    <a:p>
                      <a:pPr algn="ctr"/>
                      <a:r>
                        <a:rPr lang="tr-TR" dirty="0"/>
                        <a:t>Soğuk</a:t>
                      </a:r>
                    </a:p>
                  </a:txBody>
                  <a:tcPr/>
                </a:tc>
                <a:tc>
                  <a:txBody>
                    <a:bodyPr/>
                    <a:lstStyle/>
                    <a:p>
                      <a:pPr algn="ctr"/>
                      <a:r>
                        <a:rPr lang="tr-TR" dirty="0"/>
                        <a:t>Normal</a:t>
                      </a:r>
                    </a:p>
                  </a:txBody>
                  <a:tcPr/>
                </a:tc>
                <a:tc>
                  <a:txBody>
                    <a:bodyPr/>
                    <a:lstStyle/>
                    <a:p>
                      <a:pPr algn="ctr"/>
                      <a:r>
                        <a:rPr lang="tr-TR" dirty="0"/>
                        <a:t>Kuvvetli</a:t>
                      </a:r>
                    </a:p>
                  </a:txBody>
                  <a:tcPr/>
                </a:tc>
                <a:tc>
                  <a:txBody>
                    <a:bodyPr/>
                    <a:lstStyle/>
                    <a:p>
                      <a:pPr algn="ctr"/>
                      <a:r>
                        <a:rPr lang="tr-TR" dirty="0"/>
                        <a:t>Hayır</a:t>
                      </a:r>
                    </a:p>
                  </a:txBody>
                  <a:tcPr/>
                </a:tc>
                <a:extLst>
                  <a:ext uri="{0D108BD9-81ED-4DB2-BD59-A6C34878D82A}">
                    <a16:rowId xmlns:a16="http://schemas.microsoft.com/office/drawing/2014/main" val="10006"/>
                  </a:ext>
                </a:extLst>
              </a:tr>
              <a:tr h="337089">
                <a:tc>
                  <a:txBody>
                    <a:bodyPr/>
                    <a:lstStyle/>
                    <a:p>
                      <a:pPr algn="ctr"/>
                      <a:r>
                        <a:rPr lang="tr-TR" dirty="0"/>
                        <a:t>Bulutlu</a:t>
                      </a:r>
                    </a:p>
                  </a:txBody>
                  <a:tcPr/>
                </a:tc>
                <a:tc>
                  <a:txBody>
                    <a:bodyPr/>
                    <a:lstStyle/>
                    <a:p>
                      <a:pPr algn="ctr"/>
                      <a:r>
                        <a:rPr lang="tr-TR" dirty="0"/>
                        <a:t>Soğuk</a:t>
                      </a:r>
                    </a:p>
                  </a:txBody>
                  <a:tcPr/>
                </a:tc>
                <a:tc>
                  <a:txBody>
                    <a:bodyPr/>
                    <a:lstStyle/>
                    <a:p>
                      <a:pPr algn="ctr"/>
                      <a:r>
                        <a:rPr lang="tr-TR" dirty="0"/>
                        <a:t>Normal</a:t>
                      </a:r>
                    </a:p>
                  </a:txBody>
                  <a:tcPr/>
                </a:tc>
                <a:tc>
                  <a:txBody>
                    <a:bodyPr/>
                    <a:lstStyle/>
                    <a:p>
                      <a:pPr algn="ctr"/>
                      <a:r>
                        <a:rPr lang="tr-TR" dirty="0"/>
                        <a:t>Kuvvetli</a:t>
                      </a:r>
                    </a:p>
                  </a:txBody>
                  <a:tcPr/>
                </a:tc>
                <a:tc>
                  <a:txBody>
                    <a:bodyPr/>
                    <a:lstStyle/>
                    <a:p>
                      <a:pPr algn="ctr"/>
                      <a:r>
                        <a:rPr lang="tr-TR" dirty="0"/>
                        <a:t>Evet</a:t>
                      </a:r>
                    </a:p>
                  </a:txBody>
                  <a:tcPr/>
                </a:tc>
                <a:extLst>
                  <a:ext uri="{0D108BD9-81ED-4DB2-BD59-A6C34878D82A}">
                    <a16:rowId xmlns:a16="http://schemas.microsoft.com/office/drawing/2014/main" val="10007"/>
                  </a:ext>
                </a:extLst>
              </a:tr>
              <a:tr h="337089">
                <a:tc>
                  <a:txBody>
                    <a:bodyPr/>
                    <a:lstStyle/>
                    <a:p>
                      <a:pPr algn="ctr"/>
                      <a:r>
                        <a:rPr lang="tr-TR" dirty="0"/>
                        <a:t>Güneşli</a:t>
                      </a:r>
                    </a:p>
                  </a:txBody>
                  <a:tcPr/>
                </a:tc>
                <a:tc>
                  <a:txBody>
                    <a:bodyPr/>
                    <a:lstStyle/>
                    <a:p>
                      <a:pPr algn="ctr"/>
                      <a:r>
                        <a:rPr lang="tr-TR" dirty="0"/>
                        <a:t>Ilık</a:t>
                      </a:r>
                    </a:p>
                  </a:txBody>
                  <a:tcPr/>
                </a:tc>
                <a:tc>
                  <a:txBody>
                    <a:bodyPr/>
                    <a:lstStyle/>
                    <a:p>
                      <a:pPr algn="ctr"/>
                      <a:r>
                        <a:rPr lang="tr-TR" dirty="0"/>
                        <a:t>Yüksek</a:t>
                      </a:r>
                    </a:p>
                  </a:txBody>
                  <a:tcPr/>
                </a:tc>
                <a:tc>
                  <a:txBody>
                    <a:bodyPr/>
                    <a:lstStyle/>
                    <a:p>
                      <a:pPr algn="ctr"/>
                      <a:r>
                        <a:rPr lang="tr-TR" dirty="0"/>
                        <a:t>Hafif</a:t>
                      </a:r>
                    </a:p>
                  </a:txBody>
                  <a:tcPr/>
                </a:tc>
                <a:tc>
                  <a:txBody>
                    <a:bodyPr/>
                    <a:lstStyle/>
                    <a:p>
                      <a:pPr algn="ctr"/>
                      <a:r>
                        <a:rPr lang="tr-TR" dirty="0"/>
                        <a:t>Hayır</a:t>
                      </a:r>
                    </a:p>
                  </a:txBody>
                  <a:tcPr/>
                </a:tc>
                <a:extLst>
                  <a:ext uri="{0D108BD9-81ED-4DB2-BD59-A6C34878D82A}">
                    <a16:rowId xmlns:a16="http://schemas.microsoft.com/office/drawing/2014/main" val="10008"/>
                  </a:ext>
                </a:extLst>
              </a:tr>
              <a:tr h="33708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dirty="0"/>
                        <a:t>Güneşli</a:t>
                      </a:r>
                    </a:p>
                  </a:txBody>
                  <a:tcPr/>
                </a:tc>
                <a:tc>
                  <a:txBody>
                    <a:bodyPr/>
                    <a:lstStyle/>
                    <a:p>
                      <a:pPr algn="ctr"/>
                      <a:r>
                        <a:rPr lang="tr-TR" dirty="0"/>
                        <a:t>Soğuk</a:t>
                      </a:r>
                    </a:p>
                  </a:txBody>
                  <a:tcPr/>
                </a:tc>
                <a:tc>
                  <a:txBody>
                    <a:bodyPr/>
                    <a:lstStyle/>
                    <a:p>
                      <a:pPr algn="ctr"/>
                      <a:r>
                        <a:rPr lang="tr-TR" dirty="0"/>
                        <a:t>Normal</a:t>
                      </a:r>
                    </a:p>
                  </a:txBody>
                  <a:tcPr/>
                </a:tc>
                <a:tc>
                  <a:txBody>
                    <a:bodyPr/>
                    <a:lstStyle/>
                    <a:p>
                      <a:pPr algn="ctr"/>
                      <a:r>
                        <a:rPr lang="tr-TR" dirty="0"/>
                        <a:t>Hafif</a:t>
                      </a:r>
                    </a:p>
                  </a:txBody>
                  <a:tcPr/>
                </a:tc>
                <a:tc>
                  <a:txBody>
                    <a:bodyPr/>
                    <a:lstStyle/>
                    <a:p>
                      <a:pPr algn="ctr"/>
                      <a:r>
                        <a:rPr lang="tr-TR" dirty="0"/>
                        <a:t>Evet</a:t>
                      </a:r>
                    </a:p>
                  </a:txBody>
                  <a:tcPr/>
                </a:tc>
                <a:extLst>
                  <a:ext uri="{0D108BD9-81ED-4DB2-BD59-A6C34878D82A}">
                    <a16:rowId xmlns:a16="http://schemas.microsoft.com/office/drawing/2014/main" val="10009"/>
                  </a:ext>
                </a:extLst>
              </a:tr>
              <a:tr h="337089">
                <a:tc>
                  <a:txBody>
                    <a:bodyPr/>
                    <a:lstStyle/>
                    <a:p>
                      <a:pPr algn="ctr"/>
                      <a:r>
                        <a:rPr lang="tr-TR" dirty="0"/>
                        <a:t>Yağmurlu</a:t>
                      </a:r>
                    </a:p>
                  </a:txBody>
                  <a:tcPr/>
                </a:tc>
                <a:tc>
                  <a:txBody>
                    <a:bodyPr/>
                    <a:lstStyle/>
                    <a:p>
                      <a:pPr algn="ctr"/>
                      <a:r>
                        <a:rPr lang="tr-TR" dirty="0"/>
                        <a:t>Ilık</a:t>
                      </a:r>
                    </a:p>
                  </a:txBody>
                  <a:tcPr/>
                </a:tc>
                <a:tc>
                  <a:txBody>
                    <a:bodyPr/>
                    <a:lstStyle/>
                    <a:p>
                      <a:pPr algn="ctr"/>
                      <a:r>
                        <a:rPr lang="tr-TR" dirty="0"/>
                        <a:t>Normal</a:t>
                      </a:r>
                    </a:p>
                  </a:txBody>
                  <a:tcPr/>
                </a:tc>
                <a:tc>
                  <a:txBody>
                    <a:bodyPr/>
                    <a:lstStyle/>
                    <a:p>
                      <a:pPr algn="ctr"/>
                      <a:r>
                        <a:rPr lang="tr-TR" dirty="0"/>
                        <a:t>Hafif</a:t>
                      </a:r>
                    </a:p>
                  </a:txBody>
                  <a:tcPr/>
                </a:tc>
                <a:tc>
                  <a:txBody>
                    <a:bodyPr/>
                    <a:lstStyle/>
                    <a:p>
                      <a:pPr algn="ctr"/>
                      <a:r>
                        <a:rPr lang="tr-TR" dirty="0"/>
                        <a:t>Evet</a:t>
                      </a:r>
                    </a:p>
                  </a:txBody>
                  <a:tcPr/>
                </a:tc>
                <a:extLst>
                  <a:ext uri="{0D108BD9-81ED-4DB2-BD59-A6C34878D82A}">
                    <a16:rowId xmlns:a16="http://schemas.microsoft.com/office/drawing/2014/main" val="10010"/>
                  </a:ext>
                </a:extLst>
              </a:tr>
              <a:tr h="33708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dirty="0"/>
                        <a:t>Güneşli</a:t>
                      </a:r>
                    </a:p>
                  </a:txBody>
                  <a:tcPr/>
                </a:tc>
                <a:tc>
                  <a:txBody>
                    <a:bodyPr/>
                    <a:lstStyle/>
                    <a:p>
                      <a:pPr algn="ctr"/>
                      <a:r>
                        <a:rPr lang="tr-TR" dirty="0"/>
                        <a:t>Ilık</a:t>
                      </a:r>
                    </a:p>
                  </a:txBody>
                  <a:tcPr/>
                </a:tc>
                <a:tc>
                  <a:txBody>
                    <a:bodyPr/>
                    <a:lstStyle/>
                    <a:p>
                      <a:pPr algn="ctr"/>
                      <a:r>
                        <a:rPr lang="tr-TR" dirty="0"/>
                        <a:t>Normal</a:t>
                      </a:r>
                    </a:p>
                  </a:txBody>
                  <a:tcPr/>
                </a:tc>
                <a:tc>
                  <a:txBody>
                    <a:bodyPr/>
                    <a:lstStyle/>
                    <a:p>
                      <a:pPr algn="ctr"/>
                      <a:r>
                        <a:rPr lang="tr-TR" dirty="0"/>
                        <a:t>Kuvvetli</a:t>
                      </a:r>
                    </a:p>
                  </a:txBody>
                  <a:tcPr/>
                </a:tc>
                <a:tc>
                  <a:txBody>
                    <a:bodyPr/>
                    <a:lstStyle/>
                    <a:p>
                      <a:pPr algn="ctr"/>
                      <a:r>
                        <a:rPr lang="tr-TR" dirty="0"/>
                        <a:t>Evet</a:t>
                      </a:r>
                    </a:p>
                  </a:txBody>
                  <a:tcPr/>
                </a:tc>
                <a:extLst>
                  <a:ext uri="{0D108BD9-81ED-4DB2-BD59-A6C34878D82A}">
                    <a16:rowId xmlns:a16="http://schemas.microsoft.com/office/drawing/2014/main" val="10011"/>
                  </a:ext>
                </a:extLst>
              </a:tr>
              <a:tr h="337089">
                <a:tc>
                  <a:txBody>
                    <a:bodyPr/>
                    <a:lstStyle/>
                    <a:p>
                      <a:pPr algn="ctr"/>
                      <a:r>
                        <a:rPr lang="tr-TR" dirty="0"/>
                        <a:t>Bulutlu</a:t>
                      </a:r>
                    </a:p>
                  </a:txBody>
                  <a:tcPr/>
                </a:tc>
                <a:tc>
                  <a:txBody>
                    <a:bodyPr/>
                    <a:lstStyle/>
                    <a:p>
                      <a:pPr algn="ctr"/>
                      <a:r>
                        <a:rPr lang="tr-TR" dirty="0"/>
                        <a:t>Ilık</a:t>
                      </a:r>
                    </a:p>
                  </a:txBody>
                  <a:tcPr/>
                </a:tc>
                <a:tc>
                  <a:txBody>
                    <a:bodyPr/>
                    <a:lstStyle/>
                    <a:p>
                      <a:pPr algn="ctr"/>
                      <a:r>
                        <a:rPr lang="tr-TR" dirty="0"/>
                        <a:t>Yüksek</a:t>
                      </a:r>
                    </a:p>
                  </a:txBody>
                  <a:tcPr/>
                </a:tc>
                <a:tc>
                  <a:txBody>
                    <a:bodyPr/>
                    <a:lstStyle/>
                    <a:p>
                      <a:pPr algn="ctr"/>
                      <a:r>
                        <a:rPr lang="tr-TR" dirty="0"/>
                        <a:t>Kuvvetli</a:t>
                      </a:r>
                    </a:p>
                  </a:txBody>
                  <a:tcPr/>
                </a:tc>
                <a:tc>
                  <a:txBody>
                    <a:bodyPr/>
                    <a:lstStyle/>
                    <a:p>
                      <a:pPr algn="ctr"/>
                      <a:r>
                        <a:rPr lang="tr-TR" dirty="0"/>
                        <a:t>Evet</a:t>
                      </a:r>
                    </a:p>
                  </a:txBody>
                  <a:tcPr/>
                </a:tc>
                <a:extLst>
                  <a:ext uri="{0D108BD9-81ED-4DB2-BD59-A6C34878D82A}">
                    <a16:rowId xmlns:a16="http://schemas.microsoft.com/office/drawing/2014/main" val="10012"/>
                  </a:ext>
                </a:extLst>
              </a:tr>
              <a:tr h="337089">
                <a:tc>
                  <a:txBody>
                    <a:bodyPr/>
                    <a:lstStyle/>
                    <a:p>
                      <a:pPr algn="ctr"/>
                      <a:r>
                        <a:rPr lang="tr-TR" dirty="0"/>
                        <a:t>Bulutlu</a:t>
                      </a:r>
                    </a:p>
                  </a:txBody>
                  <a:tcPr/>
                </a:tc>
                <a:tc>
                  <a:txBody>
                    <a:bodyPr/>
                    <a:lstStyle/>
                    <a:p>
                      <a:pPr algn="ctr"/>
                      <a:r>
                        <a:rPr lang="tr-TR" dirty="0"/>
                        <a:t>Sıcak</a:t>
                      </a:r>
                    </a:p>
                  </a:txBody>
                  <a:tcPr/>
                </a:tc>
                <a:tc>
                  <a:txBody>
                    <a:bodyPr/>
                    <a:lstStyle/>
                    <a:p>
                      <a:pPr algn="ctr"/>
                      <a:r>
                        <a:rPr lang="tr-TR" dirty="0"/>
                        <a:t>Normal</a:t>
                      </a:r>
                    </a:p>
                  </a:txBody>
                  <a:tcPr/>
                </a:tc>
                <a:tc>
                  <a:txBody>
                    <a:bodyPr/>
                    <a:lstStyle/>
                    <a:p>
                      <a:pPr algn="ctr"/>
                      <a:r>
                        <a:rPr lang="tr-TR" dirty="0"/>
                        <a:t>Hafif</a:t>
                      </a:r>
                    </a:p>
                  </a:txBody>
                  <a:tcPr/>
                </a:tc>
                <a:tc>
                  <a:txBody>
                    <a:bodyPr/>
                    <a:lstStyle/>
                    <a:p>
                      <a:pPr algn="ctr"/>
                      <a:r>
                        <a:rPr lang="tr-TR" dirty="0"/>
                        <a:t>Evet</a:t>
                      </a:r>
                    </a:p>
                  </a:txBody>
                  <a:tcPr/>
                </a:tc>
                <a:extLst>
                  <a:ext uri="{0D108BD9-81ED-4DB2-BD59-A6C34878D82A}">
                    <a16:rowId xmlns:a16="http://schemas.microsoft.com/office/drawing/2014/main" val="10013"/>
                  </a:ext>
                </a:extLst>
              </a:tr>
              <a:tr h="337089">
                <a:tc>
                  <a:txBody>
                    <a:bodyPr/>
                    <a:lstStyle/>
                    <a:p>
                      <a:pPr algn="ctr"/>
                      <a:r>
                        <a:rPr lang="tr-TR" dirty="0"/>
                        <a:t>Yağmurlu</a:t>
                      </a:r>
                    </a:p>
                  </a:txBody>
                  <a:tcPr/>
                </a:tc>
                <a:tc>
                  <a:txBody>
                    <a:bodyPr/>
                    <a:lstStyle/>
                    <a:p>
                      <a:pPr algn="ctr"/>
                      <a:r>
                        <a:rPr lang="tr-TR" dirty="0"/>
                        <a:t>Ilık</a:t>
                      </a:r>
                    </a:p>
                  </a:txBody>
                  <a:tcPr/>
                </a:tc>
                <a:tc>
                  <a:txBody>
                    <a:bodyPr/>
                    <a:lstStyle/>
                    <a:p>
                      <a:pPr algn="ctr"/>
                      <a:r>
                        <a:rPr lang="tr-TR" dirty="0"/>
                        <a:t>Yüksek</a:t>
                      </a:r>
                    </a:p>
                  </a:txBody>
                  <a:tcPr/>
                </a:tc>
                <a:tc>
                  <a:txBody>
                    <a:bodyPr/>
                    <a:lstStyle/>
                    <a:p>
                      <a:pPr algn="ctr"/>
                      <a:r>
                        <a:rPr lang="tr-TR" dirty="0"/>
                        <a:t>Kuvvetli</a:t>
                      </a:r>
                    </a:p>
                  </a:txBody>
                  <a:tcPr/>
                </a:tc>
                <a:tc>
                  <a:txBody>
                    <a:bodyPr/>
                    <a:lstStyle/>
                    <a:p>
                      <a:pPr algn="ctr"/>
                      <a:r>
                        <a:rPr lang="tr-TR" dirty="0"/>
                        <a:t>Hayır</a:t>
                      </a:r>
                    </a:p>
                  </a:txBody>
                  <a:tcPr/>
                </a:tc>
                <a:extLst>
                  <a:ext uri="{0D108BD9-81ED-4DB2-BD59-A6C34878D82A}">
                    <a16:rowId xmlns:a16="http://schemas.microsoft.com/office/drawing/2014/main" val="10014"/>
                  </a:ext>
                </a:extLst>
              </a:tr>
            </a:tbl>
          </a:graphicData>
        </a:graphic>
      </p:graphicFrame>
      <p:sp>
        <p:nvSpPr>
          <p:cNvPr id="5" name="Altbilgi Yer Tutucusu 4"/>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172119629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620688"/>
                <a:ext cx="8229600" cy="5856312"/>
              </a:xfrm>
            </p:spPr>
            <p:txBody>
              <a:bodyPr>
                <a:normAutofit fontScale="85000" lnSpcReduction="10000"/>
              </a:bodyPr>
              <a:lstStyle/>
              <a:p>
                <a:pPr>
                  <a:buFont typeface="Wingdings" pitchFamily="2" charset="2"/>
                  <a:buChar char="v"/>
                </a:pPr>
                <a:r>
                  <a:rPr lang="tr-TR" dirty="0"/>
                  <a:t> ID3 algoritması yardımıyla bir karar ağacı oluşturacağız. Burada </a:t>
                </a:r>
                <a:r>
                  <a:rPr lang="tr-TR" dirty="0">
                    <a:solidFill>
                      <a:srgbClr val="FF0000"/>
                    </a:solidFill>
                  </a:rPr>
                  <a:t>OYUN</a:t>
                </a:r>
                <a:r>
                  <a:rPr lang="tr-TR" dirty="0"/>
                  <a:t> niteliği hedef sınıf değerleri içermektedir. O halde</a:t>
                </a:r>
                <a:r>
                  <a:rPr lang="tr-TR" dirty="0">
                    <a:solidFill>
                      <a:srgbClr val="FF0000"/>
                    </a:solidFill>
                  </a:rPr>
                  <a:t> OYUN </a:t>
                </a:r>
                <a:r>
                  <a:rPr lang="tr-TR" dirty="0"/>
                  <a:t>nitelik değerlerinden oluşan küme T kümesi olarak kabul edilebilir.</a:t>
                </a:r>
              </a:p>
              <a:p>
                <a:pPr marL="0" indent="0">
                  <a:buNone/>
                </a:pPr>
                <a:endParaRPr lang="tr-TR" sz="1400" dirty="0"/>
              </a:p>
              <a:p>
                <a:pPr marL="0" indent="0">
                  <a:buNone/>
                </a:pPr>
                <a14:m>
                  <m:oMathPara xmlns:m="http://schemas.openxmlformats.org/officeDocument/2006/math">
                    <m:oMathParaPr>
                      <m:jc m:val="centerGroup"/>
                    </m:oMathParaPr>
                    <m:oMath xmlns:m="http://schemas.openxmlformats.org/officeDocument/2006/math">
                      <m:r>
                        <a:rPr lang="tr-TR" sz="1400" b="0" i="1" smtClean="0">
                          <a:latin typeface="Cambria Math"/>
                        </a:rPr>
                        <m:t>𝑂𝑌𝑈𝑁</m:t>
                      </m:r>
                      <m:r>
                        <a:rPr lang="tr-TR" sz="1400" b="0" i="1" smtClean="0">
                          <a:latin typeface="Cambria Math"/>
                        </a:rPr>
                        <m:t>=</m:t>
                      </m:r>
                      <m:d>
                        <m:dPr>
                          <m:begChr m:val="{"/>
                          <m:endChr m:val="}"/>
                          <m:ctrlPr>
                            <a:rPr lang="tr-TR" sz="1400" b="0" i="1" smtClean="0">
                              <a:latin typeface="Cambria Math" panose="02040503050406030204" pitchFamily="18" charset="0"/>
                            </a:rPr>
                          </m:ctrlPr>
                        </m:dPr>
                        <m:e>
                          <m:r>
                            <a:rPr lang="tr-TR" sz="1400" b="0" i="1" smtClean="0">
                              <a:latin typeface="Cambria Math"/>
                            </a:rPr>
                            <m:t>h𝑎𝑦𝚤𝑟</m:t>
                          </m:r>
                          <m:r>
                            <a:rPr lang="tr-TR" sz="1400" b="0" i="1" smtClean="0">
                              <a:latin typeface="Cambria Math"/>
                            </a:rPr>
                            <m:t>,</m:t>
                          </m:r>
                          <m:r>
                            <a:rPr lang="tr-TR" sz="1400" b="0" i="1" smtClean="0">
                              <a:latin typeface="Cambria Math"/>
                            </a:rPr>
                            <m:t>h𝑎𝑦𝚤𝑟</m:t>
                          </m:r>
                          <m:r>
                            <a:rPr lang="tr-TR" sz="1400" b="0" i="1" smtClean="0">
                              <a:latin typeface="Cambria Math"/>
                            </a:rPr>
                            <m:t>,</m:t>
                          </m:r>
                          <m:r>
                            <a:rPr lang="tr-TR" sz="1400" b="0" i="1" smtClean="0">
                              <a:latin typeface="Cambria Math"/>
                            </a:rPr>
                            <m:t>h𝑎𝑦𝚤𝑟</m:t>
                          </m:r>
                          <m:r>
                            <a:rPr lang="tr-TR" sz="1400" b="0" i="1" smtClean="0">
                              <a:latin typeface="Cambria Math"/>
                            </a:rPr>
                            <m:t>,</m:t>
                          </m:r>
                          <m:r>
                            <a:rPr lang="tr-TR" sz="1400" b="0" i="1" smtClean="0">
                              <a:latin typeface="Cambria Math"/>
                            </a:rPr>
                            <m:t>h𝑎𝑦𝚤𝑟</m:t>
                          </m:r>
                          <m:r>
                            <a:rPr lang="tr-TR" sz="1400" b="0" i="1" smtClean="0">
                              <a:latin typeface="Cambria Math"/>
                            </a:rPr>
                            <m:t>,</m:t>
                          </m:r>
                          <m:r>
                            <a:rPr lang="tr-TR" sz="1400" b="0" i="1" smtClean="0">
                              <a:latin typeface="Cambria Math"/>
                            </a:rPr>
                            <m:t>h𝑎𝑦𝚤𝑟</m:t>
                          </m:r>
                          <m:r>
                            <a:rPr lang="tr-TR" sz="1400" b="0" i="1" smtClean="0">
                              <a:latin typeface="Cambria Math"/>
                            </a:rPr>
                            <m:t>,</m:t>
                          </m:r>
                          <m:r>
                            <a:rPr lang="tr-TR" sz="1400" b="0" i="1" smtClean="0">
                              <a:latin typeface="Cambria Math"/>
                            </a:rPr>
                            <m:t>𝑒𝑣𝑒𝑡</m:t>
                          </m:r>
                          <m:r>
                            <a:rPr lang="tr-TR" sz="1400" b="0" i="1" smtClean="0">
                              <a:latin typeface="Cambria Math"/>
                            </a:rPr>
                            <m:t>,</m:t>
                          </m:r>
                          <m:r>
                            <a:rPr lang="tr-TR" sz="1400" b="0" i="1" smtClean="0">
                              <a:latin typeface="Cambria Math"/>
                            </a:rPr>
                            <m:t>𝑒𝑣𝑒𝑡</m:t>
                          </m:r>
                          <m:r>
                            <a:rPr lang="tr-TR" sz="1400" b="0" i="1" smtClean="0">
                              <a:latin typeface="Cambria Math"/>
                            </a:rPr>
                            <m:t>,</m:t>
                          </m:r>
                          <m:r>
                            <a:rPr lang="tr-TR" sz="1400" b="0" i="1" smtClean="0">
                              <a:latin typeface="Cambria Math"/>
                            </a:rPr>
                            <m:t>𝑒𝑣𝑒𝑡</m:t>
                          </m:r>
                          <m:r>
                            <a:rPr lang="tr-TR" sz="1400" b="0" i="1" smtClean="0">
                              <a:latin typeface="Cambria Math"/>
                            </a:rPr>
                            <m:t>,</m:t>
                          </m:r>
                          <m:r>
                            <a:rPr lang="tr-TR" sz="1400" b="0" i="1" smtClean="0">
                              <a:latin typeface="Cambria Math"/>
                            </a:rPr>
                            <m:t>𝑒𝑣𝑒𝑡</m:t>
                          </m:r>
                          <m:r>
                            <a:rPr lang="tr-TR" sz="1400" b="0" i="1" smtClean="0">
                              <a:latin typeface="Cambria Math"/>
                            </a:rPr>
                            <m:t>,</m:t>
                          </m:r>
                          <m:r>
                            <a:rPr lang="tr-TR" sz="1400" b="0" i="1" smtClean="0">
                              <a:latin typeface="Cambria Math"/>
                            </a:rPr>
                            <m:t>𝑒𝑣𝑒𝑡</m:t>
                          </m:r>
                          <m:r>
                            <a:rPr lang="tr-TR" sz="1400" b="0" i="1" smtClean="0">
                              <a:latin typeface="Cambria Math"/>
                            </a:rPr>
                            <m:t>,</m:t>
                          </m:r>
                          <m:r>
                            <a:rPr lang="tr-TR" sz="1400" b="0" i="1" smtClean="0">
                              <a:latin typeface="Cambria Math"/>
                            </a:rPr>
                            <m:t>𝑒𝑣𝑒𝑡</m:t>
                          </m:r>
                          <m:r>
                            <a:rPr lang="tr-TR" sz="1400" b="0" i="1" smtClean="0">
                              <a:latin typeface="Cambria Math"/>
                            </a:rPr>
                            <m:t>,</m:t>
                          </m:r>
                          <m:r>
                            <a:rPr lang="tr-TR" sz="1400" b="0" i="1" smtClean="0">
                              <a:latin typeface="Cambria Math"/>
                            </a:rPr>
                            <m:t>𝑒𝑣𝑒𝑡</m:t>
                          </m:r>
                          <m:r>
                            <a:rPr lang="tr-TR" sz="1400" b="0" i="1" smtClean="0">
                              <a:latin typeface="Cambria Math"/>
                            </a:rPr>
                            <m:t>,</m:t>
                          </m:r>
                          <m:r>
                            <a:rPr lang="tr-TR" sz="1400" b="0" i="1" smtClean="0">
                              <a:latin typeface="Cambria Math"/>
                            </a:rPr>
                            <m:t>𝑒𝑣𝑒𝑡</m:t>
                          </m:r>
                          <m:r>
                            <a:rPr lang="tr-TR" sz="1400" b="0" i="1" smtClean="0">
                              <a:latin typeface="Cambria Math"/>
                            </a:rPr>
                            <m:t>,</m:t>
                          </m:r>
                          <m:r>
                            <a:rPr lang="tr-TR" sz="1400" b="0" i="1" smtClean="0">
                              <a:latin typeface="Cambria Math"/>
                            </a:rPr>
                            <m:t>𝑒𝑣𝑒𝑡</m:t>
                          </m:r>
                        </m:e>
                      </m:d>
                    </m:oMath>
                  </m:oMathPara>
                </a14:m>
                <a:endParaRPr lang="tr-TR" sz="1400" dirty="0"/>
              </a:p>
              <a:p>
                <a:pPr marL="0" indent="0">
                  <a:buNone/>
                </a:pPr>
                <a:endParaRPr lang="tr-TR" sz="1400" dirty="0"/>
              </a:p>
              <a:p>
                <a:pPr marL="0" indent="0" algn="just">
                  <a:buNone/>
                </a:pPr>
                <a:r>
                  <a:rPr lang="tr-TR" dirty="0"/>
                  <a:t>Burada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a:rPr>
                          <m:t>𝐶</m:t>
                        </m:r>
                      </m:e>
                      <m:sub>
                        <m:r>
                          <a:rPr lang="tr-TR" b="0" i="1" smtClean="0">
                            <a:latin typeface="Cambria Math"/>
                          </a:rPr>
                          <m:t>1</m:t>
                        </m:r>
                      </m:sub>
                    </m:sSub>
                  </m:oMath>
                </a14:m>
                <a:r>
                  <a:rPr lang="tr-TR" dirty="0"/>
                  <a:t> sınıfı ‘hayır’,</a:t>
                </a:r>
                <a:r>
                  <a:rPr lang="tr-TR" dirty="0">
                    <a:solidFill>
                      <a:srgbClr val="292934"/>
                    </a:solidFill>
                  </a:rPr>
                  <a:t> </a:t>
                </a:r>
                <a14:m>
                  <m:oMath xmlns:m="http://schemas.openxmlformats.org/officeDocument/2006/math">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𝐶</m:t>
                        </m:r>
                      </m:e>
                      <m:sub>
                        <m:r>
                          <a:rPr lang="tr-TR" b="0" i="1" smtClean="0">
                            <a:solidFill>
                              <a:srgbClr val="292934"/>
                            </a:solidFill>
                            <a:latin typeface="Cambria Math"/>
                          </a:rPr>
                          <m:t>2</m:t>
                        </m:r>
                      </m:sub>
                    </m:sSub>
                  </m:oMath>
                </a14:m>
                <a:r>
                  <a:rPr lang="tr-TR" dirty="0"/>
                  <a:t> sınıfı ise ‘evet’ değerine uymaktadır. </a:t>
                </a:r>
                <a14:m>
                  <m:oMath xmlns:m="http://schemas.openxmlformats.org/officeDocument/2006/math">
                    <m:d>
                      <m:dPr>
                        <m:begChr m:val="|"/>
                        <m:endChr m:val="|"/>
                        <m:ctrlPr>
                          <a:rPr lang="tr-TR" i="1" smtClean="0">
                            <a:latin typeface="Cambria Math" panose="02040503050406030204" pitchFamily="18" charset="0"/>
                          </a:rPr>
                        </m:ctrlPr>
                      </m:dPr>
                      <m:e>
                        <m:r>
                          <a:rPr lang="tr-TR" b="0" i="1" smtClean="0">
                            <a:latin typeface="Cambria Math"/>
                          </a:rPr>
                          <m:t>𝑂𝑌𝑈𝑁</m:t>
                        </m:r>
                      </m:e>
                    </m:d>
                    <m:r>
                      <a:rPr lang="tr-TR" b="0" i="1" smtClean="0">
                        <a:latin typeface="Cambria Math"/>
                      </a:rPr>
                      <m:t>=14, </m:t>
                    </m:r>
                  </m:oMath>
                </a14:m>
                <a:r>
                  <a:rPr lang="tr-TR" dirty="0"/>
                  <a:t>beş adet ‘hayır’ değeri için </a:t>
                </a:r>
                <a:r>
                  <a:rPr lang="tr-TR" dirty="0">
                    <a:solidFill>
                      <a:srgbClr val="292934"/>
                    </a:solidFill>
                  </a:rPr>
                  <a:t> </a:t>
                </a:r>
                <a14:m>
                  <m:oMath xmlns:m="http://schemas.openxmlformats.org/officeDocument/2006/math">
                    <m:d>
                      <m:dPr>
                        <m:begChr m:val="|"/>
                        <m:endChr m:val="|"/>
                        <m:ctrlPr>
                          <a:rPr lang="tr-TR" i="1" smtClean="0">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𝐶</m:t>
                            </m:r>
                          </m:e>
                          <m:sub>
                            <m:r>
                              <a:rPr lang="tr-TR" i="1">
                                <a:solidFill>
                                  <a:srgbClr val="292934"/>
                                </a:solidFill>
                                <a:latin typeface="Cambria Math"/>
                              </a:rPr>
                              <m:t>1</m:t>
                            </m:r>
                          </m:sub>
                        </m:sSub>
                      </m:e>
                    </m:d>
                  </m:oMath>
                </a14:m>
                <a:r>
                  <a:rPr lang="tr-TR" dirty="0"/>
                  <a:t>=5 olmak üzere;</a:t>
                </a:r>
              </a:p>
              <a:p>
                <a:pPr marL="0" indent="0">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a:rPr>
                            <m:t>𝑃</m:t>
                          </m:r>
                        </m:e>
                        <m:sub>
                          <m:r>
                            <a:rPr lang="tr-TR" b="0" i="1" smtClean="0">
                              <a:latin typeface="Cambria Math"/>
                            </a:rPr>
                            <m:t>1</m:t>
                          </m:r>
                        </m:sub>
                      </m:sSub>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5</m:t>
                          </m:r>
                        </m:num>
                        <m:den>
                          <m:r>
                            <a:rPr lang="tr-TR" b="0" i="1" smtClean="0">
                              <a:latin typeface="Cambria Math"/>
                            </a:rPr>
                            <m:t>14</m:t>
                          </m:r>
                        </m:den>
                      </m:f>
                    </m:oMath>
                  </m:oMathPara>
                </a14:m>
                <a:endParaRPr lang="tr-TR" dirty="0"/>
              </a:p>
              <a:p>
                <a:pPr marL="0" indent="0" algn="just">
                  <a:buNone/>
                </a:pPr>
                <a:r>
                  <a:rPr lang="tr-TR" dirty="0"/>
                  <a:t>Ve dokuz adet ‘evet’ değeri için olasılık,</a:t>
                </a:r>
                <a:r>
                  <a:rPr lang="tr-TR" dirty="0">
                    <a:solidFill>
                      <a:srgbClr val="292934"/>
                    </a:solidFill>
                  </a:rPr>
                  <a:t> </a:t>
                </a:r>
                <a14:m>
                  <m:oMath xmlns:m="http://schemas.openxmlformats.org/officeDocument/2006/math">
                    <m:d>
                      <m:dPr>
                        <m:begChr m:val="|"/>
                        <m:endChr m:val="|"/>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𝐶</m:t>
                            </m:r>
                          </m:e>
                          <m:sub>
                            <m:r>
                              <a:rPr lang="tr-TR" b="0" i="1" smtClean="0">
                                <a:solidFill>
                                  <a:srgbClr val="292934"/>
                                </a:solidFill>
                                <a:latin typeface="Cambria Math"/>
                              </a:rPr>
                              <m:t>2</m:t>
                            </m:r>
                          </m:sub>
                        </m:sSub>
                      </m:e>
                    </m:d>
                  </m:oMath>
                </a14:m>
                <a:r>
                  <a:rPr lang="tr-TR" dirty="0">
                    <a:solidFill>
                      <a:srgbClr val="292934"/>
                    </a:solidFill>
                  </a:rPr>
                  <a:t>=9 olmak üzere,</a:t>
                </a:r>
              </a:p>
              <a:p>
                <a:pPr marL="0" indent="0" algn="just">
                  <a:buNone/>
                </a:pPr>
                <a14:m>
                  <m:oMathPara xmlns:m="http://schemas.openxmlformats.org/officeDocument/2006/math">
                    <m:oMathParaPr>
                      <m:jc m:val="centerGroup"/>
                    </m:oMathParaPr>
                    <m:oMath xmlns:m="http://schemas.openxmlformats.org/officeDocument/2006/math">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𝑃</m:t>
                          </m:r>
                        </m:e>
                        <m:sub>
                          <m:r>
                            <a:rPr lang="tr-TR" b="0" i="1" smtClean="0">
                              <a:solidFill>
                                <a:srgbClr val="292934"/>
                              </a:solidFill>
                              <a:latin typeface="Cambria Math"/>
                            </a:rPr>
                            <m:t>2</m:t>
                          </m:r>
                        </m:sub>
                      </m:sSub>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9</m:t>
                          </m:r>
                        </m:num>
                        <m:den>
                          <m:r>
                            <a:rPr lang="tr-TR" i="1">
                              <a:solidFill>
                                <a:srgbClr val="292934"/>
                              </a:solidFill>
                              <a:latin typeface="Cambria Math"/>
                            </a:rPr>
                            <m:t>14</m:t>
                          </m:r>
                        </m:den>
                      </m:f>
                    </m:oMath>
                  </m:oMathPara>
                </a14:m>
                <a:endParaRPr lang="tr-TR" dirty="0"/>
              </a:p>
              <a:p>
                <a:pPr marL="0" indent="0">
                  <a:buNone/>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620688"/>
                <a:ext cx="8229600" cy="5856312"/>
              </a:xfrm>
              <a:blipFill>
                <a:blip r:embed="rId2"/>
                <a:stretch>
                  <a:fillRect l="-1407" t="-1769" r="-1407"/>
                </a:stretch>
              </a:blipFill>
            </p:spPr>
            <p:txBody>
              <a:bodyPr/>
              <a:lstStyle/>
              <a:p>
                <a:r>
                  <a:rPr lang="tr-TR">
                    <a:noFill/>
                  </a:rPr>
                  <a:t> </a:t>
                </a:r>
              </a:p>
            </p:txBody>
          </p:sp>
        </mc:Fallback>
      </mc:AlternateContent>
      <p:sp>
        <p:nvSpPr>
          <p:cNvPr id="4" name="Metin kutusu 3"/>
          <p:cNvSpPr txBox="1"/>
          <p:nvPr/>
        </p:nvSpPr>
        <p:spPr>
          <a:xfrm>
            <a:off x="4114800" y="2971800"/>
            <a:ext cx="184731" cy="369332"/>
          </a:xfrm>
          <a:prstGeom prst="rect">
            <a:avLst/>
          </a:prstGeom>
          <a:noFill/>
        </p:spPr>
        <p:txBody>
          <a:bodyPr wrap="none" rtlCol="0">
            <a:spAutoFit/>
          </a:bodyPr>
          <a:lstStyle/>
          <a:p>
            <a:endParaRPr lang="tr-TR" dirty="0"/>
          </a:p>
        </p:txBody>
      </p:sp>
      <p:sp>
        <p:nvSpPr>
          <p:cNvPr id="2" name="Altbilgi Yer Tutucusu 1"/>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117594397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548680"/>
                <a:ext cx="8229600" cy="5928320"/>
              </a:xfrm>
            </p:spPr>
            <p:txBody>
              <a:bodyPr/>
              <a:lstStyle/>
              <a:p>
                <a:pPr marL="0" indent="0">
                  <a:buNone/>
                </a:pPr>
                <a:r>
                  <a:rPr lang="tr-TR" dirty="0"/>
                  <a:t>Olasılık dağılımı şu şekilde yazılabilir;</a:t>
                </a:r>
              </a:p>
              <a:p>
                <a:pPr marL="0" indent="0">
                  <a:buNone/>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a:rPr>
                            <m:t>𝑃</m:t>
                          </m:r>
                        </m:e>
                        <m:sub>
                          <m:r>
                            <a:rPr lang="tr-TR" b="0" i="1" smtClean="0">
                              <a:latin typeface="Cambria Math"/>
                            </a:rPr>
                            <m:t>𝑂𝑌𝑈𝑁</m:t>
                          </m:r>
                        </m:sub>
                      </m:sSub>
                      <m:r>
                        <a:rPr lang="tr-TR" b="0" i="1" smtClean="0">
                          <a:latin typeface="Cambria Math"/>
                        </a:rPr>
                        <m:t>=</m:t>
                      </m:r>
                      <m:d>
                        <m:dPr>
                          <m:ctrlPr>
                            <a:rPr lang="tr-TR" b="0" i="1" smtClean="0">
                              <a:latin typeface="Cambria Math" panose="02040503050406030204" pitchFamily="18" charset="0"/>
                            </a:rPr>
                          </m:ctrlPr>
                        </m:dPr>
                        <m:e>
                          <m:f>
                            <m:fPr>
                              <m:ctrlPr>
                                <a:rPr lang="tr-TR" b="0" i="1" smtClean="0">
                                  <a:latin typeface="Cambria Math" panose="02040503050406030204" pitchFamily="18" charset="0"/>
                                </a:rPr>
                              </m:ctrlPr>
                            </m:fPr>
                            <m:num>
                              <m:r>
                                <a:rPr lang="tr-TR" b="0" i="1" smtClean="0">
                                  <a:latin typeface="Cambria Math"/>
                                </a:rPr>
                                <m:t>5</m:t>
                              </m:r>
                            </m:num>
                            <m:den>
                              <m:r>
                                <a:rPr lang="tr-TR" b="0" i="1" smtClean="0">
                                  <a:latin typeface="Cambria Math"/>
                                </a:rPr>
                                <m:t>14</m:t>
                              </m:r>
                            </m:den>
                          </m:f>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9</m:t>
                              </m:r>
                            </m:num>
                            <m:den>
                              <m:r>
                                <a:rPr lang="tr-TR" b="0" i="1" smtClean="0">
                                  <a:latin typeface="Cambria Math"/>
                                </a:rPr>
                                <m:t>14</m:t>
                              </m:r>
                            </m:den>
                          </m:f>
                        </m:e>
                      </m:d>
                    </m:oMath>
                  </m:oMathPara>
                </a14:m>
                <a:endParaRPr lang="tr-TR" dirty="0"/>
              </a:p>
              <a:p>
                <a:pPr marL="0" indent="0">
                  <a:buNone/>
                </a:pPr>
                <a:endParaRPr lang="tr-TR" dirty="0"/>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𝑂𝑌𝑈𝑁</m:t>
                          </m:r>
                        </m:e>
                      </m:d>
                      <m:r>
                        <a:rPr lang="tr-TR" b="0" i="1" smtClean="0">
                          <a:latin typeface="Cambria Math"/>
                        </a:rPr>
                        <m:t>=−</m:t>
                      </m:r>
                      <m:nary>
                        <m:naryPr>
                          <m:chr m:val="∑"/>
                          <m:ctrlPr>
                            <a:rPr lang="tr-TR" b="0" i="1" smtClean="0">
                              <a:latin typeface="Cambria Math" panose="02040503050406030204" pitchFamily="18" charset="0"/>
                            </a:rPr>
                          </m:ctrlPr>
                        </m:naryPr>
                        <m:sub>
                          <m:r>
                            <m:rPr>
                              <m:brk m:alnAt="23"/>
                            </m:rPr>
                            <a:rPr lang="tr-TR" b="0" i="1" smtClean="0">
                              <a:latin typeface="Cambria Math"/>
                            </a:rPr>
                            <m:t>𝑖</m:t>
                          </m:r>
                          <m:r>
                            <a:rPr lang="tr-TR" b="0" i="1" smtClean="0">
                              <a:latin typeface="Cambria Math"/>
                            </a:rPr>
                            <m:t>=1</m:t>
                          </m:r>
                        </m:sub>
                        <m:sup>
                          <m:r>
                            <a:rPr lang="tr-TR" b="0" i="1" smtClean="0">
                              <a:latin typeface="Cambria Math"/>
                            </a:rPr>
                            <m:t>𝑛</m:t>
                          </m:r>
                        </m:sup>
                        <m:e>
                          <m:sSub>
                            <m:sSubPr>
                              <m:ctrlPr>
                                <a:rPr lang="tr-TR" b="0" i="1" smtClean="0">
                                  <a:latin typeface="Cambria Math" panose="02040503050406030204" pitchFamily="18" charset="0"/>
                                </a:rPr>
                              </m:ctrlPr>
                            </m:sSubPr>
                            <m:e>
                              <m:r>
                                <a:rPr lang="tr-TR" b="0" i="1" smtClean="0">
                                  <a:latin typeface="Cambria Math"/>
                                </a:rPr>
                                <m:t>𝑃</m:t>
                              </m:r>
                            </m:e>
                            <m:sub>
                              <m:r>
                                <a:rPr lang="tr-TR" b="0" i="1" smtClean="0">
                                  <a:latin typeface="Cambria Math"/>
                                </a:rPr>
                                <m:t>𝑖</m:t>
                              </m:r>
                            </m:sub>
                          </m:sSub>
                        </m:e>
                      </m:nary>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r>
                            <a:rPr lang="tr-TR" b="0" i="1" smtClean="0">
                              <a:latin typeface="Cambria Math"/>
                            </a:rPr>
                            <m:t>(</m:t>
                          </m:r>
                        </m:fName>
                        <m:e>
                          <m:sSub>
                            <m:sSubPr>
                              <m:ctrlPr>
                                <a:rPr lang="tr-TR" b="0" i="1" smtClean="0">
                                  <a:latin typeface="Cambria Math" panose="02040503050406030204" pitchFamily="18" charset="0"/>
                                </a:rPr>
                              </m:ctrlPr>
                            </m:sSubPr>
                            <m:e>
                              <m:r>
                                <a:rPr lang="tr-TR" b="0" i="1" smtClean="0">
                                  <a:latin typeface="Cambria Math"/>
                                </a:rPr>
                                <m:t>𝑃</m:t>
                              </m:r>
                            </m:e>
                            <m:sub>
                              <m:r>
                                <a:rPr lang="tr-TR" b="0" i="1" smtClean="0">
                                  <a:latin typeface="Cambria Math"/>
                                </a:rPr>
                                <m:t>𝑖</m:t>
                              </m:r>
                            </m:sub>
                          </m:sSub>
                          <m:r>
                            <a:rPr lang="tr-TR" b="0" i="1" smtClean="0">
                              <a:latin typeface="Cambria Math"/>
                            </a:rPr>
                            <m:t>)</m:t>
                          </m:r>
                        </m:e>
                      </m:func>
                    </m:oMath>
                  </m:oMathPara>
                </a14:m>
                <a:endParaRPr lang="tr-TR" b="0" dirty="0"/>
              </a:p>
              <a:p>
                <a:pPr marL="0" indent="0" algn="just">
                  <a:buNone/>
                </a:pPr>
                <a:r>
                  <a:rPr lang="tr-TR" dirty="0"/>
                  <a:t>Eşitliğini kullanarak </a:t>
                </a:r>
                <a:r>
                  <a:rPr lang="tr-TR" dirty="0">
                    <a:solidFill>
                      <a:srgbClr val="FF0000"/>
                    </a:solidFill>
                  </a:rPr>
                  <a:t>OYUN</a:t>
                </a:r>
                <a:r>
                  <a:rPr lang="tr-TR" dirty="0"/>
                  <a:t> kümesi için entropi hesaplanabilir.</a:t>
                </a:r>
              </a:p>
              <a:p>
                <a:pPr marL="0" indent="0" algn="just">
                  <a:buNone/>
                </a:pPr>
                <a:endParaRPr lang="tr-TR" dirty="0"/>
              </a:p>
              <a:p>
                <a:pPr marL="0" indent="0" algn="ctr">
                  <a:buNone/>
                </a:pPr>
                <a14:m>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𝑂𝑌𝑈𝑁</m:t>
                        </m:r>
                      </m:e>
                    </m:d>
                    <m:r>
                      <a:rPr lang="tr-TR" b="0" i="1" smtClean="0">
                        <a:latin typeface="Cambria Math"/>
                      </a:rPr>
                      <m:t>=−</m:t>
                    </m:r>
                    <m:d>
                      <m:dPr>
                        <m:ctrlPr>
                          <a:rPr lang="tr-TR" b="0" i="1" smtClean="0">
                            <a:latin typeface="Cambria Math" panose="02040503050406030204" pitchFamily="18" charset="0"/>
                          </a:rPr>
                        </m:ctrlPr>
                      </m:dPr>
                      <m:e>
                        <m:f>
                          <m:fPr>
                            <m:ctrlPr>
                              <a:rPr lang="tr-TR" b="0" i="1" smtClean="0">
                                <a:latin typeface="Cambria Math" panose="02040503050406030204" pitchFamily="18" charset="0"/>
                              </a:rPr>
                            </m:ctrlPr>
                          </m:fPr>
                          <m:num>
                            <m:r>
                              <a:rPr lang="tr-TR" b="0" i="1" smtClean="0">
                                <a:latin typeface="Cambria Math"/>
                              </a:rPr>
                              <m:t>5</m:t>
                            </m:r>
                          </m:num>
                          <m:den>
                            <m:r>
                              <a:rPr lang="tr-TR" b="0" i="1" smtClean="0">
                                <a:latin typeface="Cambria Math"/>
                              </a:rPr>
                              <m:t>14</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5</m:t>
                                </m:r>
                              </m:num>
                              <m:den>
                                <m:r>
                                  <a:rPr lang="tr-TR" b="0" i="1" smtClean="0">
                                    <a:latin typeface="Cambria Math"/>
                                  </a:rPr>
                                  <m:t>14</m:t>
                                </m:r>
                              </m:den>
                            </m:f>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9</m:t>
                                </m:r>
                              </m:num>
                              <m:den>
                                <m:r>
                                  <a:rPr lang="tr-TR" b="0" i="1" smtClean="0">
                                    <a:latin typeface="Cambria Math"/>
                                  </a:rPr>
                                  <m:t>14</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9</m:t>
                                    </m:r>
                                  </m:num>
                                  <m:den>
                                    <m:r>
                                      <a:rPr lang="tr-TR" b="0" i="1" smtClean="0">
                                        <a:latin typeface="Cambria Math"/>
                                      </a:rPr>
                                      <m:t>14</m:t>
                                    </m:r>
                                  </m:den>
                                </m:f>
                              </m:e>
                            </m:func>
                          </m:e>
                        </m:func>
                      </m:e>
                    </m:d>
                  </m:oMath>
                </a14:m>
                <a:r>
                  <a:rPr lang="tr-TR" dirty="0"/>
                  <a:t>=0.940</a:t>
                </a: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548680"/>
                <a:ext cx="8229600" cy="5928320"/>
              </a:xfrm>
              <a:blipFill rotWithShape="1">
                <a:blip r:embed="rId2"/>
                <a:stretch>
                  <a:fillRect l="-1111" t="-719" r="-1111"/>
                </a:stretch>
              </a:blipFill>
            </p:spPr>
            <p:txBody>
              <a:bodyPr/>
              <a:lstStyle/>
              <a:p>
                <a:r>
                  <a:rPr lang="tr-TR">
                    <a:noFill/>
                  </a:rPr>
                  <a:t> </a:t>
                </a:r>
              </a:p>
            </p:txBody>
          </p:sp>
        </mc:Fallback>
      </mc:AlternateContent>
      <p:sp>
        <p:nvSpPr>
          <p:cNvPr id="2" name="Altbilgi Yer Tutucusu 1"/>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11564157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533400"/>
            <a:ext cx="8229600" cy="735360"/>
          </a:xfrm>
        </p:spPr>
        <p:txBody>
          <a:bodyPr>
            <a:normAutofit fontScale="90000"/>
          </a:bodyPr>
          <a:lstStyle/>
          <a:p>
            <a:r>
              <a:rPr lang="tr-TR" dirty="0"/>
              <a:t>Adım 1: Birinci dallanma</a:t>
            </a:r>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600199"/>
                <a:ext cx="8229600" cy="5179423"/>
              </a:xfrm>
            </p:spPr>
            <p:txBody>
              <a:bodyPr>
                <a:normAutofit fontScale="85000" lnSpcReduction="10000"/>
              </a:bodyPr>
              <a:lstStyle/>
              <a:p>
                <a:pPr algn="just">
                  <a:buFont typeface="Wingdings" pitchFamily="2" charset="2"/>
                  <a:buChar char="v"/>
                </a:pPr>
                <a:r>
                  <a:rPr lang="tr-TR" dirty="0"/>
                  <a:t> Önce karar ağacının oluşturulması için hangi niteliğin seçileceği üzerinde duracağız. Bunun için elde edilen </a:t>
                </a:r>
                <a:r>
                  <a:rPr lang="tr-TR" i="1" dirty="0"/>
                  <a:t>H(OYUN)=0.940 </a:t>
                </a:r>
                <a:r>
                  <a:rPr lang="tr-TR" dirty="0"/>
                  <a:t>entropi değeri göz önüne alınarak her bir nitelik için kazanç ölçütleri belirlenir.</a:t>
                </a:r>
              </a:p>
              <a:p>
                <a:pPr marL="457200" indent="-457200" algn="just">
                  <a:buFont typeface="+mj-lt"/>
                  <a:buAutoNum type="alphaLcParenR"/>
                </a:pPr>
                <a:r>
                  <a:rPr lang="tr-TR" dirty="0">
                    <a:solidFill>
                      <a:srgbClr val="FF0000"/>
                    </a:solidFill>
                  </a:rPr>
                  <a:t>ISI niteliği için kazanç ölçütü:</a:t>
                </a:r>
              </a:p>
              <a:p>
                <a:pPr marL="0" indent="0" algn="just">
                  <a:buNone/>
                </a:pPr>
                <a:r>
                  <a:rPr lang="tr-TR" dirty="0">
                    <a:solidFill>
                      <a:srgbClr val="FF0000"/>
                    </a:solidFill>
                  </a:rPr>
                  <a:t> </a:t>
                </a:r>
                <a:r>
                  <a:rPr lang="tr-TR" dirty="0"/>
                  <a:t>Burada önce ISI niteliğini ele alalım. Bu niteliğin her bir değeri için aşağıdaki değerleri yazabiliriz. Burada her değerin nitelik içinde </a:t>
                </a:r>
                <a:r>
                  <a:rPr lang="tr-TR" dirty="0">
                    <a:solidFill>
                      <a:srgbClr val="FF0000"/>
                    </a:solidFill>
                  </a:rPr>
                  <a:t>tekrarlanma</a:t>
                </a:r>
                <a:r>
                  <a:rPr lang="tr-TR" dirty="0"/>
                  <a:t> sayıları hesaplanmıştır.</a:t>
                </a:r>
              </a:p>
              <a:p>
                <a:pPr marL="0" indent="0" algn="ctr">
                  <a:buNone/>
                </a:pPr>
                <a14:m>
                  <m:oMath xmlns:m="http://schemas.openxmlformats.org/officeDocument/2006/math">
                    <m:d>
                      <m:dPr>
                        <m:begChr m:val="|"/>
                        <m:endChr m:val="|"/>
                        <m:ctrlPr>
                          <a:rPr lang="tr-TR" i="1" smtClean="0">
                            <a:latin typeface="Cambria Math" panose="02040503050406030204" pitchFamily="18" charset="0"/>
                          </a:rPr>
                        </m:ctrlPr>
                      </m:dPr>
                      <m:e>
                        <m:sSub>
                          <m:sSubPr>
                            <m:ctrlPr>
                              <a:rPr lang="tr-TR" i="1" smtClean="0">
                                <a:latin typeface="Cambria Math" panose="02040503050406030204" pitchFamily="18" charset="0"/>
                              </a:rPr>
                            </m:ctrlPr>
                          </m:sSubPr>
                          <m:e>
                            <m:r>
                              <a:rPr lang="tr-TR" b="0" i="1" smtClean="0">
                                <a:latin typeface="Cambria Math"/>
                              </a:rPr>
                              <m:t>𝐼𝑆𝐼</m:t>
                            </m:r>
                          </m:e>
                          <m:sub>
                            <m:r>
                              <a:rPr lang="tr-TR" b="0" i="1" smtClean="0">
                                <a:latin typeface="Cambria Math"/>
                              </a:rPr>
                              <m:t>𝑠𝑜</m:t>
                            </m:r>
                            <m:r>
                              <a:rPr lang="tr-TR" b="0" i="1" smtClean="0">
                                <a:latin typeface="Cambria Math"/>
                              </a:rPr>
                              <m:t>ğ</m:t>
                            </m:r>
                            <m:r>
                              <a:rPr lang="tr-TR" b="0" i="1" smtClean="0">
                                <a:latin typeface="Cambria Math"/>
                              </a:rPr>
                              <m:t>𝑢𝑘</m:t>
                            </m:r>
                          </m:sub>
                        </m:sSub>
                      </m:e>
                    </m:d>
                  </m:oMath>
                </a14:m>
                <a:r>
                  <a:rPr lang="tr-TR" dirty="0"/>
                  <a:t>= 4</a:t>
                </a:r>
              </a:p>
              <a:p>
                <a:pPr marL="0" indent="0" algn="ctr">
                  <a:buNone/>
                </a:pPr>
                <a:r>
                  <a:rPr lang="tr-TR" dirty="0">
                    <a:solidFill>
                      <a:srgbClr val="292934"/>
                    </a:solidFill>
                  </a:rPr>
                  <a:t>   </a:t>
                </a:r>
                <a14:m>
                  <m:oMath xmlns:m="http://schemas.openxmlformats.org/officeDocument/2006/math">
                    <m:d>
                      <m:dPr>
                        <m:begChr m:val="|"/>
                        <m:endChr m:val="|"/>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b="0" i="1" smtClean="0">
                                <a:solidFill>
                                  <a:srgbClr val="292934"/>
                                </a:solidFill>
                                <a:latin typeface="Cambria Math"/>
                              </a:rPr>
                              <m:t>𝐼𝑆𝐼</m:t>
                            </m:r>
                          </m:e>
                          <m:sub>
                            <m:r>
                              <a:rPr lang="tr-TR" b="0" i="1" smtClean="0">
                                <a:solidFill>
                                  <a:srgbClr val="292934"/>
                                </a:solidFill>
                                <a:latin typeface="Cambria Math"/>
                              </a:rPr>
                              <m:t>𝚤𝑙𝚤𝑘</m:t>
                            </m:r>
                          </m:sub>
                        </m:sSub>
                      </m:e>
                    </m:d>
                  </m:oMath>
                </a14:m>
                <a:r>
                  <a:rPr lang="tr-TR" dirty="0"/>
                  <a:t>= 6</a:t>
                </a: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b="0" i="1" smtClean="0">
                                  <a:solidFill>
                                    <a:srgbClr val="292934"/>
                                  </a:solidFill>
                                  <a:latin typeface="Cambria Math"/>
                                </a:rPr>
                                <m:t>𝐼𝑆𝐼</m:t>
                              </m:r>
                            </m:e>
                            <m:sub>
                              <m:r>
                                <a:rPr lang="tr-TR" b="0" i="1" smtClean="0">
                                  <a:solidFill>
                                    <a:srgbClr val="292934"/>
                                  </a:solidFill>
                                  <a:latin typeface="Cambria Math"/>
                                </a:rPr>
                                <m:t>𝑠𝚤𝑐𝑎𝑘</m:t>
                              </m:r>
                            </m:sub>
                          </m:sSub>
                        </m:e>
                      </m:d>
                      <m:r>
                        <a:rPr lang="tr-TR" b="0" i="1" smtClean="0">
                          <a:solidFill>
                            <a:srgbClr val="292934"/>
                          </a:solidFill>
                          <a:latin typeface="Cambria Math"/>
                        </a:rPr>
                        <m:t>=4</m:t>
                      </m:r>
                    </m:oMath>
                  </m:oMathPara>
                </a14:m>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600199"/>
                <a:ext cx="8229600" cy="5179423"/>
              </a:xfrm>
              <a:blipFill>
                <a:blip r:embed="rId2"/>
                <a:stretch>
                  <a:fillRect l="-1407" t="-1882" r="-1407"/>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35986696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692696"/>
                <a:ext cx="8229600" cy="5784304"/>
              </a:xfrm>
            </p:spPr>
            <p:txBody>
              <a:bodyPr>
                <a:normAutofit fontScale="85000" lnSpcReduction="10000"/>
              </a:bodyPr>
              <a:lstStyle/>
              <a:p>
                <a:pPr marL="0" indent="0" algn="just">
                  <a:buNone/>
                </a:pPr>
                <a:r>
                  <a:rPr lang="tr-TR" dirty="0"/>
                  <a:t>Bu durumda ISI niteliğine göre bir ayırma gerçekleştirildiğinde kazancın ne olacağını hesaplamak gerekiyor.</a:t>
                </a:r>
              </a:p>
              <a:p>
                <a:pPr marL="0" indent="0" algn="just">
                  <a:buNone/>
                </a:pPr>
                <a14:m>
                  <m:oMathPara xmlns:m="http://schemas.openxmlformats.org/officeDocument/2006/math">
                    <m:oMathParaPr>
                      <m:jc m:val="centerGroup"/>
                    </m:oMathParaPr>
                    <m:oMath xmlns:m="http://schemas.openxmlformats.org/officeDocument/2006/math">
                      <m:r>
                        <a:rPr lang="tr-TR" b="0" i="1" smtClean="0">
                          <a:latin typeface="Cambria Math"/>
                        </a:rPr>
                        <m:t>𝐾𝑎𝑧𝑎𝑛</m:t>
                      </m:r>
                      <m:r>
                        <a:rPr lang="tr-TR" b="0" i="1" smtClean="0">
                          <a:latin typeface="Cambria Math"/>
                        </a:rPr>
                        <m:t>ç=</m:t>
                      </m:r>
                      <m:d>
                        <m:dPr>
                          <m:ctrlPr>
                            <a:rPr lang="tr-TR" b="0" i="1" smtClean="0">
                              <a:latin typeface="Cambria Math" panose="02040503050406030204" pitchFamily="18" charset="0"/>
                            </a:rPr>
                          </m:ctrlPr>
                        </m:dPr>
                        <m:e>
                          <m:r>
                            <a:rPr lang="tr-TR" b="0" i="1" smtClean="0">
                              <a:latin typeface="Cambria Math"/>
                            </a:rPr>
                            <m:t>𝑋</m:t>
                          </m:r>
                          <m:r>
                            <a:rPr lang="tr-TR" b="0" i="1" smtClean="0">
                              <a:latin typeface="Cambria Math"/>
                            </a:rPr>
                            <m:t>,</m:t>
                          </m:r>
                          <m:r>
                            <a:rPr lang="tr-TR" b="0" i="1" smtClean="0">
                              <a:latin typeface="Cambria Math"/>
                            </a:rPr>
                            <m:t>𝑇</m:t>
                          </m:r>
                        </m:e>
                      </m:d>
                      <m:r>
                        <a:rPr lang="tr-TR" b="0" i="1" smtClean="0">
                          <a:latin typeface="Cambria Math"/>
                        </a:rPr>
                        <m:t>=</m:t>
                      </m:r>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𝑇</m:t>
                          </m:r>
                        </m:e>
                      </m:d>
                      <m:r>
                        <a:rPr lang="tr-TR" b="0" i="1" smtClean="0">
                          <a:latin typeface="Cambria Math"/>
                        </a:rPr>
                        <m:t>−</m:t>
                      </m:r>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𝑋</m:t>
                          </m:r>
                          <m:r>
                            <a:rPr lang="tr-TR" b="0" i="1" smtClean="0">
                              <a:latin typeface="Cambria Math"/>
                            </a:rPr>
                            <m:t>,</m:t>
                          </m:r>
                          <m:r>
                            <a:rPr lang="tr-TR" b="0" i="1" smtClean="0">
                              <a:latin typeface="Cambria Math"/>
                            </a:rPr>
                            <m:t>𝑇</m:t>
                          </m:r>
                        </m:e>
                      </m:d>
                      <m:r>
                        <a:rPr lang="tr-TR" b="0" i="1" smtClean="0">
                          <a:latin typeface="Cambria Math"/>
                        </a:rPr>
                        <m:t> </m:t>
                      </m:r>
                    </m:oMath>
                  </m:oMathPara>
                </a14:m>
                <a:endParaRPr lang="tr-TR" b="0" dirty="0"/>
              </a:p>
              <a:p>
                <a:pPr marL="0" indent="0" algn="just">
                  <a:buNone/>
                </a:pPr>
                <a14:m>
                  <m:oMathPara xmlns:m="http://schemas.openxmlformats.org/officeDocument/2006/math">
                    <m:oMathParaPr>
                      <m:jc m:val="centerGroup"/>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𝑋</m:t>
                          </m:r>
                          <m:r>
                            <a:rPr lang="tr-TR" b="0" i="1" smtClean="0">
                              <a:latin typeface="Cambria Math"/>
                            </a:rPr>
                            <m:t>,</m:t>
                          </m:r>
                          <m:r>
                            <a:rPr lang="tr-TR" b="0" i="1" smtClean="0">
                              <a:latin typeface="Cambria Math"/>
                            </a:rPr>
                            <m:t>𝑇</m:t>
                          </m:r>
                        </m:e>
                      </m:d>
                      <m:r>
                        <a:rPr lang="tr-TR" b="0" i="1" smtClean="0">
                          <a:latin typeface="Cambria Math"/>
                        </a:rPr>
                        <m:t>=</m:t>
                      </m:r>
                      <m:nary>
                        <m:naryPr>
                          <m:chr m:val="∑"/>
                          <m:ctrlPr>
                            <a:rPr lang="tr-TR" b="0" i="1" smtClean="0">
                              <a:latin typeface="Cambria Math" panose="02040503050406030204" pitchFamily="18" charset="0"/>
                            </a:rPr>
                          </m:ctrlPr>
                        </m:naryPr>
                        <m:sub>
                          <m:r>
                            <m:rPr>
                              <m:brk m:alnAt="23"/>
                            </m:rPr>
                            <a:rPr lang="tr-TR" b="0" i="1" smtClean="0">
                              <a:latin typeface="Cambria Math"/>
                            </a:rPr>
                            <m:t>𝑖</m:t>
                          </m:r>
                          <m:r>
                            <a:rPr lang="tr-TR" b="0" i="1" smtClean="0">
                              <a:latin typeface="Cambria Math"/>
                            </a:rPr>
                            <m:t>=1</m:t>
                          </m:r>
                        </m:sub>
                        <m:sup>
                          <m:r>
                            <a:rPr lang="tr-TR" b="0" i="1" smtClean="0">
                              <a:latin typeface="Cambria Math"/>
                            </a:rPr>
                            <m:t>𝑛</m:t>
                          </m:r>
                        </m:sup>
                        <m:e>
                          <m:f>
                            <m:fPr>
                              <m:ctrlPr>
                                <a:rPr lang="tr-TR" b="0" i="1" smtClean="0">
                                  <a:latin typeface="Cambria Math" panose="02040503050406030204" pitchFamily="18" charset="0"/>
                                </a:rPr>
                              </m:ctrlPr>
                            </m:fPr>
                            <m:num>
                              <m:d>
                                <m:dPr>
                                  <m:begChr m:val="|"/>
                                  <m:endChr m:val="|"/>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𝑇</m:t>
                                      </m:r>
                                    </m:e>
                                    <m:sub>
                                      <m:r>
                                        <a:rPr lang="tr-TR" b="0" i="1" smtClean="0">
                                          <a:latin typeface="Cambria Math"/>
                                        </a:rPr>
                                        <m:t>𝑖</m:t>
                                      </m:r>
                                    </m:sub>
                                  </m:sSub>
                                </m:e>
                              </m:d>
                            </m:num>
                            <m:den>
                              <m:d>
                                <m:dPr>
                                  <m:begChr m:val="|"/>
                                  <m:endChr m:val="|"/>
                                  <m:ctrlPr>
                                    <a:rPr lang="tr-TR" b="0" i="1" smtClean="0">
                                      <a:latin typeface="Cambria Math" panose="02040503050406030204" pitchFamily="18" charset="0"/>
                                    </a:rPr>
                                  </m:ctrlPr>
                                </m:dPr>
                                <m:e>
                                  <m:r>
                                    <a:rPr lang="tr-TR" b="0" i="1" smtClean="0">
                                      <a:latin typeface="Cambria Math"/>
                                    </a:rPr>
                                    <m:t>𝑇</m:t>
                                  </m:r>
                                </m:e>
                              </m:d>
                            </m:den>
                          </m:f>
                        </m:e>
                      </m:nary>
                      <m:r>
                        <a:rPr lang="tr-TR" b="0" i="1" smtClean="0">
                          <a:latin typeface="Cambria Math"/>
                        </a:rPr>
                        <m:t>𝐻</m:t>
                      </m:r>
                      <m:r>
                        <a:rPr lang="tr-TR" b="0" i="1" smtClean="0">
                          <a:latin typeface="Cambria Math"/>
                        </a:rPr>
                        <m:t>(</m:t>
                      </m:r>
                      <m:sSub>
                        <m:sSubPr>
                          <m:ctrlPr>
                            <a:rPr lang="tr-TR" b="0" i="1" smtClean="0">
                              <a:latin typeface="Cambria Math" panose="02040503050406030204" pitchFamily="18" charset="0"/>
                            </a:rPr>
                          </m:ctrlPr>
                        </m:sSubPr>
                        <m:e>
                          <m:r>
                            <a:rPr lang="tr-TR" b="0" i="1" smtClean="0">
                              <a:latin typeface="Cambria Math"/>
                            </a:rPr>
                            <m:t>𝑇</m:t>
                          </m:r>
                        </m:e>
                        <m:sub>
                          <m:r>
                            <a:rPr lang="tr-TR" b="0" i="1" smtClean="0">
                              <a:latin typeface="Cambria Math"/>
                            </a:rPr>
                            <m:t>𝑖</m:t>
                          </m:r>
                        </m:sub>
                      </m:sSub>
                      <m:r>
                        <a:rPr lang="tr-TR" b="0" i="1" smtClean="0">
                          <a:latin typeface="Cambria Math"/>
                        </a:rPr>
                        <m:t>)</m:t>
                      </m:r>
                    </m:oMath>
                  </m:oMathPara>
                </a14:m>
                <a:endParaRPr lang="tr-TR" dirty="0"/>
              </a:p>
              <a:p>
                <a:pPr marL="0" indent="0" algn="just">
                  <a:buNone/>
                </a:pPr>
                <a:r>
                  <a:rPr lang="tr-TR" dirty="0"/>
                  <a:t>Bağıntısını ve öncelikle her bir nitelik değeri için </a:t>
                </a:r>
                <a:r>
                  <a:rPr lang="tr-TR" dirty="0" err="1"/>
                  <a:t>entropiyi</a:t>
                </a:r>
                <a:r>
                  <a:rPr lang="tr-TR" dirty="0"/>
                  <a:t> bulmak gerekiyor. Burada </a:t>
                </a:r>
                <a14:m>
                  <m:oMath xmlns:m="http://schemas.openxmlformats.org/officeDocument/2006/math">
                    <m:d>
                      <m:dPr>
                        <m:begChr m:val="|"/>
                        <m:endChr m:val="|"/>
                        <m:ctrlPr>
                          <a:rPr lang="tr-TR" i="1" smtClean="0">
                            <a:latin typeface="Cambria Math" panose="02040503050406030204" pitchFamily="18" charset="0"/>
                          </a:rPr>
                        </m:ctrlPr>
                      </m:dPr>
                      <m:e>
                        <m:sSub>
                          <m:sSubPr>
                            <m:ctrlPr>
                              <a:rPr lang="tr-TR" i="1" smtClean="0">
                                <a:latin typeface="Cambria Math" panose="02040503050406030204" pitchFamily="18" charset="0"/>
                              </a:rPr>
                            </m:ctrlPr>
                          </m:sSubPr>
                          <m:e>
                            <m:r>
                              <a:rPr lang="tr-TR" b="0" i="1" smtClean="0">
                                <a:latin typeface="Cambria Math"/>
                              </a:rPr>
                              <m:t>𝑇</m:t>
                            </m:r>
                          </m:e>
                          <m:sub>
                            <m:r>
                              <a:rPr lang="tr-TR" b="0" i="1" smtClean="0">
                                <a:latin typeface="Cambria Math"/>
                              </a:rPr>
                              <m:t>𝑖</m:t>
                            </m:r>
                          </m:sub>
                        </m:sSub>
                      </m:e>
                    </m:d>
                  </m:oMath>
                </a14:m>
                <a:r>
                  <a:rPr lang="tr-TR" dirty="0"/>
                  <a:t> değeri, ISI niteliğinin her bir değerinden kaç tane olduğunu belirler. Yani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a:rPr>
                          <m:t>𝐼𝑆𝐼</m:t>
                        </m:r>
                      </m:e>
                      <m:sub>
                        <m:r>
                          <a:rPr lang="tr-TR" b="0" i="1" smtClean="0">
                            <a:latin typeface="Cambria Math"/>
                          </a:rPr>
                          <m:t>𝑠𝑜</m:t>
                        </m:r>
                        <m:r>
                          <a:rPr lang="tr-TR" b="0" i="1" smtClean="0">
                            <a:latin typeface="Cambria Math"/>
                          </a:rPr>
                          <m:t>ğ</m:t>
                        </m:r>
                        <m:r>
                          <a:rPr lang="tr-TR" b="0" i="1" smtClean="0">
                            <a:latin typeface="Cambria Math"/>
                          </a:rPr>
                          <m:t>𝑢𝑘</m:t>
                        </m:r>
                      </m:sub>
                    </m:sSub>
                  </m:oMath>
                </a14:m>
                <a:r>
                  <a:rPr lang="tr-TR" dirty="0"/>
                  <a:t> değerinin karşılığıdır.</a:t>
                </a:r>
              </a:p>
              <a:p>
                <a:pPr marL="0" indent="0" algn="just">
                  <a:buNone/>
                </a:pPr>
                <a:endParaRPr lang="tr-TR" dirty="0"/>
              </a:p>
              <a:p>
                <a:pPr marL="0" indent="0" algn="just">
                  <a:buNone/>
                </a:pPr>
                <a14:m>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𝐼𝑆𝐼</m:t>
                        </m:r>
                        <m:r>
                          <a:rPr lang="tr-TR" b="0" i="1" smtClean="0">
                            <a:latin typeface="Cambria Math"/>
                          </a:rPr>
                          <m:t>,</m:t>
                        </m:r>
                        <m:r>
                          <a:rPr lang="tr-TR" b="0" i="1" smtClean="0">
                            <a:latin typeface="Cambria Math"/>
                          </a:rPr>
                          <m:t>𝑂𝑌𝑈𝑁</m:t>
                        </m:r>
                      </m:e>
                    </m:d>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4</m:t>
                        </m:r>
                      </m:num>
                      <m:den>
                        <m:r>
                          <a:rPr lang="tr-TR" b="0" i="1" smtClean="0">
                            <a:latin typeface="Cambria Math"/>
                          </a:rPr>
                          <m:t>14</m:t>
                        </m:r>
                      </m:den>
                    </m:f>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𝐼𝑆𝐼</m:t>
                            </m:r>
                          </m:e>
                          <m:sub>
                            <m:r>
                              <a:rPr lang="tr-TR" b="0" i="1" smtClean="0">
                                <a:latin typeface="Cambria Math"/>
                              </a:rPr>
                              <m:t>𝑠𝑜</m:t>
                            </m:r>
                            <m:r>
                              <a:rPr lang="tr-TR" b="0" i="1" smtClean="0">
                                <a:latin typeface="Cambria Math"/>
                              </a:rPr>
                              <m:t>ğ</m:t>
                            </m:r>
                            <m:r>
                              <a:rPr lang="tr-TR" b="0" i="1" smtClean="0">
                                <a:latin typeface="Cambria Math"/>
                              </a:rPr>
                              <m:t>𝑢𝑘</m:t>
                            </m:r>
                          </m:sub>
                        </m:sSub>
                      </m:e>
                    </m:d>
                  </m:oMath>
                </a14:m>
                <a:r>
                  <a:rPr lang="tr-TR" dirty="0"/>
                  <a:t>+</a:t>
                </a:r>
                <a14:m>
                  <m:oMath xmlns:m="http://schemas.openxmlformats.org/officeDocument/2006/math">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6</m:t>
                        </m:r>
                      </m:num>
                      <m:den>
                        <m:r>
                          <a:rPr lang="tr-TR" b="0" i="1" smtClean="0">
                            <a:solidFill>
                              <a:srgbClr val="292934"/>
                            </a:solidFill>
                            <a:latin typeface="Cambria Math"/>
                          </a:rPr>
                          <m:t>14</m:t>
                        </m:r>
                      </m:den>
                    </m:f>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b="0" i="1" smtClean="0">
                                <a:solidFill>
                                  <a:srgbClr val="292934"/>
                                </a:solidFill>
                                <a:latin typeface="Cambria Math"/>
                              </a:rPr>
                              <m:t>𝐼𝑆𝐼</m:t>
                            </m:r>
                          </m:e>
                          <m:sub>
                            <m:r>
                              <a:rPr lang="tr-TR" b="0" i="1" smtClean="0">
                                <a:solidFill>
                                  <a:srgbClr val="292934"/>
                                </a:solidFill>
                                <a:latin typeface="Cambria Math"/>
                              </a:rPr>
                              <m:t>𝚤𝑙𝚤𝑘</m:t>
                            </m:r>
                          </m:sub>
                        </m:sSub>
                      </m:e>
                    </m:d>
                  </m:oMath>
                </a14:m>
                <a:r>
                  <a:rPr lang="tr-TR" dirty="0"/>
                  <a:t>+</a:t>
                </a:r>
                <a14:m>
                  <m:oMath xmlns:m="http://schemas.openxmlformats.org/officeDocument/2006/math">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4</m:t>
                        </m:r>
                      </m:num>
                      <m:den>
                        <m:r>
                          <a:rPr lang="tr-TR" b="0" i="1" smtClean="0">
                            <a:solidFill>
                              <a:srgbClr val="292934"/>
                            </a:solidFill>
                            <a:latin typeface="Cambria Math"/>
                          </a:rPr>
                          <m:t>14</m:t>
                        </m:r>
                      </m:den>
                    </m:f>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b="0" i="1" smtClean="0">
                                <a:solidFill>
                                  <a:srgbClr val="292934"/>
                                </a:solidFill>
                                <a:latin typeface="Cambria Math"/>
                              </a:rPr>
                              <m:t>𝐼𝑆𝐼</m:t>
                            </m:r>
                          </m:e>
                          <m:sub>
                            <m:r>
                              <a:rPr lang="tr-TR" b="0" i="1" smtClean="0">
                                <a:solidFill>
                                  <a:srgbClr val="292934"/>
                                </a:solidFill>
                                <a:latin typeface="Cambria Math"/>
                              </a:rPr>
                              <m:t>𝑠𝚤𝑐𝑎𝑘</m:t>
                            </m:r>
                          </m:sub>
                        </m:sSub>
                      </m:e>
                    </m:d>
                  </m:oMath>
                </a14:m>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692696"/>
                <a:ext cx="8229600" cy="5784304"/>
              </a:xfrm>
              <a:blipFill>
                <a:blip r:embed="rId2"/>
                <a:stretch>
                  <a:fillRect l="-1407" t="-1791" r="-1407"/>
                </a:stretch>
              </a:blipFill>
            </p:spPr>
            <p:txBody>
              <a:bodyPr/>
              <a:lstStyle/>
              <a:p>
                <a:r>
                  <a:rPr lang="tr-TR">
                    <a:noFill/>
                  </a:rPr>
                  <a:t> </a:t>
                </a:r>
              </a:p>
            </p:txBody>
          </p:sp>
        </mc:Fallback>
      </mc:AlternateContent>
      <p:sp>
        <p:nvSpPr>
          <p:cNvPr id="2" name="Altbilgi Yer Tutucusu 1"/>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129557901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332656"/>
            <a:ext cx="8229600" cy="576064"/>
          </a:xfrm>
        </p:spPr>
        <p:txBody>
          <a:bodyPr>
            <a:normAutofit fontScale="90000"/>
          </a:bodyPr>
          <a:lstStyle/>
          <a:p>
            <a:pPr algn="ctr"/>
            <a:r>
              <a:rPr lang="tr-TR" sz="2000" dirty="0"/>
              <a:t>Tablo 3.3 Bir önceki (Tablo 3.2) de yer alan eğitim kümesinin ISI ve OYUN değerleri</a:t>
            </a:r>
          </a:p>
        </p:txBody>
      </p:sp>
      <p:graphicFrame>
        <p:nvGraphicFramePr>
          <p:cNvPr id="4" name="İçerik Yer Tutucusu 3"/>
          <p:cNvGraphicFramePr>
            <a:graphicFrameLocks noGrp="1"/>
          </p:cNvGraphicFramePr>
          <p:nvPr>
            <p:ph idx="1"/>
          </p:nvPr>
        </p:nvGraphicFramePr>
        <p:xfrm>
          <a:off x="2123728" y="1052736"/>
          <a:ext cx="4896544" cy="5562600"/>
        </p:xfrm>
        <a:graphic>
          <a:graphicData uri="http://schemas.openxmlformats.org/drawingml/2006/table">
            <a:tbl>
              <a:tblPr firstRow="1" bandRow="1">
                <a:tableStyleId>{912C8C85-51F0-491E-9774-3900AFEF0FD7}</a:tableStyleId>
              </a:tblPr>
              <a:tblGrid>
                <a:gridCol w="2448272">
                  <a:extLst>
                    <a:ext uri="{9D8B030D-6E8A-4147-A177-3AD203B41FA5}">
                      <a16:colId xmlns:a16="http://schemas.microsoft.com/office/drawing/2014/main" val="20000"/>
                    </a:ext>
                  </a:extLst>
                </a:gridCol>
                <a:gridCol w="2448272">
                  <a:extLst>
                    <a:ext uri="{9D8B030D-6E8A-4147-A177-3AD203B41FA5}">
                      <a16:colId xmlns:a16="http://schemas.microsoft.com/office/drawing/2014/main" val="20001"/>
                    </a:ext>
                  </a:extLst>
                </a:gridCol>
              </a:tblGrid>
              <a:tr h="370840">
                <a:tc>
                  <a:txBody>
                    <a:bodyPr/>
                    <a:lstStyle/>
                    <a:p>
                      <a:pPr algn="ctr"/>
                      <a:r>
                        <a:rPr lang="tr-TR" dirty="0"/>
                        <a:t>ISI</a:t>
                      </a:r>
                    </a:p>
                  </a:txBody>
                  <a:tcPr/>
                </a:tc>
                <a:tc>
                  <a:txBody>
                    <a:bodyPr/>
                    <a:lstStyle/>
                    <a:p>
                      <a:pPr algn="ctr"/>
                      <a:r>
                        <a:rPr lang="tr-TR" dirty="0"/>
                        <a:t>OYUN</a:t>
                      </a:r>
                    </a:p>
                  </a:txBody>
                  <a:tcPr/>
                </a:tc>
                <a:extLst>
                  <a:ext uri="{0D108BD9-81ED-4DB2-BD59-A6C34878D82A}">
                    <a16:rowId xmlns:a16="http://schemas.microsoft.com/office/drawing/2014/main" val="10000"/>
                  </a:ext>
                </a:extLst>
              </a:tr>
              <a:tr h="370840">
                <a:tc>
                  <a:txBody>
                    <a:bodyPr/>
                    <a:lstStyle/>
                    <a:p>
                      <a:pPr algn="ctr"/>
                      <a:r>
                        <a:rPr lang="tr-TR" dirty="0"/>
                        <a:t>Soğuk</a:t>
                      </a:r>
                    </a:p>
                  </a:txBody>
                  <a:tcPr/>
                </a:tc>
                <a:tc>
                  <a:txBody>
                    <a:bodyPr/>
                    <a:lstStyle/>
                    <a:p>
                      <a:pPr algn="ctr"/>
                      <a:r>
                        <a:rPr lang="tr-TR" dirty="0"/>
                        <a:t>Evet</a:t>
                      </a:r>
                    </a:p>
                  </a:txBody>
                  <a:tcPr/>
                </a:tc>
                <a:extLst>
                  <a:ext uri="{0D108BD9-81ED-4DB2-BD59-A6C34878D82A}">
                    <a16:rowId xmlns:a16="http://schemas.microsoft.com/office/drawing/2014/main" val="10001"/>
                  </a:ext>
                </a:extLst>
              </a:tr>
              <a:tr h="370840">
                <a:tc>
                  <a:txBody>
                    <a:bodyPr/>
                    <a:lstStyle/>
                    <a:p>
                      <a:pPr algn="ctr"/>
                      <a:r>
                        <a:rPr lang="tr-TR" dirty="0"/>
                        <a:t>Soğuk</a:t>
                      </a:r>
                    </a:p>
                  </a:txBody>
                  <a:tcPr/>
                </a:tc>
                <a:tc>
                  <a:txBody>
                    <a:bodyPr/>
                    <a:lstStyle/>
                    <a:p>
                      <a:pPr algn="ctr"/>
                      <a:r>
                        <a:rPr lang="tr-TR" dirty="0"/>
                        <a:t>Hayır</a:t>
                      </a:r>
                    </a:p>
                  </a:txBody>
                  <a:tcPr/>
                </a:tc>
                <a:extLst>
                  <a:ext uri="{0D108BD9-81ED-4DB2-BD59-A6C34878D82A}">
                    <a16:rowId xmlns:a16="http://schemas.microsoft.com/office/drawing/2014/main" val="10002"/>
                  </a:ext>
                </a:extLst>
              </a:tr>
              <a:tr h="370840">
                <a:tc>
                  <a:txBody>
                    <a:bodyPr/>
                    <a:lstStyle/>
                    <a:p>
                      <a:pPr algn="ctr"/>
                      <a:r>
                        <a:rPr lang="tr-TR" dirty="0"/>
                        <a:t>Soğuk</a:t>
                      </a:r>
                    </a:p>
                  </a:txBody>
                  <a:tcPr/>
                </a:tc>
                <a:tc>
                  <a:txBody>
                    <a:bodyPr/>
                    <a:lstStyle/>
                    <a:p>
                      <a:pPr algn="ctr"/>
                      <a:r>
                        <a:rPr lang="tr-TR" dirty="0"/>
                        <a:t>Evet</a:t>
                      </a:r>
                    </a:p>
                  </a:txBody>
                  <a:tcPr/>
                </a:tc>
                <a:extLst>
                  <a:ext uri="{0D108BD9-81ED-4DB2-BD59-A6C34878D82A}">
                    <a16:rowId xmlns:a16="http://schemas.microsoft.com/office/drawing/2014/main" val="10003"/>
                  </a:ext>
                </a:extLst>
              </a:tr>
              <a:tr h="370840">
                <a:tc>
                  <a:txBody>
                    <a:bodyPr/>
                    <a:lstStyle/>
                    <a:p>
                      <a:pPr algn="ctr"/>
                      <a:r>
                        <a:rPr lang="tr-TR" dirty="0"/>
                        <a:t>Soğuk</a:t>
                      </a:r>
                    </a:p>
                  </a:txBody>
                  <a:tcPr/>
                </a:tc>
                <a:tc>
                  <a:txBody>
                    <a:bodyPr/>
                    <a:lstStyle/>
                    <a:p>
                      <a:pPr algn="ctr"/>
                      <a:r>
                        <a:rPr lang="tr-TR" dirty="0"/>
                        <a:t>Evet</a:t>
                      </a:r>
                    </a:p>
                  </a:txBody>
                  <a:tcPr/>
                </a:tc>
                <a:extLst>
                  <a:ext uri="{0D108BD9-81ED-4DB2-BD59-A6C34878D82A}">
                    <a16:rowId xmlns:a16="http://schemas.microsoft.com/office/drawing/2014/main" val="10004"/>
                  </a:ext>
                </a:extLst>
              </a:tr>
              <a:tr h="370840">
                <a:tc>
                  <a:txBody>
                    <a:bodyPr/>
                    <a:lstStyle/>
                    <a:p>
                      <a:pPr algn="ctr"/>
                      <a:r>
                        <a:rPr lang="tr-TR" dirty="0"/>
                        <a:t>Ilık</a:t>
                      </a:r>
                    </a:p>
                  </a:txBody>
                  <a:tcPr/>
                </a:tc>
                <a:tc>
                  <a:txBody>
                    <a:bodyPr/>
                    <a:lstStyle/>
                    <a:p>
                      <a:pPr algn="ctr"/>
                      <a:r>
                        <a:rPr lang="tr-TR" dirty="0"/>
                        <a:t>Evet</a:t>
                      </a:r>
                    </a:p>
                  </a:txBody>
                  <a:tcPr/>
                </a:tc>
                <a:extLst>
                  <a:ext uri="{0D108BD9-81ED-4DB2-BD59-A6C34878D82A}">
                    <a16:rowId xmlns:a16="http://schemas.microsoft.com/office/drawing/2014/main" val="10005"/>
                  </a:ext>
                </a:extLst>
              </a:tr>
              <a:tr h="370840">
                <a:tc>
                  <a:txBody>
                    <a:bodyPr/>
                    <a:lstStyle/>
                    <a:p>
                      <a:pPr algn="ctr"/>
                      <a:r>
                        <a:rPr lang="tr-TR" dirty="0"/>
                        <a:t>Ilık</a:t>
                      </a:r>
                    </a:p>
                  </a:txBody>
                  <a:tcPr/>
                </a:tc>
                <a:tc>
                  <a:txBody>
                    <a:bodyPr/>
                    <a:lstStyle/>
                    <a:p>
                      <a:pPr algn="ctr"/>
                      <a:r>
                        <a:rPr lang="tr-TR" dirty="0"/>
                        <a:t>Hayır</a:t>
                      </a:r>
                    </a:p>
                  </a:txBody>
                  <a:tcPr/>
                </a:tc>
                <a:extLst>
                  <a:ext uri="{0D108BD9-81ED-4DB2-BD59-A6C34878D82A}">
                    <a16:rowId xmlns:a16="http://schemas.microsoft.com/office/drawing/2014/main" val="10006"/>
                  </a:ext>
                </a:extLst>
              </a:tr>
              <a:tr h="370840">
                <a:tc>
                  <a:txBody>
                    <a:bodyPr/>
                    <a:lstStyle/>
                    <a:p>
                      <a:pPr algn="ctr"/>
                      <a:r>
                        <a:rPr lang="tr-TR" dirty="0"/>
                        <a:t>Ilık</a:t>
                      </a:r>
                    </a:p>
                  </a:txBody>
                  <a:tcPr/>
                </a:tc>
                <a:tc>
                  <a:txBody>
                    <a:bodyPr/>
                    <a:lstStyle/>
                    <a:p>
                      <a:pPr algn="ctr"/>
                      <a:r>
                        <a:rPr lang="tr-TR" dirty="0"/>
                        <a:t>Evet</a:t>
                      </a:r>
                    </a:p>
                  </a:txBody>
                  <a:tcPr/>
                </a:tc>
                <a:extLst>
                  <a:ext uri="{0D108BD9-81ED-4DB2-BD59-A6C34878D82A}">
                    <a16:rowId xmlns:a16="http://schemas.microsoft.com/office/drawing/2014/main" val="10007"/>
                  </a:ext>
                </a:extLst>
              </a:tr>
              <a:tr h="370840">
                <a:tc>
                  <a:txBody>
                    <a:bodyPr/>
                    <a:lstStyle/>
                    <a:p>
                      <a:pPr algn="ctr"/>
                      <a:r>
                        <a:rPr lang="tr-TR" dirty="0"/>
                        <a:t>Ilık</a:t>
                      </a:r>
                    </a:p>
                  </a:txBody>
                  <a:tcPr/>
                </a:tc>
                <a:tc>
                  <a:txBody>
                    <a:bodyPr/>
                    <a:lstStyle/>
                    <a:p>
                      <a:pPr algn="ctr"/>
                      <a:r>
                        <a:rPr lang="tr-TR" dirty="0"/>
                        <a:t>Evet</a:t>
                      </a:r>
                    </a:p>
                  </a:txBody>
                  <a:tcPr/>
                </a:tc>
                <a:extLst>
                  <a:ext uri="{0D108BD9-81ED-4DB2-BD59-A6C34878D82A}">
                    <a16:rowId xmlns:a16="http://schemas.microsoft.com/office/drawing/2014/main" val="10008"/>
                  </a:ext>
                </a:extLst>
              </a:tr>
              <a:tr h="370840">
                <a:tc>
                  <a:txBody>
                    <a:bodyPr/>
                    <a:lstStyle/>
                    <a:p>
                      <a:pPr algn="ctr"/>
                      <a:r>
                        <a:rPr lang="tr-TR" dirty="0"/>
                        <a:t>Ilık</a:t>
                      </a:r>
                    </a:p>
                  </a:txBody>
                  <a:tcPr/>
                </a:tc>
                <a:tc>
                  <a:txBody>
                    <a:bodyPr/>
                    <a:lstStyle/>
                    <a:p>
                      <a:pPr algn="ctr"/>
                      <a:r>
                        <a:rPr lang="tr-TR" dirty="0"/>
                        <a:t>Evet</a:t>
                      </a:r>
                    </a:p>
                  </a:txBody>
                  <a:tcPr/>
                </a:tc>
                <a:extLst>
                  <a:ext uri="{0D108BD9-81ED-4DB2-BD59-A6C34878D82A}">
                    <a16:rowId xmlns:a16="http://schemas.microsoft.com/office/drawing/2014/main" val="10009"/>
                  </a:ext>
                </a:extLst>
              </a:tr>
              <a:tr h="370840">
                <a:tc>
                  <a:txBody>
                    <a:bodyPr/>
                    <a:lstStyle/>
                    <a:p>
                      <a:pPr algn="ctr"/>
                      <a:r>
                        <a:rPr lang="tr-TR" dirty="0"/>
                        <a:t>Ilık</a:t>
                      </a:r>
                    </a:p>
                  </a:txBody>
                  <a:tcPr/>
                </a:tc>
                <a:tc>
                  <a:txBody>
                    <a:bodyPr/>
                    <a:lstStyle/>
                    <a:p>
                      <a:pPr algn="ctr"/>
                      <a:r>
                        <a:rPr lang="tr-TR" dirty="0"/>
                        <a:t>Hayır</a:t>
                      </a:r>
                    </a:p>
                  </a:txBody>
                  <a:tcPr/>
                </a:tc>
                <a:extLst>
                  <a:ext uri="{0D108BD9-81ED-4DB2-BD59-A6C34878D82A}">
                    <a16:rowId xmlns:a16="http://schemas.microsoft.com/office/drawing/2014/main" val="10010"/>
                  </a:ext>
                </a:extLst>
              </a:tr>
              <a:tr h="370840">
                <a:tc>
                  <a:txBody>
                    <a:bodyPr/>
                    <a:lstStyle/>
                    <a:p>
                      <a:pPr algn="ctr"/>
                      <a:r>
                        <a:rPr lang="tr-TR" dirty="0"/>
                        <a:t>Sıcak</a:t>
                      </a:r>
                    </a:p>
                  </a:txBody>
                  <a:tcPr/>
                </a:tc>
                <a:tc>
                  <a:txBody>
                    <a:bodyPr/>
                    <a:lstStyle/>
                    <a:p>
                      <a:pPr algn="ctr"/>
                      <a:r>
                        <a:rPr lang="tr-TR" dirty="0"/>
                        <a:t>Hayır</a:t>
                      </a:r>
                    </a:p>
                  </a:txBody>
                  <a:tcPr/>
                </a:tc>
                <a:extLst>
                  <a:ext uri="{0D108BD9-81ED-4DB2-BD59-A6C34878D82A}">
                    <a16:rowId xmlns:a16="http://schemas.microsoft.com/office/drawing/2014/main" val="10011"/>
                  </a:ext>
                </a:extLst>
              </a:tr>
              <a:tr h="370840">
                <a:tc>
                  <a:txBody>
                    <a:bodyPr/>
                    <a:lstStyle/>
                    <a:p>
                      <a:pPr algn="ctr"/>
                      <a:r>
                        <a:rPr lang="tr-TR" dirty="0"/>
                        <a:t>Sıcak</a:t>
                      </a:r>
                    </a:p>
                  </a:txBody>
                  <a:tcPr/>
                </a:tc>
                <a:tc>
                  <a:txBody>
                    <a:bodyPr/>
                    <a:lstStyle/>
                    <a:p>
                      <a:pPr algn="ctr"/>
                      <a:r>
                        <a:rPr lang="tr-TR" dirty="0"/>
                        <a:t>Hayır</a:t>
                      </a:r>
                    </a:p>
                  </a:txBody>
                  <a:tcPr/>
                </a:tc>
                <a:extLst>
                  <a:ext uri="{0D108BD9-81ED-4DB2-BD59-A6C34878D82A}">
                    <a16:rowId xmlns:a16="http://schemas.microsoft.com/office/drawing/2014/main" val="10012"/>
                  </a:ext>
                </a:extLst>
              </a:tr>
              <a:tr h="370840">
                <a:tc>
                  <a:txBody>
                    <a:bodyPr/>
                    <a:lstStyle/>
                    <a:p>
                      <a:pPr algn="ctr"/>
                      <a:r>
                        <a:rPr lang="tr-TR" dirty="0"/>
                        <a:t>Sıcak</a:t>
                      </a:r>
                    </a:p>
                  </a:txBody>
                  <a:tcPr/>
                </a:tc>
                <a:tc>
                  <a:txBody>
                    <a:bodyPr/>
                    <a:lstStyle/>
                    <a:p>
                      <a:pPr algn="ctr"/>
                      <a:r>
                        <a:rPr lang="tr-TR" dirty="0"/>
                        <a:t>Evet</a:t>
                      </a:r>
                    </a:p>
                  </a:txBody>
                  <a:tcPr/>
                </a:tc>
                <a:extLst>
                  <a:ext uri="{0D108BD9-81ED-4DB2-BD59-A6C34878D82A}">
                    <a16:rowId xmlns:a16="http://schemas.microsoft.com/office/drawing/2014/main" val="10013"/>
                  </a:ext>
                </a:extLst>
              </a:tr>
              <a:tr h="370840">
                <a:tc>
                  <a:txBody>
                    <a:bodyPr/>
                    <a:lstStyle/>
                    <a:p>
                      <a:pPr algn="ctr"/>
                      <a:r>
                        <a:rPr lang="tr-TR" dirty="0"/>
                        <a:t>Sıcak</a:t>
                      </a:r>
                    </a:p>
                  </a:txBody>
                  <a:tcPr/>
                </a:tc>
                <a:tc>
                  <a:txBody>
                    <a:bodyPr/>
                    <a:lstStyle/>
                    <a:p>
                      <a:pPr algn="ctr"/>
                      <a:r>
                        <a:rPr lang="tr-TR" dirty="0"/>
                        <a:t>Evet</a:t>
                      </a:r>
                    </a:p>
                  </a:txBody>
                  <a:tcPr/>
                </a:tc>
                <a:extLst>
                  <a:ext uri="{0D108BD9-81ED-4DB2-BD59-A6C34878D82A}">
                    <a16:rowId xmlns:a16="http://schemas.microsoft.com/office/drawing/2014/main" val="10014"/>
                  </a:ext>
                </a:extLst>
              </a:tr>
            </a:tbl>
          </a:graphicData>
        </a:graphic>
      </p:graphicFrame>
      <p:sp>
        <p:nvSpPr>
          <p:cNvPr id="3" name="Altbilgi Yer Tutucusu 2"/>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198342129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692696"/>
                <a:ext cx="8229600" cy="5784304"/>
              </a:xfrm>
            </p:spPr>
            <p:txBody>
              <a:bodyPr>
                <a:normAutofit fontScale="85000" lnSpcReduction="20000"/>
              </a:bodyPr>
              <a:lstStyle/>
              <a:p>
                <a:pPr>
                  <a:buFont typeface="Wingdings" pitchFamily="2" charset="2"/>
                  <a:buChar char="v"/>
                </a:pPr>
                <a:r>
                  <a:rPr lang="tr-TR" dirty="0"/>
                  <a:t> Tablo 3.3’e göre </a:t>
                </a:r>
                <a:r>
                  <a:rPr lang="tr-TR" dirty="0" err="1"/>
                  <a:t>entropiler</a:t>
                </a:r>
                <a:r>
                  <a:rPr lang="tr-TR" dirty="0"/>
                  <a:t> şöyle hesaplanır;</a:t>
                </a:r>
              </a:p>
              <a:p>
                <a:pPr marL="0" indent="0" algn="ctr">
                  <a:buNone/>
                </a:pPr>
                <a14:m>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𝐼𝑆𝐼</m:t>
                            </m:r>
                          </m:e>
                          <m:sub>
                            <m:r>
                              <a:rPr lang="tr-TR" b="0" i="1" smtClean="0">
                                <a:latin typeface="Cambria Math"/>
                              </a:rPr>
                              <m:t>𝑠𝑜</m:t>
                            </m:r>
                            <m:r>
                              <a:rPr lang="tr-TR" b="0" i="1" smtClean="0">
                                <a:latin typeface="Cambria Math"/>
                              </a:rPr>
                              <m:t>ğ</m:t>
                            </m:r>
                            <m:r>
                              <a:rPr lang="tr-TR" b="0" i="1" smtClean="0">
                                <a:latin typeface="Cambria Math"/>
                              </a:rPr>
                              <m:t>𝑢𝑘</m:t>
                            </m:r>
                          </m:sub>
                        </m:sSub>
                      </m:e>
                    </m:d>
                    <m:r>
                      <a:rPr lang="tr-TR" b="0" i="1" smtClean="0">
                        <a:latin typeface="Cambria Math"/>
                      </a:rPr>
                      <m:t>=−</m:t>
                    </m:r>
                    <m:d>
                      <m:dPr>
                        <m:ctrlPr>
                          <a:rPr lang="tr-TR" b="0" i="1" smtClean="0">
                            <a:latin typeface="Cambria Math" panose="02040503050406030204" pitchFamily="18" charset="0"/>
                          </a:rPr>
                        </m:ctrlPr>
                      </m:dPr>
                      <m:e>
                        <m:f>
                          <m:fPr>
                            <m:ctrlPr>
                              <a:rPr lang="tr-TR" b="0" i="1" smtClean="0">
                                <a:latin typeface="Cambria Math" panose="02040503050406030204" pitchFamily="18" charset="0"/>
                              </a:rPr>
                            </m:ctrlPr>
                          </m:fPr>
                          <m:num>
                            <m:r>
                              <a:rPr lang="tr-TR" b="0" i="1" smtClean="0">
                                <a:latin typeface="Cambria Math"/>
                              </a:rPr>
                              <m:t>1</m:t>
                            </m:r>
                          </m:num>
                          <m:den>
                            <m:r>
                              <a:rPr lang="tr-TR" b="0" i="1" smtClean="0">
                                <a:latin typeface="Cambria Math"/>
                              </a:rPr>
                              <m:t>4</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1</m:t>
                                </m:r>
                              </m:num>
                              <m:den>
                                <m:r>
                                  <a:rPr lang="tr-TR" b="0" i="1" smtClean="0">
                                    <a:latin typeface="Cambria Math"/>
                                  </a:rPr>
                                  <m:t>4</m:t>
                                </m:r>
                              </m:den>
                            </m:f>
                          </m:e>
                        </m:func>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3</m:t>
                            </m:r>
                          </m:num>
                          <m:den>
                            <m:r>
                              <a:rPr lang="tr-TR" b="0" i="1" smtClean="0">
                                <a:latin typeface="Cambria Math"/>
                              </a:rPr>
                              <m:t>4</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3</m:t>
                                </m:r>
                              </m:num>
                              <m:den>
                                <m:r>
                                  <a:rPr lang="tr-TR" b="0" i="1" smtClean="0">
                                    <a:latin typeface="Cambria Math"/>
                                  </a:rPr>
                                  <m:t>4</m:t>
                                </m:r>
                              </m:den>
                            </m:f>
                          </m:e>
                        </m:func>
                      </m:e>
                    </m:d>
                  </m:oMath>
                </a14:m>
                <a:r>
                  <a:rPr lang="tr-TR" dirty="0"/>
                  <a:t>=0.811</a:t>
                </a:r>
              </a:p>
              <a:p>
                <a:pPr marL="0" indent="0" algn="ctr">
                  <a:buNone/>
                </a:pPr>
                <a14:m>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𝐼𝑆𝐼</m:t>
                            </m:r>
                          </m:e>
                          <m:sub>
                            <m:r>
                              <a:rPr lang="tr-TR" b="0" i="1" smtClean="0">
                                <a:solidFill>
                                  <a:srgbClr val="292934"/>
                                </a:solidFill>
                                <a:latin typeface="Cambria Math"/>
                              </a:rPr>
                              <m:t>𝚤𝑙𝚤𝑘</m:t>
                            </m:r>
                          </m:sub>
                        </m:sSub>
                      </m:e>
                    </m:d>
                    <m:r>
                      <a:rPr lang="tr-TR" i="1">
                        <a:solidFill>
                          <a:srgbClr val="292934"/>
                        </a:solidFill>
                        <a:latin typeface="Cambria Math"/>
                      </a:rPr>
                      <m:t>=−</m:t>
                    </m:r>
                    <m:d>
                      <m:dPr>
                        <m:ctrlPr>
                          <a:rPr lang="tr-TR" i="1">
                            <a:solidFill>
                              <a:srgbClr val="292934"/>
                            </a:solidFill>
                            <a:latin typeface="Cambria Math" panose="02040503050406030204" pitchFamily="18" charset="0"/>
                          </a:rPr>
                        </m:ctrlPr>
                      </m:dPr>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2</m:t>
                            </m:r>
                          </m:num>
                          <m:den>
                            <m:r>
                              <a:rPr lang="tr-TR" b="0" i="1" smtClean="0">
                                <a:solidFill>
                                  <a:srgbClr val="292934"/>
                                </a:solidFill>
                                <a:latin typeface="Cambria Math"/>
                              </a:rPr>
                              <m:t>6</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i="1">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2</m:t>
                                </m:r>
                              </m:num>
                              <m:den>
                                <m:r>
                                  <a:rPr lang="tr-TR" b="0" i="1" smtClean="0">
                                    <a:solidFill>
                                      <a:srgbClr val="292934"/>
                                    </a:solidFill>
                                    <a:latin typeface="Cambria Math"/>
                                  </a:rPr>
                                  <m:t>6</m:t>
                                </m:r>
                              </m:den>
                            </m:f>
                          </m:e>
                        </m:func>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4</m:t>
                            </m:r>
                          </m:num>
                          <m:den>
                            <m:r>
                              <a:rPr lang="tr-TR" b="0" i="1" smtClean="0">
                                <a:solidFill>
                                  <a:srgbClr val="292934"/>
                                </a:solidFill>
                                <a:latin typeface="Cambria Math"/>
                              </a:rPr>
                              <m:t>6</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i="1">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4</m:t>
                                </m:r>
                              </m:num>
                              <m:den>
                                <m:r>
                                  <a:rPr lang="tr-TR" b="0" i="1" smtClean="0">
                                    <a:solidFill>
                                      <a:srgbClr val="292934"/>
                                    </a:solidFill>
                                    <a:latin typeface="Cambria Math"/>
                                  </a:rPr>
                                  <m:t>6</m:t>
                                </m:r>
                              </m:den>
                            </m:f>
                          </m:e>
                        </m:func>
                      </m:e>
                    </m:d>
                  </m:oMath>
                </a14:m>
                <a:r>
                  <a:rPr lang="tr-TR" dirty="0">
                    <a:solidFill>
                      <a:srgbClr val="292934"/>
                    </a:solidFill>
                  </a:rPr>
                  <a:t>=0.918</a:t>
                </a:r>
              </a:p>
              <a:p>
                <a:pPr marL="0" indent="0" algn="ctr">
                  <a:buNone/>
                </a:pPr>
                <a14:m>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𝐼𝑆𝐼</m:t>
                            </m:r>
                          </m:e>
                          <m:sub>
                            <m:r>
                              <a:rPr lang="tr-TR" i="1">
                                <a:solidFill>
                                  <a:srgbClr val="292934"/>
                                </a:solidFill>
                                <a:latin typeface="Cambria Math"/>
                              </a:rPr>
                              <m:t>𝑠</m:t>
                            </m:r>
                            <m:r>
                              <a:rPr lang="tr-TR" b="0" i="1" smtClean="0">
                                <a:solidFill>
                                  <a:srgbClr val="292934"/>
                                </a:solidFill>
                                <a:latin typeface="Cambria Math"/>
                              </a:rPr>
                              <m:t>𝚤𝑐𝑎𝑘</m:t>
                            </m:r>
                          </m:sub>
                        </m:sSub>
                      </m:e>
                    </m:d>
                    <m:r>
                      <a:rPr lang="tr-TR" i="1">
                        <a:solidFill>
                          <a:srgbClr val="292934"/>
                        </a:solidFill>
                        <a:latin typeface="Cambria Math"/>
                      </a:rPr>
                      <m:t>=−</m:t>
                    </m:r>
                    <m:d>
                      <m:dPr>
                        <m:ctrlPr>
                          <a:rPr lang="tr-TR" i="1">
                            <a:solidFill>
                              <a:srgbClr val="292934"/>
                            </a:solidFill>
                            <a:latin typeface="Cambria Math" panose="02040503050406030204" pitchFamily="18" charset="0"/>
                          </a:rPr>
                        </m:ctrlPr>
                      </m:dPr>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2</m:t>
                            </m:r>
                          </m:num>
                          <m:den>
                            <m:r>
                              <a:rPr lang="tr-TR" i="1">
                                <a:solidFill>
                                  <a:srgbClr val="292934"/>
                                </a:solidFill>
                                <a:latin typeface="Cambria Math"/>
                              </a:rPr>
                              <m:t>4</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i="1">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2</m:t>
                                </m:r>
                              </m:num>
                              <m:den>
                                <m:r>
                                  <a:rPr lang="tr-TR" i="1">
                                    <a:solidFill>
                                      <a:srgbClr val="292934"/>
                                    </a:solidFill>
                                    <a:latin typeface="Cambria Math"/>
                                  </a:rPr>
                                  <m:t>4</m:t>
                                </m:r>
                              </m:den>
                            </m:f>
                          </m:e>
                        </m:func>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2</m:t>
                            </m:r>
                          </m:num>
                          <m:den>
                            <m:r>
                              <a:rPr lang="tr-TR" i="1">
                                <a:solidFill>
                                  <a:srgbClr val="292934"/>
                                </a:solidFill>
                                <a:latin typeface="Cambria Math"/>
                              </a:rPr>
                              <m:t>4</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i="1">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2</m:t>
                                </m:r>
                              </m:num>
                              <m:den>
                                <m:r>
                                  <a:rPr lang="tr-TR" i="1">
                                    <a:solidFill>
                                      <a:srgbClr val="292934"/>
                                    </a:solidFill>
                                    <a:latin typeface="Cambria Math"/>
                                  </a:rPr>
                                  <m:t>4</m:t>
                                </m:r>
                              </m:den>
                            </m:f>
                          </m:e>
                        </m:func>
                      </m:e>
                    </m:d>
                  </m:oMath>
                </a14:m>
                <a:r>
                  <a:rPr lang="tr-TR" dirty="0">
                    <a:solidFill>
                      <a:srgbClr val="292934"/>
                    </a:solidFill>
                  </a:rPr>
                  <a:t>=1.00</a:t>
                </a:r>
              </a:p>
              <a:p>
                <a:pPr marL="0" indent="0">
                  <a:buNone/>
                </a:pPr>
                <a:r>
                  <a:rPr lang="tr-TR" dirty="0">
                    <a:solidFill>
                      <a:srgbClr val="292934"/>
                    </a:solidFill>
                  </a:rPr>
                  <a:t>Bu durumda </a:t>
                </a:r>
                <a14:m>
                  <m:oMath xmlns:m="http://schemas.openxmlformats.org/officeDocument/2006/math">
                    <m:r>
                      <a:rPr lang="tr-TR" b="0" i="1" smtClean="0">
                        <a:solidFill>
                          <a:srgbClr val="292934"/>
                        </a:solidFill>
                        <a:latin typeface="Cambria Math"/>
                      </a:rPr>
                      <m:t>𝐻</m:t>
                    </m:r>
                    <m:d>
                      <m:dPr>
                        <m:ctrlPr>
                          <a:rPr lang="tr-TR" b="0" i="1" smtClean="0">
                            <a:solidFill>
                              <a:srgbClr val="292934"/>
                            </a:solidFill>
                            <a:latin typeface="Cambria Math" panose="02040503050406030204" pitchFamily="18" charset="0"/>
                          </a:rPr>
                        </m:ctrlPr>
                      </m:dPr>
                      <m:e>
                        <m:r>
                          <a:rPr lang="tr-TR" b="0" i="1" smtClean="0">
                            <a:solidFill>
                              <a:srgbClr val="292934"/>
                            </a:solidFill>
                            <a:latin typeface="Cambria Math"/>
                          </a:rPr>
                          <m:t>𝐼𝑆𝐼</m:t>
                        </m:r>
                        <m:r>
                          <a:rPr lang="tr-TR" b="0" i="1" smtClean="0">
                            <a:solidFill>
                              <a:srgbClr val="292934"/>
                            </a:solidFill>
                            <a:latin typeface="Cambria Math"/>
                          </a:rPr>
                          <m:t>,</m:t>
                        </m:r>
                        <m:r>
                          <a:rPr lang="tr-TR" b="0" i="1" smtClean="0">
                            <a:solidFill>
                              <a:srgbClr val="292934"/>
                            </a:solidFill>
                            <a:latin typeface="Cambria Math"/>
                          </a:rPr>
                          <m:t>𝑂𝑌𝑈𝑁</m:t>
                        </m:r>
                      </m:e>
                    </m:d>
                  </m:oMath>
                </a14:m>
                <a:r>
                  <a:rPr lang="tr-TR" dirty="0"/>
                  <a:t> </a:t>
                </a:r>
                <a:r>
                  <a:rPr lang="tr-TR" dirty="0" err="1"/>
                  <a:t>entropisi</a:t>
                </a:r>
                <a:r>
                  <a:rPr lang="tr-TR" dirty="0"/>
                  <a:t> şu şekilde hesaplanır;</a:t>
                </a:r>
              </a:p>
              <a:p>
                <a:pPr marL="0" indent="0">
                  <a:buNone/>
                </a:pPr>
                <a14:m>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r>
                          <a:rPr lang="tr-TR" i="1">
                            <a:solidFill>
                              <a:srgbClr val="292934"/>
                            </a:solidFill>
                            <a:latin typeface="Cambria Math"/>
                          </a:rPr>
                          <m:t>𝐼𝑆𝐼</m:t>
                        </m:r>
                        <m:r>
                          <a:rPr lang="tr-TR" i="1">
                            <a:solidFill>
                              <a:srgbClr val="292934"/>
                            </a:solidFill>
                            <a:latin typeface="Cambria Math"/>
                          </a:rPr>
                          <m:t>,</m:t>
                        </m:r>
                        <m:r>
                          <a:rPr lang="tr-TR" i="1">
                            <a:solidFill>
                              <a:srgbClr val="292934"/>
                            </a:solidFill>
                            <a:latin typeface="Cambria Math"/>
                          </a:rPr>
                          <m:t>𝑂𝑌𝑈𝑁</m:t>
                        </m:r>
                      </m:e>
                    </m:d>
                    <m:r>
                      <a:rPr lang="tr-TR" b="0" i="1" smtClean="0">
                        <a:solidFill>
                          <a:srgbClr val="292934"/>
                        </a:solidFill>
                        <a:latin typeface="Cambria Math"/>
                      </a:rPr>
                      <m:t>=</m:t>
                    </m:r>
                    <m:f>
                      <m:fPr>
                        <m:ctrlPr>
                          <a:rPr lang="tr-TR" b="0" i="1" smtClean="0">
                            <a:solidFill>
                              <a:srgbClr val="292934"/>
                            </a:solidFill>
                            <a:latin typeface="Cambria Math" panose="02040503050406030204" pitchFamily="18" charset="0"/>
                          </a:rPr>
                        </m:ctrlPr>
                      </m:fPr>
                      <m:num>
                        <m:r>
                          <a:rPr lang="tr-TR" b="0" i="1" smtClean="0">
                            <a:solidFill>
                              <a:srgbClr val="292934"/>
                            </a:solidFill>
                            <a:latin typeface="Cambria Math"/>
                          </a:rPr>
                          <m:t>4</m:t>
                        </m:r>
                      </m:num>
                      <m:den>
                        <m:r>
                          <a:rPr lang="tr-TR" b="0" i="1" smtClean="0">
                            <a:solidFill>
                              <a:srgbClr val="292934"/>
                            </a:solidFill>
                            <a:latin typeface="Cambria Math"/>
                          </a:rPr>
                          <m:t>14</m:t>
                        </m:r>
                      </m:den>
                    </m:f>
                    <m:d>
                      <m:dPr>
                        <m:ctrlPr>
                          <a:rPr lang="tr-TR" b="0" i="1" smtClean="0">
                            <a:solidFill>
                              <a:srgbClr val="292934"/>
                            </a:solidFill>
                            <a:latin typeface="Cambria Math" panose="02040503050406030204" pitchFamily="18" charset="0"/>
                          </a:rPr>
                        </m:ctrlPr>
                      </m:dPr>
                      <m:e>
                        <m:r>
                          <a:rPr lang="tr-TR" b="0" i="1" smtClean="0">
                            <a:solidFill>
                              <a:srgbClr val="292934"/>
                            </a:solidFill>
                            <a:latin typeface="Cambria Math"/>
                          </a:rPr>
                          <m:t>0.811</m:t>
                        </m:r>
                      </m:e>
                    </m:d>
                    <m:r>
                      <a:rPr lang="tr-TR" b="0" i="1" smtClean="0">
                        <a:solidFill>
                          <a:srgbClr val="292934"/>
                        </a:solidFill>
                        <a:latin typeface="Cambria Math"/>
                      </a:rPr>
                      <m:t>+</m:t>
                    </m:r>
                    <m:f>
                      <m:fPr>
                        <m:ctrlPr>
                          <a:rPr lang="tr-TR" b="0" i="1" smtClean="0">
                            <a:solidFill>
                              <a:srgbClr val="292934"/>
                            </a:solidFill>
                            <a:latin typeface="Cambria Math" panose="02040503050406030204" pitchFamily="18" charset="0"/>
                          </a:rPr>
                        </m:ctrlPr>
                      </m:fPr>
                      <m:num>
                        <m:r>
                          <a:rPr lang="tr-TR" b="0" i="1" smtClean="0">
                            <a:solidFill>
                              <a:srgbClr val="292934"/>
                            </a:solidFill>
                            <a:latin typeface="Cambria Math"/>
                          </a:rPr>
                          <m:t>6</m:t>
                        </m:r>
                      </m:num>
                      <m:den>
                        <m:r>
                          <a:rPr lang="tr-TR" b="0" i="1" smtClean="0">
                            <a:solidFill>
                              <a:srgbClr val="292934"/>
                            </a:solidFill>
                            <a:latin typeface="Cambria Math"/>
                          </a:rPr>
                          <m:t>14</m:t>
                        </m:r>
                      </m:den>
                    </m:f>
                    <m:d>
                      <m:dPr>
                        <m:ctrlPr>
                          <a:rPr lang="tr-TR" b="0" i="1" smtClean="0">
                            <a:solidFill>
                              <a:srgbClr val="292934"/>
                            </a:solidFill>
                            <a:latin typeface="Cambria Math" panose="02040503050406030204" pitchFamily="18" charset="0"/>
                          </a:rPr>
                        </m:ctrlPr>
                      </m:dPr>
                      <m:e>
                        <m:r>
                          <a:rPr lang="tr-TR" b="0" i="1" smtClean="0">
                            <a:solidFill>
                              <a:srgbClr val="292934"/>
                            </a:solidFill>
                            <a:latin typeface="Cambria Math"/>
                          </a:rPr>
                          <m:t>0.918</m:t>
                        </m:r>
                      </m:e>
                    </m:d>
                    <m:r>
                      <a:rPr lang="tr-TR" b="0" i="1" smtClean="0">
                        <a:solidFill>
                          <a:srgbClr val="292934"/>
                        </a:solidFill>
                        <a:latin typeface="Cambria Math"/>
                      </a:rPr>
                      <m:t>+</m:t>
                    </m:r>
                    <m:f>
                      <m:fPr>
                        <m:ctrlPr>
                          <a:rPr lang="tr-TR" b="0" i="1" smtClean="0">
                            <a:solidFill>
                              <a:srgbClr val="292934"/>
                            </a:solidFill>
                            <a:latin typeface="Cambria Math" panose="02040503050406030204" pitchFamily="18" charset="0"/>
                          </a:rPr>
                        </m:ctrlPr>
                      </m:fPr>
                      <m:num>
                        <m:r>
                          <a:rPr lang="tr-TR" b="0" i="1" smtClean="0">
                            <a:solidFill>
                              <a:srgbClr val="292934"/>
                            </a:solidFill>
                            <a:latin typeface="Cambria Math"/>
                          </a:rPr>
                          <m:t>4</m:t>
                        </m:r>
                      </m:num>
                      <m:den>
                        <m:r>
                          <a:rPr lang="tr-TR" b="0" i="1" smtClean="0">
                            <a:solidFill>
                              <a:srgbClr val="292934"/>
                            </a:solidFill>
                            <a:latin typeface="Cambria Math"/>
                          </a:rPr>
                          <m:t>14</m:t>
                        </m:r>
                      </m:den>
                    </m:f>
                    <m:d>
                      <m:dPr>
                        <m:ctrlPr>
                          <a:rPr lang="tr-TR" b="0" i="1" smtClean="0">
                            <a:solidFill>
                              <a:srgbClr val="292934"/>
                            </a:solidFill>
                            <a:latin typeface="Cambria Math" panose="02040503050406030204" pitchFamily="18" charset="0"/>
                          </a:rPr>
                        </m:ctrlPr>
                      </m:dPr>
                      <m:e>
                        <m:r>
                          <a:rPr lang="tr-TR" b="0" i="1" smtClean="0">
                            <a:solidFill>
                              <a:srgbClr val="292934"/>
                            </a:solidFill>
                            <a:latin typeface="Cambria Math"/>
                          </a:rPr>
                          <m:t>1.00</m:t>
                        </m:r>
                      </m:e>
                    </m:d>
                  </m:oMath>
                </a14:m>
                <a:r>
                  <a:rPr lang="tr-TR" dirty="0"/>
                  <a:t>=0.911</a:t>
                </a:r>
              </a:p>
              <a:p>
                <a:pPr marL="0" indent="0">
                  <a:buNone/>
                </a:pPr>
                <a:r>
                  <a:rPr lang="tr-TR" dirty="0"/>
                  <a:t>Önceki örnekte </a:t>
                </a:r>
                <a:r>
                  <a:rPr lang="tr-TR" i="1" dirty="0"/>
                  <a:t>H(OYUN)=0.940 </a:t>
                </a:r>
                <a:r>
                  <a:rPr lang="tr-TR" dirty="0"/>
                  <a:t>hesaplamıştık. O halde kazanç ölçütü;</a:t>
                </a: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a:rPr>
                        <m:t>𝐾𝑎𝑧𝑎𝑛</m:t>
                      </m:r>
                      <m:r>
                        <a:rPr lang="tr-TR" b="0" i="1" smtClean="0">
                          <a:latin typeface="Cambria Math"/>
                        </a:rPr>
                        <m:t>ç</m:t>
                      </m:r>
                      <m:d>
                        <m:dPr>
                          <m:ctrlPr>
                            <a:rPr lang="tr-TR" b="0" i="1" smtClean="0">
                              <a:latin typeface="Cambria Math" panose="02040503050406030204" pitchFamily="18" charset="0"/>
                            </a:rPr>
                          </m:ctrlPr>
                        </m:dPr>
                        <m:e>
                          <m:r>
                            <a:rPr lang="tr-TR" b="0" i="1" smtClean="0">
                              <a:latin typeface="Cambria Math"/>
                            </a:rPr>
                            <m:t>𝐼𝑆𝐼</m:t>
                          </m:r>
                          <m:r>
                            <a:rPr lang="tr-TR" b="0" i="1" smtClean="0">
                              <a:latin typeface="Cambria Math"/>
                            </a:rPr>
                            <m:t>,</m:t>
                          </m:r>
                          <m:r>
                            <a:rPr lang="tr-TR" b="0" i="1" smtClean="0">
                              <a:latin typeface="Cambria Math"/>
                            </a:rPr>
                            <m:t>𝑂𝑌𝑈𝑁</m:t>
                          </m:r>
                        </m:e>
                      </m:d>
                      <m:r>
                        <a:rPr lang="tr-TR" b="0" i="1" smtClean="0">
                          <a:latin typeface="Cambria Math"/>
                        </a:rPr>
                        <m:t>=</m:t>
                      </m:r>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𝑂𝑌𝑈𝑁</m:t>
                          </m:r>
                        </m:e>
                      </m:d>
                      <m:r>
                        <a:rPr lang="tr-TR" b="0" i="1" smtClean="0">
                          <a:latin typeface="Cambria Math"/>
                        </a:rPr>
                        <m:t>−</m:t>
                      </m:r>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𝐼𝑆𝐼</m:t>
                          </m:r>
                          <m:r>
                            <a:rPr lang="tr-TR" b="0" i="1" smtClean="0">
                              <a:latin typeface="Cambria Math"/>
                            </a:rPr>
                            <m:t>,</m:t>
                          </m:r>
                          <m:r>
                            <a:rPr lang="tr-TR" b="0" i="1" smtClean="0">
                              <a:latin typeface="Cambria Math"/>
                            </a:rPr>
                            <m:t>𝑂𝑌𝑈𝑁</m:t>
                          </m:r>
                        </m:e>
                      </m:d>
                    </m:oMath>
                  </m:oMathPara>
                </a14:m>
                <a:endParaRPr lang="tr-TR" b="0" i="1" dirty="0"/>
              </a:p>
              <a:p>
                <a:pPr marL="0" indent="0">
                  <a:buNone/>
                </a:pPr>
                <a:r>
                  <a:rPr lang="tr-TR" i="1" dirty="0"/>
                  <a:t>                                         = 0.940-0.911</a:t>
                </a:r>
              </a:p>
              <a:p>
                <a:pPr marL="0" indent="0">
                  <a:buNone/>
                </a:pPr>
                <a:r>
                  <a:rPr lang="tr-TR" i="1" dirty="0"/>
                  <a:t>                                         = 0.029</a:t>
                </a:r>
              </a:p>
              <a:p>
                <a:pPr marL="0" indent="0">
                  <a:buNone/>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692696"/>
                <a:ext cx="8229600" cy="5784304"/>
              </a:xfrm>
              <a:blipFill>
                <a:blip r:embed="rId2"/>
                <a:stretch>
                  <a:fillRect l="-1407" t="-2529"/>
                </a:stretch>
              </a:blipFill>
            </p:spPr>
            <p:txBody>
              <a:bodyPr/>
              <a:lstStyle/>
              <a:p>
                <a:r>
                  <a:rPr lang="tr-TR">
                    <a:noFill/>
                  </a:rPr>
                  <a:t> </a:t>
                </a:r>
              </a:p>
            </p:txBody>
          </p:sp>
        </mc:Fallback>
      </mc:AlternateContent>
      <p:sp>
        <p:nvSpPr>
          <p:cNvPr id="2" name="Altbilgi Yer Tutucusu 1"/>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21977076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764704"/>
                <a:ext cx="8229600" cy="5976664"/>
              </a:xfrm>
            </p:spPr>
            <p:txBody>
              <a:bodyPr>
                <a:normAutofit lnSpcReduction="10000"/>
              </a:bodyPr>
              <a:lstStyle/>
              <a:p>
                <a:pPr marL="0" indent="0">
                  <a:buNone/>
                </a:pPr>
                <a:r>
                  <a:rPr lang="tr-TR" dirty="0">
                    <a:solidFill>
                      <a:schemeClr val="accent4">
                        <a:lumMod val="60000"/>
                        <a:lumOff val="40000"/>
                      </a:schemeClr>
                    </a:solidFill>
                  </a:rPr>
                  <a:t>b) </a:t>
                </a:r>
                <a:r>
                  <a:rPr lang="tr-TR" dirty="0">
                    <a:solidFill>
                      <a:srgbClr val="FF0000"/>
                    </a:solidFill>
                  </a:rPr>
                  <a:t>HAVA niteliği için kazanç ölçütü: </a:t>
                </a:r>
              </a:p>
              <a:p>
                <a:pPr marL="0" indent="0">
                  <a:buNone/>
                </a:pPr>
                <a:endParaRPr lang="tr-TR" dirty="0">
                  <a:solidFill>
                    <a:srgbClr val="FF0000"/>
                  </a:solidFill>
                </a:endParaRPr>
              </a:p>
              <a:p>
                <a:pPr algn="just">
                  <a:buFont typeface="Wingdings" pitchFamily="2" charset="2"/>
                  <a:buChar char="v"/>
                </a:pPr>
                <a:r>
                  <a:rPr lang="tr-TR" dirty="0">
                    <a:solidFill>
                      <a:srgbClr val="FF0000"/>
                    </a:solidFill>
                  </a:rPr>
                  <a:t> </a:t>
                </a:r>
                <a:r>
                  <a:rPr lang="tr-TR" dirty="0"/>
                  <a:t> İkinci adım olarak HAVA niteliği için benzer hesaplamalar yaparak kazanç ölçütüne ulaşmak istiyoruz. Öncelikle;</a:t>
                </a:r>
              </a:p>
              <a:p>
                <a:pPr marL="0" indent="0" algn="ctr">
                  <a:buNone/>
                </a:pPr>
                <a14:m>
                  <m:oMath xmlns:m="http://schemas.openxmlformats.org/officeDocument/2006/math">
                    <m:d>
                      <m:dPr>
                        <m:begChr m:val="|"/>
                        <m:endChr m:val="|"/>
                        <m:ctrlPr>
                          <a:rPr lang="tr-TR" i="1" smtClean="0">
                            <a:solidFill>
                              <a:schemeClr val="tx1"/>
                            </a:solidFill>
                            <a:latin typeface="Cambria Math" panose="02040503050406030204" pitchFamily="18" charset="0"/>
                          </a:rPr>
                        </m:ctrlPr>
                      </m:dPr>
                      <m:e>
                        <m:sSub>
                          <m:sSubPr>
                            <m:ctrlPr>
                              <a:rPr lang="tr-TR" i="1" smtClean="0">
                                <a:solidFill>
                                  <a:schemeClr val="tx1"/>
                                </a:solidFill>
                                <a:latin typeface="Cambria Math" panose="02040503050406030204" pitchFamily="18" charset="0"/>
                              </a:rPr>
                            </m:ctrlPr>
                          </m:sSubPr>
                          <m:e>
                            <m:r>
                              <a:rPr lang="tr-TR" b="0" i="1" smtClean="0">
                                <a:solidFill>
                                  <a:schemeClr val="tx1"/>
                                </a:solidFill>
                                <a:latin typeface="Cambria Math"/>
                              </a:rPr>
                              <m:t>𝐻𝐴𝑉𝐴</m:t>
                            </m:r>
                          </m:e>
                          <m:sub>
                            <m:r>
                              <a:rPr lang="tr-TR" b="0" i="1" smtClean="0">
                                <a:solidFill>
                                  <a:schemeClr val="tx1"/>
                                </a:solidFill>
                                <a:latin typeface="Cambria Math"/>
                              </a:rPr>
                              <m:t>𝑔</m:t>
                            </m:r>
                            <m:r>
                              <a:rPr lang="tr-TR" b="0" i="1" smtClean="0">
                                <a:solidFill>
                                  <a:schemeClr val="tx1"/>
                                </a:solidFill>
                                <a:latin typeface="Cambria Math"/>
                              </a:rPr>
                              <m:t>ü</m:t>
                            </m:r>
                            <m:r>
                              <a:rPr lang="tr-TR" b="0" i="1" smtClean="0">
                                <a:solidFill>
                                  <a:schemeClr val="tx1"/>
                                </a:solidFill>
                                <a:latin typeface="Cambria Math"/>
                              </a:rPr>
                              <m:t>𝑛𝑒</m:t>
                            </m:r>
                            <m:r>
                              <a:rPr lang="tr-TR" b="0" i="1" smtClean="0">
                                <a:solidFill>
                                  <a:schemeClr val="tx1"/>
                                </a:solidFill>
                                <a:latin typeface="Cambria Math"/>
                              </a:rPr>
                              <m:t>ş</m:t>
                            </m:r>
                            <m:r>
                              <a:rPr lang="tr-TR" b="0" i="1" smtClean="0">
                                <a:solidFill>
                                  <a:schemeClr val="tx1"/>
                                </a:solidFill>
                                <a:latin typeface="Cambria Math"/>
                              </a:rPr>
                              <m:t>𝑙𝑖</m:t>
                            </m:r>
                          </m:sub>
                        </m:sSub>
                      </m:e>
                    </m:d>
                  </m:oMath>
                </a14:m>
                <a:r>
                  <a:rPr lang="tr-TR" dirty="0">
                    <a:solidFill>
                      <a:schemeClr val="tx1"/>
                    </a:solidFill>
                  </a:rPr>
                  <a:t>=5</a:t>
                </a:r>
              </a:p>
              <a:p>
                <a:pPr marL="0" indent="0" algn="ctr">
                  <a:buNone/>
                </a:pPr>
                <a14:m>
                  <m:oMath xmlns:m="http://schemas.openxmlformats.org/officeDocument/2006/math">
                    <m:d>
                      <m:dPr>
                        <m:begChr m:val="|"/>
                        <m:endChr m:val="|"/>
                        <m:ctrlPr>
                          <a:rPr lang="tr-TR" i="1">
                            <a:solidFill>
                              <a:schemeClr val="tx1"/>
                            </a:solidFill>
                            <a:latin typeface="Cambria Math" panose="02040503050406030204" pitchFamily="18" charset="0"/>
                          </a:rPr>
                        </m:ctrlPr>
                      </m:dPr>
                      <m:e>
                        <m:sSub>
                          <m:sSubPr>
                            <m:ctrlPr>
                              <a:rPr lang="tr-TR" i="1">
                                <a:solidFill>
                                  <a:schemeClr val="tx1"/>
                                </a:solidFill>
                                <a:latin typeface="Cambria Math" panose="02040503050406030204" pitchFamily="18" charset="0"/>
                              </a:rPr>
                            </m:ctrlPr>
                          </m:sSubPr>
                          <m:e>
                            <m:r>
                              <a:rPr lang="tr-TR" b="0" i="1" smtClean="0">
                                <a:solidFill>
                                  <a:schemeClr val="tx1"/>
                                </a:solidFill>
                                <a:latin typeface="Cambria Math"/>
                              </a:rPr>
                              <m:t>𝐻𝐴𝑉𝐴</m:t>
                            </m:r>
                          </m:e>
                          <m:sub>
                            <m:r>
                              <a:rPr lang="tr-TR" b="0" i="1" smtClean="0">
                                <a:solidFill>
                                  <a:schemeClr val="tx1"/>
                                </a:solidFill>
                                <a:latin typeface="Cambria Math"/>
                              </a:rPr>
                              <m:t>𝑦𝑎</m:t>
                            </m:r>
                            <m:r>
                              <a:rPr lang="tr-TR" b="0" i="1" smtClean="0">
                                <a:solidFill>
                                  <a:schemeClr val="tx1"/>
                                </a:solidFill>
                                <a:latin typeface="Cambria Math"/>
                              </a:rPr>
                              <m:t>ğ</m:t>
                            </m:r>
                            <m:r>
                              <a:rPr lang="tr-TR" b="0" i="1" smtClean="0">
                                <a:solidFill>
                                  <a:schemeClr val="tx1"/>
                                </a:solidFill>
                                <a:latin typeface="Cambria Math"/>
                              </a:rPr>
                              <m:t>𝑚𝑢𝑟𝑙𝑢</m:t>
                            </m:r>
                          </m:sub>
                        </m:sSub>
                      </m:e>
                    </m:d>
                  </m:oMath>
                </a14:m>
                <a:r>
                  <a:rPr lang="tr-TR" dirty="0">
                    <a:solidFill>
                      <a:schemeClr val="tx1"/>
                    </a:solidFill>
                  </a:rPr>
                  <a:t>=5</a:t>
                </a:r>
              </a:p>
              <a:p>
                <a:pPr marL="0" indent="0" algn="ctr">
                  <a:buNone/>
                </a:pPr>
                <a14:m>
                  <m:oMath xmlns:m="http://schemas.openxmlformats.org/officeDocument/2006/math">
                    <m:d>
                      <m:dPr>
                        <m:begChr m:val="|"/>
                        <m:endChr m:val="|"/>
                        <m:ctrlPr>
                          <a:rPr lang="tr-TR" i="1">
                            <a:solidFill>
                              <a:schemeClr val="tx1"/>
                            </a:solidFill>
                            <a:latin typeface="Cambria Math" panose="02040503050406030204" pitchFamily="18" charset="0"/>
                          </a:rPr>
                        </m:ctrlPr>
                      </m:dPr>
                      <m:e>
                        <m:sSub>
                          <m:sSubPr>
                            <m:ctrlPr>
                              <a:rPr lang="tr-TR" i="1">
                                <a:solidFill>
                                  <a:schemeClr val="tx1"/>
                                </a:solidFill>
                                <a:latin typeface="Cambria Math" panose="02040503050406030204" pitchFamily="18" charset="0"/>
                              </a:rPr>
                            </m:ctrlPr>
                          </m:sSubPr>
                          <m:e>
                            <m:r>
                              <a:rPr lang="tr-TR" b="0" i="1" smtClean="0">
                                <a:solidFill>
                                  <a:schemeClr val="tx1"/>
                                </a:solidFill>
                                <a:latin typeface="Cambria Math"/>
                              </a:rPr>
                              <m:t>𝐻𝐴𝑉𝐴</m:t>
                            </m:r>
                          </m:e>
                          <m:sub>
                            <m:r>
                              <a:rPr lang="tr-TR" b="0" i="1" smtClean="0">
                                <a:solidFill>
                                  <a:schemeClr val="tx1"/>
                                </a:solidFill>
                                <a:latin typeface="Cambria Math"/>
                              </a:rPr>
                              <m:t>𝑏𝑢𝑙𝑢𝑡𝑙𝑢</m:t>
                            </m:r>
                          </m:sub>
                        </m:sSub>
                      </m:e>
                    </m:d>
                  </m:oMath>
                </a14:m>
                <a:r>
                  <a:rPr lang="tr-TR" dirty="0">
                    <a:solidFill>
                      <a:schemeClr val="tx1"/>
                    </a:solidFill>
                  </a:rPr>
                  <a:t>=4</a:t>
                </a:r>
              </a:p>
              <a:p>
                <a:pPr marL="0" indent="0" algn="ctr">
                  <a:buNone/>
                </a:pPr>
                <a:endParaRPr lang="tr-TR" dirty="0">
                  <a:solidFill>
                    <a:schemeClr val="tx1"/>
                  </a:solidFill>
                </a:endParaRPr>
              </a:p>
              <a:p>
                <a:pPr marL="0" indent="0" algn="just">
                  <a:buNone/>
                </a:pPr>
                <a:r>
                  <a:rPr lang="tr-TR" dirty="0"/>
                  <a:t>HAVA niteliği için entropi değeri;</a:t>
                </a:r>
              </a:p>
              <a:p>
                <a:pPr marL="0" indent="0" algn="just">
                  <a:buNone/>
                </a:pPr>
                <a:endParaRPr lang="tr-TR" dirty="0"/>
              </a:p>
              <a:p>
                <a:pPr marL="0" indent="0" algn="just">
                  <a:buNone/>
                </a:pPr>
                <a14:m>
                  <m:oMathPara xmlns:m="http://schemas.openxmlformats.org/officeDocument/2006/math">
                    <m:oMathParaPr>
                      <m:jc m:val="centerGroup"/>
                    </m:oMathParaPr>
                    <m:oMath xmlns:m="http://schemas.openxmlformats.org/officeDocument/2006/math">
                      <m:r>
                        <a:rPr lang="tr-TR" sz="1700" b="0" i="1" smtClean="0">
                          <a:solidFill>
                            <a:schemeClr val="tx1"/>
                          </a:solidFill>
                          <a:latin typeface="Cambria Math"/>
                        </a:rPr>
                        <m:t>𝐻</m:t>
                      </m:r>
                      <m:d>
                        <m:dPr>
                          <m:ctrlPr>
                            <a:rPr lang="tr-TR" sz="1700" b="0" i="1" smtClean="0">
                              <a:solidFill>
                                <a:schemeClr val="tx1"/>
                              </a:solidFill>
                              <a:latin typeface="Cambria Math" panose="02040503050406030204" pitchFamily="18" charset="0"/>
                            </a:rPr>
                          </m:ctrlPr>
                        </m:dPr>
                        <m:e>
                          <m:r>
                            <a:rPr lang="tr-TR" sz="1700" b="0" i="1" smtClean="0">
                              <a:solidFill>
                                <a:schemeClr val="tx1"/>
                              </a:solidFill>
                              <a:latin typeface="Cambria Math"/>
                            </a:rPr>
                            <m:t>𝐻𝐴𝑉𝐴</m:t>
                          </m:r>
                          <m:r>
                            <a:rPr lang="tr-TR" sz="1700" b="0" i="1" smtClean="0">
                              <a:solidFill>
                                <a:schemeClr val="tx1"/>
                              </a:solidFill>
                              <a:latin typeface="Cambria Math"/>
                            </a:rPr>
                            <m:t>,</m:t>
                          </m:r>
                          <m:r>
                            <a:rPr lang="tr-TR" sz="1700" b="0" i="1" smtClean="0">
                              <a:solidFill>
                                <a:schemeClr val="tx1"/>
                              </a:solidFill>
                              <a:latin typeface="Cambria Math"/>
                            </a:rPr>
                            <m:t>𝑂𝑌𝑈𝑁</m:t>
                          </m:r>
                        </m:e>
                      </m:d>
                      <m:r>
                        <a:rPr lang="tr-TR" sz="1700" b="0" i="1" smtClean="0">
                          <a:solidFill>
                            <a:schemeClr val="tx1"/>
                          </a:solidFill>
                          <a:latin typeface="Cambria Math"/>
                        </a:rPr>
                        <m:t>=</m:t>
                      </m:r>
                      <m:f>
                        <m:fPr>
                          <m:ctrlPr>
                            <a:rPr lang="tr-TR" sz="1700" b="0" i="1" smtClean="0">
                              <a:solidFill>
                                <a:schemeClr val="tx1"/>
                              </a:solidFill>
                              <a:latin typeface="Cambria Math" panose="02040503050406030204" pitchFamily="18" charset="0"/>
                            </a:rPr>
                          </m:ctrlPr>
                        </m:fPr>
                        <m:num>
                          <m:r>
                            <a:rPr lang="tr-TR" sz="1700" b="0" i="1" smtClean="0">
                              <a:solidFill>
                                <a:schemeClr val="tx1"/>
                              </a:solidFill>
                              <a:latin typeface="Cambria Math"/>
                            </a:rPr>
                            <m:t>5</m:t>
                          </m:r>
                        </m:num>
                        <m:den>
                          <m:r>
                            <a:rPr lang="tr-TR" sz="1700" b="0" i="1" smtClean="0">
                              <a:solidFill>
                                <a:schemeClr val="tx1"/>
                              </a:solidFill>
                              <a:latin typeface="Cambria Math"/>
                            </a:rPr>
                            <m:t>14</m:t>
                          </m:r>
                        </m:den>
                      </m:f>
                      <m:r>
                        <a:rPr lang="tr-TR" sz="1700" b="0" i="1" smtClean="0">
                          <a:solidFill>
                            <a:schemeClr val="tx1"/>
                          </a:solidFill>
                          <a:latin typeface="Cambria Math"/>
                        </a:rPr>
                        <m:t>𝐻</m:t>
                      </m:r>
                      <m:d>
                        <m:dPr>
                          <m:ctrlPr>
                            <a:rPr lang="tr-TR" sz="1700" b="0" i="1" smtClean="0">
                              <a:solidFill>
                                <a:schemeClr val="tx1"/>
                              </a:solidFill>
                              <a:latin typeface="Cambria Math" panose="02040503050406030204" pitchFamily="18" charset="0"/>
                            </a:rPr>
                          </m:ctrlPr>
                        </m:dPr>
                        <m:e>
                          <m:sSub>
                            <m:sSubPr>
                              <m:ctrlPr>
                                <a:rPr lang="tr-TR" sz="1700" b="0" i="1" smtClean="0">
                                  <a:solidFill>
                                    <a:schemeClr val="tx1"/>
                                  </a:solidFill>
                                  <a:latin typeface="Cambria Math" panose="02040503050406030204" pitchFamily="18" charset="0"/>
                                </a:rPr>
                              </m:ctrlPr>
                            </m:sSubPr>
                            <m:e>
                              <m:r>
                                <a:rPr lang="tr-TR" sz="1700" b="0" i="1" smtClean="0">
                                  <a:solidFill>
                                    <a:schemeClr val="tx1"/>
                                  </a:solidFill>
                                  <a:latin typeface="Cambria Math"/>
                                </a:rPr>
                                <m:t>𝐻𝐴𝑉𝐴</m:t>
                              </m:r>
                            </m:e>
                            <m:sub>
                              <m:r>
                                <a:rPr lang="tr-TR" sz="1700" b="0" i="1" smtClean="0">
                                  <a:solidFill>
                                    <a:schemeClr val="tx1"/>
                                  </a:solidFill>
                                  <a:latin typeface="Cambria Math"/>
                                </a:rPr>
                                <m:t>𝑔</m:t>
                              </m:r>
                              <m:r>
                                <a:rPr lang="tr-TR" sz="1700" b="0" i="1" smtClean="0">
                                  <a:solidFill>
                                    <a:schemeClr val="tx1"/>
                                  </a:solidFill>
                                  <a:latin typeface="Cambria Math"/>
                                </a:rPr>
                                <m:t>ü</m:t>
                              </m:r>
                              <m:r>
                                <a:rPr lang="tr-TR" sz="1700" b="0" i="1" smtClean="0">
                                  <a:solidFill>
                                    <a:schemeClr val="tx1"/>
                                  </a:solidFill>
                                  <a:latin typeface="Cambria Math"/>
                                </a:rPr>
                                <m:t>𝑛𝑒</m:t>
                              </m:r>
                              <m:r>
                                <a:rPr lang="tr-TR" sz="1700" b="0" i="1" smtClean="0">
                                  <a:solidFill>
                                    <a:schemeClr val="tx1"/>
                                  </a:solidFill>
                                  <a:latin typeface="Cambria Math"/>
                                </a:rPr>
                                <m:t>ş</m:t>
                              </m:r>
                              <m:r>
                                <a:rPr lang="tr-TR" sz="1700" b="0" i="1" smtClean="0">
                                  <a:solidFill>
                                    <a:schemeClr val="tx1"/>
                                  </a:solidFill>
                                  <a:latin typeface="Cambria Math"/>
                                </a:rPr>
                                <m:t>𝑙𝑖</m:t>
                              </m:r>
                            </m:sub>
                          </m:sSub>
                        </m:e>
                      </m:d>
                      <m:r>
                        <a:rPr lang="tr-TR" sz="1700" b="0" i="1" smtClean="0">
                          <a:solidFill>
                            <a:schemeClr val="tx1"/>
                          </a:solidFill>
                          <a:latin typeface="Cambria Math"/>
                        </a:rPr>
                        <m:t>+</m:t>
                      </m:r>
                      <m:f>
                        <m:fPr>
                          <m:ctrlPr>
                            <a:rPr lang="tr-TR" sz="1700" b="0" i="1" smtClean="0">
                              <a:solidFill>
                                <a:schemeClr val="tx1"/>
                              </a:solidFill>
                              <a:latin typeface="Cambria Math" panose="02040503050406030204" pitchFamily="18" charset="0"/>
                            </a:rPr>
                          </m:ctrlPr>
                        </m:fPr>
                        <m:num>
                          <m:r>
                            <a:rPr lang="tr-TR" sz="1700" b="0" i="1" smtClean="0">
                              <a:solidFill>
                                <a:schemeClr val="tx1"/>
                              </a:solidFill>
                              <a:latin typeface="Cambria Math"/>
                            </a:rPr>
                            <m:t>4</m:t>
                          </m:r>
                        </m:num>
                        <m:den>
                          <m:r>
                            <a:rPr lang="tr-TR" sz="1700" b="0" i="1" smtClean="0">
                              <a:solidFill>
                                <a:schemeClr val="tx1"/>
                              </a:solidFill>
                              <a:latin typeface="Cambria Math"/>
                            </a:rPr>
                            <m:t>14</m:t>
                          </m:r>
                        </m:den>
                      </m:f>
                      <m:r>
                        <a:rPr lang="tr-TR" sz="1700" b="0" i="1" smtClean="0">
                          <a:solidFill>
                            <a:schemeClr val="tx1"/>
                          </a:solidFill>
                          <a:latin typeface="Cambria Math"/>
                        </a:rPr>
                        <m:t>𝐻</m:t>
                      </m:r>
                      <m:d>
                        <m:dPr>
                          <m:ctrlPr>
                            <a:rPr lang="tr-TR" sz="1700" b="0" i="1" smtClean="0">
                              <a:solidFill>
                                <a:schemeClr val="tx1"/>
                              </a:solidFill>
                              <a:latin typeface="Cambria Math" panose="02040503050406030204" pitchFamily="18" charset="0"/>
                            </a:rPr>
                          </m:ctrlPr>
                        </m:dPr>
                        <m:e>
                          <m:sSub>
                            <m:sSubPr>
                              <m:ctrlPr>
                                <a:rPr lang="tr-TR" sz="1700" b="0" i="1" smtClean="0">
                                  <a:solidFill>
                                    <a:schemeClr val="tx1"/>
                                  </a:solidFill>
                                  <a:latin typeface="Cambria Math" panose="02040503050406030204" pitchFamily="18" charset="0"/>
                                </a:rPr>
                              </m:ctrlPr>
                            </m:sSubPr>
                            <m:e>
                              <m:r>
                                <a:rPr lang="tr-TR" sz="1700" b="0" i="1" smtClean="0">
                                  <a:solidFill>
                                    <a:schemeClr val="tx1"/>
                                  </a:solidFill>
                                  <a:latin typeface="Cambria Math"/>
                                </a:rPr>
                                <m:t>𝐻𝐴𝑉𝐴</m:t>
                              </m:r>
                            </m:e>
                            <m:sub>
                              <m:r>
                                <a:rPr lang="tr-TR" sz="1700" b="0" i="1" smtClean="0">
                                  <a:solidFill>
                                    <a:schemeClr val="tx1"/>
                                  </a:solidFill>
                                  <a:latin typeface="Cambria Math"/>
                                </a:rPr>
                                <m:t>𝑏𝑢𝑙𝑢𝑡𝑙𝑢</m:t>
                              </m:r>
                            </m:sub>
                          </m:sSub>
                        </m:e>
                      </m:d>
                      <m:r>
                        <a:rPr lang="tr-TR" sz="1700" b="0" i="1" smtClean="0">
                          <a:solidFill>
                            <a:schemeClr val="tx1"/>
                          </a:solidFill>
                          <a:latin typeface="Cambria Math"/>
                        </a:rPr>
                        <m:t>+</m:t>
                      </m:r>
                      <m:f>
                        <m:fPr>
                          <m:ctrlPr>
                            <a:rPr lang="tr-TR" sz="1700" b="0" i="1" smtClean="0">
                              <a:solidFill>
                                <a:schemeClr val="tx1"/>
                              </a:solidFill>
                              <a:latin typeface="Cambria Math" panose="02040503050406030204" pitchFamily="18" charset="0"/>
                            </a:rPr>
                          </m:ctrlPr>
                        </m:fPr>
                        <m:num>
                          <m:r>
                            <a:rPr lang="tr-TR" sz="1700" b="0" i="1" smtClean="0">
                              <a:solidFill>
                                <a:schemeClr val="tx1"/>
                              </a:solidFill>
                              <a:latin typeface="Cambria Math"/>
                            </a:rPr>
                            <m:t>5</m:t>
                          </m:r>
                        </m:num>
                        <m:den>
                          <m:r>
                            <a:rPr lang="tr-TR" sz="1700" b="0" i="1" smtClean="0">
                              <a:solidFill>
                                <a:schemeClr val="tx1"/>
                              </a:solidFill>
                              <a:latin typeface="Cambria Math"/>
                            </a:rPr>
                            <m:t>14</m:t>
                          </m:r>
                        </m:den>
                      </m:f>
                      <m:r>
                        <a:rPr lang="tr-TR" sz="1700" b="0" i="1" smtClean="0">
                          <a:solidFill>
                            <a:schemeClr val="tx1"/>
                          </a:solidFill>
                          <a:latin typeface="Cambria Math"/>
                        </a:rPr>
                        <m:t>𝐻</m:t>
                      </m:r>
                      <m:r>
                        <a:rPr lang="tr-TR" sz="1700" b="0" i="1" smtClean="0">
                          <a:solidFill>
                            <a:schemeClr val="tx1"/>
                          </a:solidFill>
                          <a:latin typeface="Cambria Math"/>
                        </a:rPr>
                        <m:t>(</m:t>
                      </m:r>
                      <m:sSub>
                        <m:sSubPr>
                          <m:ctrlPr>
                            <a:rPr lang="tr-TR" sz="1700" b="0" i="1" smtClean="0">
                              <a:solidFill>
                                <a:schemeClr val="tx1"/>
                              </a:solidFill>
                              <a:latin typeface="Cambria Math" panose="02040503050406030204" pitchFamily="18" charset="0"/>
                            </a:rPr>
                          </m:ctrlPr>
                        </m:sSubPr>
                        <m:e>
                          <m:r>
                            <a:rPr lang="tr-TR" sz="1700" b="0" i="1" smtClean="0">
                              <a:solidFill>
                                <a:schemeClr val="tx1"/>
                              </a:solidFill>
                              <a:latin typeface="Cambria Math"/>
                            </a:rPr>
                            <m:t>𝐻𝐴𝑉𝐴</m:t>
                          </m:r>
                        </m:e>
                        <m:sub>
                          <m:r>
                            <a:rPr lang="tr-TR" sz="1700" b="0" i="1" smtClean="0">
                              <a:solidFill>
                                <a:schemeClr val="tx1"/>
                              </a:solidFill>
                              <a:latin typeface="Cambria Math"/>
                            </a:rPr>
                            <m:t>𝑦𝑎</m:t>
                          </m:r>
                          <m:r>
                            <a:rPr lang="tr-TR" sz="1700" b="0" i="1" smtClean="0">
                              <a:solidFill>
                                <a:schemeClr val="tx1"/>
                              </a:solidFill>
                              <a:latin typeface="Cambria Math"/>
                            </a:rPr>
                            <m:t>ğ</m:t>
                          </m:r>
                          <m:r>
                            <a:rPr lang="tr-TR" sz="1700" b="0" i="1" smtClean="0">
                              <a:solidFill>
                                <a:schemeClr val="tx1"/>
                              </a:solidFill>
                              <a:latin typeface="Cambria Math"/>
                            </a:rPr>
                            <m:t>𝑚𝑢𝑟𝑙𝑢</m:t>
                          </m:r>
                        </m:sub>
                      </m:sSub>
                      <m:r>
                        <a:rPr lang="tr-TR" sz="1700" b="0" i="1" smtClean="0">
                          <a:solidFill>
                            <a:schemeClr val="tx1"/>
                          </a:solidFill>
                          <a:latin typeface="Cambria Math"/>
                        </a:rPr>
                        <m:t>)</m:t>
                      </m:r>
                    </m:oMath>
                  </m:oMathPara>
                </a14:m>
                <a:endParaRPr lang="tr-TR" sz="1700" dirty="0">
                  <a:solidFill>
                    <a:schemeClr val="tx1"/>
                  </a:solidFill>
                </a:endParaRP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764704"/>
                <a:ext cx="8229600" cy="5976664"/>
              </a:xfrm>
              <a:blipFill>
                <a:blip r:embed="rId2"/>
                <a:stretch>
                  <a:fillRect l="-1852" t="-2141" r="-1852"/>
                </a:stretch>
              </a:blipFill>
            </p:spPr>
            <p:txBody>
              <a:bodyPr/>
              <a:lstStyle/>
              <a:p>
                <a:r>
                  <a:rPr lang="tr-TR">
                    <a:noFill/>
                  </a:rPr>
                  <a:t> </a:t>
                </a:r>
              </a:p>
            </p:txBody>
          </p:sp>
        </mc:Fallback>
      </mc:AlternateContent>
      <p:sp>
        <p:nvSpPr>
          <p:cNvPr id="5" name="Altbilgi Yer Tutucusu 4"/>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38153105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764704"/>
                <a:ext cx="8229600" cy="5712296"/>
              </a:xfrm>
            </p:spPr>
            <p:txBody>
              <a:bodyPr>
                <a:normAutofit lnSpcReduction="10000"/>
              </a:bodyPr>
              <a:lstStyle/>
              <a:p>
                <a:pPr marL="0" indent="0">
                  <a:buNone/>
                </a:pPr>
                <a:endParaRPr lang="tr-TR" i="1" dirty="0">
                  <a:latin typeface="Cambria Math"/>
                </a:endParaRPr>
              </a:p>
              <a:p>
                <a:pPr marL="0" indent="0">
                  <a:buNone/>
                </a:pPr>
                <a:endParaRPr lang="tr-TR" b="0" i="1" dirty="0">
                  <a:latin typeface="Cambria Math"/>
                </a:endParaRPr>
              </a:p>
              <a:p>
                <a:pPr marL="0" indent="0">
                  <a:buNone/>
                </a:pPr>
                <a:endParaRPr lang="tr-TR" i="1" dirty="0">
                  <a:latin typeface="Cambria Math"/>
                </a:endParaRPr>
              </a:p>
              <a:p>
                <a:pPr marL="0" indent="0">
                  <a:buNone/>
                </a:pPr>
                <a:endParaRPr lang="tr-TR" b="0"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𝐻𝐴𝑉𝐴</m:t>
                              </m:r>
                            </m:e>
                            <m:sub>
                              <m:r>
                                <a:rPr lang="tr-TR" b="0" i="1" smtClean="0">
                                  <a:latin typeface="Cambria Math"/>
                                </a:rPr>
                                <m:t>𝑔</m:t>
                              </m:r>
                              <m:r>
                                <a:rPr lang="tr-TR" b="0" i="1" smtClean="0">
                                  <a:latin typeface="Cambria Math"/>
                                </a:rPr>
                                <m:t>ü</m:t>
                              </m:r>
                              <m:r>
                                <a:rPr lang="tr-TR" b="0" i="1" smtClean="0">
                                  <a:latin typeface="Cambria Math"/>
                                </a:rPr>
                                <m:t>𝑛𝑒</m:t>
                              </m:r>
                              <m:r>
                                <a:rPr lang="tr-TR" b="0" i="1" smtClean="0">
                                  <a:latin typeface="Cambria Math"/>
                                </a:rPr>
                                <m:t>ş</m:t>
                              </m:r>
                              <m:r>
                                <a:rPr lang="tr-TR" b="0" i="1" smtClean="0">
                                  <a:latin typeface="Cambria Math"/>
                                </a:rPr>
                                <m:t>𝑙𝑖</m:t>
                              </m:r>
                            </m:sub>
                          </m:sSub>
                        </m:e>
                      </m:d>
                      <m:r>
                        <a:rPr lang="tr-TR" b="0" i="1" smtClean="0">
                          <a:latin typeface="Cambria Math"/>
                        </a:rPr>
                        <m:t>=−</m:t>
                      </m:r>
                      <m:d>
                        <m:dPr>
                          <m:ctrlPr>
                            <a:rPr lang="tr-TR" b="0" i="1" smtClean="0">
                              <a:latin typeface="Cambria Math" panose="02040503050406030204" pitchFamily="18" charset="0"/>
                            </a:rPr>
                          </m:ctrlPr>
                        </m:dPr>
                        <m:e>
                          <m:f>
                            <m:fPr>
                              <m:ctrlPr>
                                <a:rPr lang="tr-TR" b="0" i="1" smtClean="0">
                                  <a:latin typeface="Cambria Math" panose="02040503050406030204" pitchFamily="18" charset="0"/>
                                </a:rPr>
                              </m:ctrlPr>
                            </m:fPr>
                            <m:num>
                              <m:r>
                                <a:rPr lang="tr-TR" b="0" i="1" smtClean="0">
                                  <a:latin typeface="Cambria Math"/>
                                </a:rPr>
                                <m:t>3</m:t>
                              </m:r>
                            </m:num>
                            <m:den>
                              <m:r>
                                <a:rPr lang="tr-TR" b="0" i="1" smtClean="0">
                                  <a:latin typeface="Cambria Math"/>
                                </a:rPr>
                                <m:t>5</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3</m:t>
                                  </m:r>
                                </m:num>
                                <m:den>
                                  <m:r>
                                    <a:rPr lang="tr-TR" b="0" i="1" smtClean="0">
                                      <a:latin typeface="Cambria Math"/>
                                    </a:rPr>
                                    <m:t>5</m:t>
                                  </m:r>
                                </m:den>
                              </m:f>
                            </m:e>
                          </m:func>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2</m:t>
                              </m:r>
                            </m:num>
                            <m:den>
                              <m:r>
                                <a:rPr lang="tr-TR" b="0" i="1" smtClean="0">
                                  <a:latin typeface="Cambria Math"/>
                                </a:rPr>
                                <m:t>5</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2</m:t>
                                  </m:r>
                                </m:num>
                                <m:den>
                                  <m:r>
                                    <a:rPr lang="tr-TR" b="0" i="1" smtClean="0">
                                      <a:latin typeface="Cambria Math"/>
                                    </a:rPr>
                                    <m:t>5</m:t>
                                  </m:r>
                                </m:den>
                              </m:f>
                            </m:e>
                          </m:func>
                        </m:e>
                      </m:d>
                      <m:r>
                        <a:rPr lang="tr-TR" b="0" i="1" smtClean="0">
                          <a:latin typeface="Cambria Math"/>
                        </a:rPr>
                        <m:t>=0.971</m:t>
                      </m:r>
                    </m:oMath>
                  </m:oMathPara>
                </a14:m>
                <a:endParaRPr lang="tr-TR" dirty="0"/>
              </a:p>
              <a:p>
                <a:pPr marL="0" indent="0" algn="ctr">
                  <a:buNone/>
                </a:pPr>
                <a14:m>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𝐻𝐴𝑉𝐴</m:t>
                            </m:r>
                          </m:e>
                          <m:sub>
                            <m:r>
                              <a:rPr lang="tr-TR" b="0" i="1" smtClean="0">
                                <a:solidFill>
                                  <a:srgbClr val="292934"/>
                                </a:solidFill>
                                <a:latin typeface="Cambria Math"/>
                              </a:rPr>
                              <m:t>𝑦𝑎</m:t>
                            </m:r>
                            <m:r>
                              <a:rPr lang="tr-TR" b="0" i="1" smtClean="0">
                                <a:solidFill>
                                  <a:srgbClr val="292934"/>
                                </a:solidFill>
                                <a:latin typeface="Cambria Math"/>
                              </a:rPr>
                              <m:t>ğ</m:t>
                            </m:r>
                            <m:r>
                              <a:rPr lang="tr-TR" b="0" i="1" smtClean="0">
                                <a:solidFill>
                                  <a:srgbClr val="292934"/>
                                </a:solidFill>
                                <a:latin typeface="Cambria Math"/>
                              </a:rPr>
                              <m:t>𝑚𝑢𝑟𝑙𝑢</m:t>
                            </m:r>
                          </m:sub>
                        </m:sSub>
                      </m:e>
                    </m:d>
                    <m:r>
                      <a:rPr lang="tr-TR" i="1">
                        <a:solidFill>
                          <a:srgbClr val="292934"/>
                        </a:solidFill>
                        <a:latin typeface="Cambria Math"/>
                      </a:rPr>
                      <m:t>=−</m:t>
                    </m:r>
                    <m:d>
                      <m:dPr>
                        <m:ctrlPr>
                          <a:rPr lang="tr-TR" i="1">
                            <a:solidFill>
                              <a:srgbClr val="292934"/>
                            </a:solidFill>
                            <a:latin typeface="Cambria Math" panose="02040503050406030204" pitchFamily="18" charset="0"/>
                          </a:rPr>
                        </m:ctrlPr>
                      </m:dPr>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2</m:t>
                            </m:r>
                          </m:num>
                          <m:den>
                            <m:r>
                              <a:rPr lang="tr-TR" b="0" i="1" smtClean="0">
                                <a:solidFill>
                                  <a:srgbClr val="292934"/>
                                </a:solidFill>
                                <a:latin typeface="Cambria Math"/>
                              </a:rPr>
                              <m:t>5</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b="0" i="1" smtClean="0">
                                    <a:solidFill>
                                      <a:srgbClr val="292934"/>
                                    </a:solidFill>
                                    <a:latin typeface="Cambria Math"/>
                                  </a:rPr>
                                  <m:t>2</m:t>
                                </m:r>
                              </m:sub>
                            </m:sSub>
                          </m:fName>
                          <m:e>
                            <m:f>
                              <m:fPr>
                                <m:ctrlPr>
                                  <a:rPr lang="tr-TR" i="1" smtClean="0">
                                    <a:solidFill>
                                      <a:srgbClr val="292934"/>
                                    </a:solidFill>
                                    <a:latin typeface="Cambria Math" panose="02040503050406030204" pitchFamily="18" charset="0"/>
                                  </a:rPr>
                                </m:ctrlPr>
                              </m:fPr>
                              <m:num>
                                <m:r>
                                  <a:rPr lang="tr-TR" b="0" i="1" smtClean="0">
                                    <a:solidFill>
                                      <a:srgbClr val="292934"/>
                                    </a:solidFill>
                                    <a:latin typeface="Cambria Math"/>
                                  </a:rPr>
                                  <m:t>2</m:t>
                                </m:r>
                              </m:num>
                              <m:den>
                                <m:r>
                                  <a:rPr lang="tr-TR" b="0" i="1" smtClean="0">
                                    <a:solidFill>
                                      <a:srgbClr val="292934"/>
                                    </a:solidFill>
                                    <a:latin typeface="Cambria Math"/>
                                  </a:rPr>
                                  <m:t>5</m:t>
                                </m:r>
                              </m:den>
                            </m:f>
                          </m:e>
                        </m:func>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3</m:t>
                            </m:r>
                          </m:num>
                          <m:den>
                            <m:r>
                              <a:rPr lang="tr-TR" b="0" i="1" smtClean="0">
                                <a:solidFill>
                                  <a:srgbClr val="292934"/>
                                </a:solidFill>
                                <a:latin typeface="Cambria Math"/>
                              </a:rPr>
                              <m:t>5</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b="0" i="1" smtClean="0">
                                    <a:solidFill>
                                      <a:srgbClr val="292934"/>
                                    </a:solidFill>
                                    <a:latin typeface="Cambria Math"/>
                                  </a:rPr>
                                  <m:t>2</m:t>
                                </m:r>
                              </m:sub>
                            </m:sSub>
                          </m:fName>
                          <m:e>
                            <m:f>
                              <m:fPr>
                                <m:ctrlPr>
                                  <a:rPr lang="tr-TR" i="1" smtClean="0">
                                    <a:solidFill>
                                      <a:srgbClr val="292934"/>
                                    </a:solidFill>
                                    <a:latin typeface="Cambria Math" panose="02040503050406030204" pitchFamily="18" charset="0"/>
                                  </a:rPr>
                                </m:ctrlPr>
                              </m:fPr>
                              <m:num>
                                <m:r>
                                  <a:rPr lang="tr-TR" b="0" i="1" smtClean="0">
                                    <a:solidFill>
                                      <a:srgbClr val="292934"/>
                                    </a:solidFill>
                                    <a:latin typeface="Cambria Math"/>
                                  </a:rPr>
                                  <m:t>3</m:t>
                                </m:r>
                              </m:num>
                              <m:den>
                                <m:r>
                                  <a:rPr lang="tr-TR" b="0" i="1" smtClean="0">
                                    <a:solidFill>
                                      <a:srgbClr val="292934"/>
                                    </a:solidFill>
                                    <a:latin typeface="Cambria Math"/>
                                  </a:rPr>
                                  <m:t>5</m:t>
                                </m:r>
                              </m:den>
                            </m:f>
                          </m:e>
                        </m:func>
                      </m:e>
                    </m:d>
                    <m:r>
                      <a:rPr lang="tr-TR" i="1">
                        <a:solidFill>
                          <a:srgbClr val="292934"/>
                        </a:solidFill>
                        <a:latin typeface="Cambria Math"/>
                      </a:rPr>
                      <m:t>=</m:t>
                    </m:r>
                  </m:oMath>
                </a14:m>
                <a:r>
                  <a:rPr lang="tr-TR" dirty="0"/>
                  <a:t>0.971</a:t>
                </a:r>
              </a:p>
              <a:p>
                <a:pPr marL="0" indent="0" algn="ctr">
                  <a:buNone/>
                </a:pPr>
                <a14:m>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𝐻𝐴𝑉𝐴</m:t>
                            </m:r>
                          </m:e>
                          <m:sub>
                            <m:r>
                              <a:rPr lang="tr-TR" b="0" i="1" smtClean="0">
                                <a:solidFill>
                                  <a:srgbClr val="292934"/>
                                </a:solidFill>
                                <a:latin typeface="Cambria Math"/>
                              </a:rPr>
                              <m:t>𝑏𝑢𝑙𝑢𝑡𝑙𝑢</m:t>
                            </m:r>
                          </m:sub>
                        </m:sSub>
                      </m:e>
                    </m:d>
                    <m:r>
                      <a:rPr lang="tr-TR" i="1">
                        <a:solidFill>
                          <a:srgbClr val="292934"/>
                        </a:solidFill>
                        <a:latin typeface="Cambria Math"/>
                      </a:rPr>
                      <m:t>=−</m:t>
                    </m:r>
                    <m:d>
                      <m:dPr>
                        <m:ctrlPr>
                          <a:rPr lang="tr-TR" i="1">
                            <a:solidFill>
                              <a:srgbClr val="292934"/>
                            </a:solidFill>
                            <a:latin typeface="Cambria Math" panose="02040503050406030204" pitchFamily="18" charset="0"/>
                          </a:rPr>
                        </m:ctrlPr>
                      </m:dPr>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4</m:t>
                            </m:r>
                          </m:num>
                          <m:den>
                            <m:r>
                              <a:rPr lang="tr-TR" b="0" i="1" smtClean="0">
                                <a:solidFill>
                                  <a:srgbClr val="292934"/>
                                </a:solidFill>
                                <a:latin typeface="Cambria Math"/>
                              </a:rPr>
                              <m:t>4</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b="0" i="1" smtClean="0">
                                    <a:solidFill>
                                      <a:srgbClr val="292934"/>
                                    </a:solidFill>
                                    <a:latin typeface="Cambria Math"/>
                                  </a:rPr>
                                  <m:t>2</m:t>
                                </m:r>
                              </m:sub>
                            </m:sSub>
                          </m:fName>
                          <m:e>
                            <m:f>
                              <m:fPr>
                                <m:ctrlPr>
                                  <a:rPr lang="tr-TR" i="1" smtClean="0">
                                    <a:solidFill>
                                      <a:srgbClr val="292934"/>
                                    </a:solidFill>
                                    <a:latin typeface="Cambria Math" panose="02040503050406030204" pitchFamily="18" charset="0"/>
                                  </a:rPr>
                                </m:ctrlPr>
                              </m:fPr>
                              <m:num>
                                <m:r>
                                  <a:rPr lang="tr-TR" b="0" i="1" smtClean="0">
                                    <a:solidFill>
                                      <a:srgbClr val="292934"/>
                                    </a:solidFill>
                                    <a:latin typeface="Cambria Math"/>
                                  </a:rPr>
                                  <m:t>4</m:t>
                                </m:r>
                              </m:num>
                              <m:den>
                                <m:r>
                                  <a:rPr lang="tr-TR" b="0" i="1" smtClean="0">
                                    <a:solidFill>
                                      <a:srgbClr val="292934"/>
                                    </a:solidFill>
                                    <a:latin typeface="Cambria Math"/>
                                  </a:rPr>
                                  <m:t>4</m:t>
                                </m:r>
                              </m:den>
                            </m:f>
                          </m:e>
                        </m:func>
                      </m:e>
                    </m:d>
                    <m:r>
                      <a:rPr lang="tr-TR" i="1">
                        <a:solidFill>
                          <a:srgbClr val="292934"/>
                        </a:solidFill>
                        <a:latin typeface="Cambria Math"/>
                      </a:rPr>
                      <m:t>=</m:t>
                    </m:r>
                  </m:oMath>
                </a14:m>
                <a:r>
                  <a:rPr lang="tr-TR" dirty="0"/>
                  <a:t>0</a:t>
                </a:r>
              </a:p>
              <a:p>
                <a:pPr marL="0" indent="0" algn="ctr">
                  <a:buNone/>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764704"/>
                <a:ext cx="8229600" cy="5712296"/>
              </a:xfrm>
              <a:blipFill>
                <a:blip r:embed="rId2"/>
                <a:stretch>
                  <a:fillRect/>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1511009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451917"/>
            <a:ext cx="8229600" cy="5145435"/>
          </a:xfrm>
        </p:spPr>
        <p:txBody>
          <a:bodyPr>
            <a:normAutofit fontScale="92500"/>
          </a:bodyPr>
          <a:lstStyle/>
          <a:p>
            <a:pPr algn="just"/>
            <a:r>
              <a:rPr lang="tr-TR" dirty="0"/>
              <a:t>Karar destek sistemleri, yöneticilerin programlanamayan türden karar verme işlemlerine yardımcı olmak üzere geliştirilir.</a:t>
            </a:r>
          </a:p>
          <a:p>
            <a:pPr algn="just"/>
            <a:r>
              <a:rPr lang="tr-TR" dirty="0"/>
              <a:t>Yöneticinin herhangi bir anda, daha önceden öngörülmemiş bir bilgiye  aniden gereksinimi olabilir.</a:t>
            </a:r>
          </a:p>
          <a:p>
            <a:pPr algn="just"/>
            <a:r>
              <a:rPr lang="tr-TR" dirty="0"/>
              <a:t>Böyle bir durumda, hemen yanıt verebilecek bir sistemin varlığı gerekecektir.</a:t>
            </a:r>
          </a:p>
          <a:p>
            <a:pPr algn="just"/>
            <a:r>
              <a:rPr lang="tr-TR" dirty="0"/>
              <a:t>Karar destek sistemleri bu gibi durumlar için tasarlanır.</a:t>
            </a:r>
          </a:p>
        </p:txBody>
      </p:sp>
    </p:spTree>
    <p:extLst>
      <p:ext uri="{BB962C8B-B14F-4D97-AF65-F5344CB8AC3E}">
        <p14:creationId xmlns:p14="http://schemas.microsoft.com/office/powerpoint/2010/main" val="13292227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404664"/>
            <a:ext cx="8229600" cy="504056"/>
          </a:xfrm>
        </p:spPr>
        <p:txBody>
          <a:bodyPr>
            <a:normAutofit/>
          </a:bodyPr>
          <a:lstStyle/>
          <a:p>
            <a:r>
              <a:rPr lang="tr-TR" sz="1800" dirty="0"/>
              <a:t>Tablo 3.4. HAVA ve OYUN nitelik değerleri</a:t>
            </a:r>
          </a:p>
        </p:txBody>
      </p:sp>
      <p:graphicFrame>
        <p:nvGraphicFramePr>
          <p:cNvPr id="4" name="İçerik Yer Tutucusu 3"/>
          <p:cNvGraphicFramePr>
            <a:graphicFrameLocks noGrp="1"/>
          </p:cNvGraphicFramePr>
          <p:nvPr>
            <p:ph idx="1"/>
          </p:nvPr>
        </p:nvGraphicFramePr>
        <p:xfrm>
          <a:off x="2483768" y="1124744"/>
          <a:ext cx="3816424" cy="5486400"/>
        </p:xfrm>
        <a:graphic>
          <a:graphicData uri="http://schemas.openxmlformats.org/drawingml/2006/table">
            <a:tbl>
              <a:tblPr firstRow="1" bandRow="1">
                <a:tableStyleId>{10A1B5D5-9B99-4C35-A422-299274C87663}</a:tableStyleId>
              </a:tblPr>
              <a:tblGrid>
                <a:gridCol w="1908212">
                  <a:extLst>
                    <a:ext uri="{9D8B030D-6E8A-4147-A177-3AD203B41FA5}">
                      <a16:colId xmlns:a16="http://schemas.microsoft.com/office/drawing/2014/main" val="20000"/>
                    </a:ext>
                  </a:extLst>
                </a:gridCol>
                <a:gridCol w="1908212">
                  <a:extLst>
                    <a:ext uri="{9D8B030D-6E8A-4147-A177-3AD203B41FA5}">
                      <a16:colId xmlns:a16="http://schemas.microsoft.com/office/drawing/2014/main" val="20001"/>
                    </a:ext>
                  </a:extLst>
                </a:gridCol>
              </a:tblGrid>
              <a:tr h="321636">
                <a:tc>
                  <a:txBody>
                    <a:bodyPr/>
                    <a:lstStyle/>
                    <a:p>
                      <a:pPr algn="ctr"/>
                      <a:r>
                        <a:rPr lang="tr-TR" dirty="0"/>
                        <a:t>HAVA</a:t>
                      </a:r>
                    </a:p>
                  </a:txBody>
                  <a:tcPr/>
                </a:tc>
                <a:tc>
                  <a:txBody>
                    <a:bodyPr/>
                    <a:lstStyle/>
                    <a:p>
                      <a:pPr algn="ctr"/>
                      <a:r>
                        <a:rPr lang="tr-TR" dirty="0"/>
                        <a:t>OYUN</a:t>
                      </a:r>
                    </a:p>
                  </a:txBody>
                  <a:tcPr/>
                </a:tc>
                <a:extLst>
                  <a:ext uri="{0D108BD9-81ED-4DB2-BD59-A6C34878D82A}">
                    <a16:rowId xmlns:a16="http://schemas.microsoft.com/office/drawing/2014/main" val="10000"/>
                  </a:ext>
                </a:extLst>
              </a:tr>
              <a:tr h="321636">
                <a:tc>
                  <a:txBody>
                    <a:bodyPr/>
                    <a:lstStyle/>
                    <a:p>
                      <a:pPr algn="ctr"/>
                      <a:r>
                        <a:rPr lang="tr-TR" dirty="0"/>
                        <a:t>Güneşli</a:t>
                      </a:r>
                    </a:p>
                  </a:txBody>
                  <a:tcPr/>
                </a:tc>
                <a:tc>
                  <a:txBody>
                    <a:bodyPr/>
                    <a:lstStyle/>
                    <a:p>
                      <a:pPr algn="ctr"/>
                      <a:r>
                        <a:rPr lang="tr-TR" dirty="0"/>
                        <a:t>Hayır</a:t>
                      </a:r>
                    </a:p>
                  </a:txBody>
                  <a:tcPr/>
                </a:tc>
                <a:extLst>
                  <a:ext uri="{0D108BD9-81ED-4DB2-BD59-A6C34878D82A}">
                    <a16:rowId xmlns:a16="http://schemas.microsoft.com/office/drawing/2014/main" val="10001"/>
                  </a:ext>
                </a:extLst>
              </a:tr>
              <a:tr h="321636">
                <a:tc>
                  <a:txBody>
                    <a:bodyPr/>
                    <a:lstStyle/>
                    <a:p>
                      <a:pPr algn="ctr"/>
                      <a:r>
                        <a:rPr lang="tr-TR" dirty="0"/>
                        <a:t>Güneşli</a:t>
                      </a:r>
                    </a:p>
                  </a:txBody>
                  <a:tcPr/>
                </a:tc>
                <a:tc>
                  <a:txBody>
                    <a:bodyPr/>
                    <a:lstStyle/>
                    <a:p>
                      <a:pPr algn="ctr"/>
                      <a:r>
                        <a:rPr lang="tr-TR" dirty="0"/>
                        <a:t>Hayır</a:t>
                      </a:r>
                    </a:p>
                  </a:txBody>
                  <a:tcPr/>
                </a:tc>
                <a:extLst>
                  <a:ext uri="{0D108BD9-81ED-4DB2-BD59-A6C34878D82A}">
                    <a16:rowId xmlns:a16="http://schemas.microsoft.com/office/drawing/2014/main" val="10002"/>
                  </a:ext>
                </a:extLst>
              </a:tr>
              <a:tr h="321636">
                <a:tc>
                  <a:txBody>
                    <a:bodyPr/>
                    <a:lstStyle/>
                    <a:p>
                      <a:pPr algn="ctr"/>
                      <a:r>
                        <a:rPr lang="tr-TR" dirty="0"/>
                        <a:t>Güneşli</a:t>
                      </a:r>
                    </a:p>
                  </a:txBody>
                  <a:tcPr/>
                </a:tc>
                <a:tc>
                  <a:txBody>
                    <a:bodyPr/>
                    <a:lstStyle/>
                    <a:p>
                      <a:pPr algn="ctr"/>
                      <a:r>
                        <a:rPr lang="tr-TR" dirty="0"/>
                        <a:t>Hayır</a:t>
                      </a:r>
                    </a:p>
                  </a:txBody>
                  <a:tcPr/>
                </a:tc>
                <a:extLst>
                  <a:ext uri="{0D108BD9-81ED-4DB2-BD59-A6C34878D82A}">
                    <a16:rowId xmlns:a16="http://schemas.microsoft.com/office/drawing/2014/main" val="10003"/>
                  </a:ext>
                </a:extLst>
              </a:tr>
              <a:tr h="321636">
                <a:tc>
                  <a:txBody>
                    <a:bodyPr/>
                    <a:lstStyle/>
                    <a:p>
                      <a:pPr algn="ctr"/>
                      <a:r>
                        <a:rPr lang="tr-TR" dirty="0"/>
                        <a:t>Güneşli</a:t>
                      </a:r>
                    </a:p>
                  </a:txBody>
                  <a:tcPr/>
                </a:tc>
                <a:tc>
                  <a:txBody>
                    <a:bodyPr/>
                    <a:lstStyle/>
                    <a:p>
                      <a:pPr algn="ctr"/>
                      <a:r>
                        <a:rPr lang="tr-TR" dirty="0"/>
                        <a:t>Evet</a:t>
                      </a:r>
                    </a:p>
                  </a:txBody>
                  <a:tcPr/>
                </a:tc>
                <a:extLst>
                  <a:ext uri="{0D108BD9-81ED-4DB2-BD59-A6C34878D82A}">
                    <a16:rowId xmlns:a16="http://schemas.microsoft.com/office/drawing/2014/main" val="10004"/>
                  </a:ext>
                </a:extLst>
              </a:tr>
              <a:tr h="321636">
                <a:tc>
                  <a:txBody>
                    <a:bodyPr/>
                    <a:lstStyle/>
                    <a:p>
                      <a:pPr algn="ctr"/>
                      <a:r>
                        <a:rPr lang="tr-TR" dirty="0"/>
                        <a:t>Güneşli</a:t>
                      </a:r>
                    </a:p>
                  </a:txBody>
                  <a:tcPr/>
                </a:tc>
                <a:tc>
                  <a:txBody>
                    <a:bodyPr/>
                    <a:lstStyle/>
                    <a:p>
                      <a:pPr algn="ctr"/>
                      <a:r>
                        <a:rPr lang="tr-TR" dirty="0"/>
                        <a:t>Evet</a:t>
                      </a:r>
                    </a:p>
                  </a:txBody>
                  <a:tcPr/>
                </a:tc>
                <a:extLst>
                  <a:ext uri="{0D108BD9-81ED-4DB2-BD59-A6C34878D82A}">
                    <a16:rowId xmlns:a16="http://schemas.microsoft.com/office/drawing/2014/main" val="10005"/>
                  </a:ext>
                </a:extLst>
              </a:tr>
              <a:tr h="321636">
                <a:tc>
                  <a:txBody>
                    <a:bodyPr/>
                    <a:lstStyle/>
                    <a:p>
                      <a:pPr algn="ctr"/>
                      <a:r>
                        <a:rPr lang="tr-TR" dirty="0"/>
                        <a:t>Yağmurlu</a:t>
                      </a:r>
                    </a:p>
                  </a:txBody>
                  <a:tcPr/>
                </a:tc>
                <a:tc>
                  <a:txBody>
                    <a:bodyPr/>
                    <a:lstStyle/>
                    <a:p>
                      <a:pPr algn="ctr"/>
                      <a:r>
                        <a:rPr lang="tr-TR" dirty="0"/>
                        <a:t>Evet</a:t>
                      </a:r>
                    </a:p>
                  </a:txBody>
                  <a:tcPr/>
                </a:tc>
                <a:extLst>
                  <a:ext uri="{0D108BD9-81ED-4DB2-BD59-A6C34878D82A}">
                    <a16:rowId xmlns:a16="http://schemas.microsoft.com/office/drawing/2014/main" val="10006"/>
                  </a:ext>
                </a:extLst>
              </a:tr>
              <a:tr h="321636">
                <a:tc>
                  <a:txBody>
                    <a:bodyPr/>
                    <a:lstStyle/>
                    <a:p>
                      <a:pPr algn="ctr"/>
                      <a:r>
                        <a:rPr lang="tr-TR" dirty="0"/>
                        <a:t>Yağmurlu</a:t>
                      </a:r>
                    </a:p>
                  </a:txBody>
                  <a:tcPr/>
                </a:tc>
                <a:tc>
                  <a:txBody>
                    <a:bodyPr/>
                    <a:lstStyle/>
                    <a:p>
                      <a:pPr algn="ctr"/>
                      <a:r>
                        <a:rPr lang="tr-TR" dirty="0"/>
                        <a:t>Evet</a:t>
                      </a:r>
                    </a:p>
                  </a:txBody>
                  <a:tcPr/>
                </a:tc>
                <a:extLst>
                  <a:ext uri="{0D108BD9-81ED-4DB2-BD59-A6C34878D82A}">
                    <a16:rowId xmlns:a16="http://schemas.microsoft.com/office/drawing/2014/main" val="10007"/>
                  </a:ext>
                </a:extLst>
              </a:tr>
              <a:tr h="321636">
                <a:tc>
                  <a:txBody>
                    <a:bodyPr/>
                    <a:lstStyle/>
                    <a:p>
                      <a:pPr algn="ctr"/>
                      <a:r>
                        <a:rPr lang="tr-TR" dirty="0"/>
                        <a:t>Yağmurlu</a:t>
                      </a:r>
                    </a:p>
                  </a:txBody>
                  <a:tcPr/>
                </a:tc>
                <a:tc>
                  <a:txBody>
                    <a:bodyPr/>
                    <a:lstStyle/>
                    <a:p>
                      <a:pPr algn="ctr"/>
                      <a:r>
                        <a:rPr lang="tr-TR" dirty="0"/>
                        <a:t>Hayır</a:t>
                      </a:r>
                    </a:p>
                  </a:txBody>
                  <a:tcPr/>
                </a:tc>
                <a:extLst>
                  <a:ext uri="{0D108BD9-81ED-4DB2-BD59-A6C34878D82A}">
                    <a16:rowId xmlns:a16="http://schemas.microsoft.com/office/drawing/2014/main" val="10008"/>
                  </a:ext>
                </a:extLst>
              </a:tr>
              <a:tr h="321636">
                <a:tc>
                  <a:txBody>
                    <a:bodyPr/>
                    <a:lstStyle/>
                    <a:p>
                      <a:pPr algn="ctr"/>
                      <a:r>
                        <a:rPr lang="tr-TR" dirty="0"/>
                        <a:t>Yağmurlu</a:t>
                      </a:r>
                    </a:p>
                  </a:txBody>
                  <a:tcPr/>
                </a:tc>
                <a:tc>
                  <a:txBody>
                    <a:bodyPr/>
                    <a:lstStyle/>
                    <a:p>
                      <a:pPr algn="ctr"/>
                      <a:r>
                        <a:rPr lang="tr-TR" dirty="0"/>
                        <a:t>Evet</a:t>
                      </a:r>
                    </a:p>
                  </a:txBody>
                  <a:tcPr/>
                </a:tc>
                <a:extLst>
                  <a:ext uri="{0D108BD9-81ED-4DB2-BD59-A6C34878D82A}">
                    <a16:rowId xmlns:a16="http://schemas.microsoft.com/office/drawing/2014/main" val="10009"/>
                  </a:ext>
                </a:extLst>
              </a:tr>
              <a:tr h="321636">
                <a:tc>
                  <a:txBody>
                    <a:bodyPr/>
                    <a:lstStyle/>
                    <a:p>
                      <a:pPr algn="ctr"/>
                      <a:r>
                        <a:rPr lang="tr-TR" dirty="0"/>
                        <a:t>Yağmurlu</a:t>
                      </a:r>
                    </a:p>
                  </a:txBody>
                  <a:tcPr/>
                </a:tc>
                <a:tc>
                  <a:txBody>
                    <a:bodyPr/>
                    <a:lstStyle/>
                    <a:p>
                      <a:pPr algn="ctr"/>
                      <a:r>
                        <a:rPr lang="tr-TR" dirty="0"/>
                        <a:t>Hayır</a:t>
                      </a:r>
                    </a:p>
                  </a:txBody>
                  <a:tcPr/>
                </a:tc>
                <a:extLst>
                  <a:ext uri="{0D108BD9-81ED-4DB2-BD59-A6C34878D82A}">
                    <a16:rowId xmlns:a16="http://schemas.microsoft.com/office/drawing/2014/main" val="10010"/>
                  </a:ext>
                </a:extLst>
              </a:tr>
              <a:tr h="321636">
                <a:tc>
                  <a:txBody>
                    <a:bodyPr/>
                    <a:lstStyle/>
                    <a:p>
                      <a:pPr algn="ctr"/>
                      <a:r>
                        <a:rPr lang="tr-TR" dirty="0"/>
                        <a:t>Bulutlu</a:t>
                      </a:r>
                    </a:p>
                  </a:txBody>
                  <a:tcPr/>
                </a:tc>
                <a:tc>
                  <a:txBody>
                    <a:bodyPr/>
                    <a:lstStyle/>
                    <a:p>
                      <a:pPr algn="ctr"/>
                      <a:r>
                        <a:rPr lang="tr-TR" dirty="0"/>
                        <a:t>Evet</a:t>
                      </a:r>
                    </a:p>
                  </a:txBody>
                  <a:tcPr/>
                </a:tc>
                <a:extLst>
                  <a:ext uri="{0D108BD9-81ED-4DB2-BD59-A6C34878D82A}">
                    <a16:rowId xmlns:a16="http://schemas.microsoft.com/office/drawing/2014/main" val="10011"/>
                  </a:ext>
                </a:extLst>
              </a:tr>
              <a:tr h="321636">
                <a:tc>
                  <a:txBody>
                    <a:bodyPr/>
                    <a:lstStyle/>
                    <a:p>
                      <a:pPr algn="ctr"/>
                      <a:r>
                        <a:rPr lang="tr-TR" dirty="0"/>
                        <a:t>Bulutlu</a:t>
                      </a:r>
                    </a:p>
                  </a:txBody>
                  <a:tcPr/>
                </a:tc>
                <a:tc>
                  <a:txBody>
                    <a:bodyPr/>
                    <a:lstStyle/>
                    <a:p>
                      <a:pPr algn="ctr"/>
                      <a:r>
                        <a:rPr lang="tr-TR" dirty="0"/>
                        <a:t>Evet</a:t>
                      </a:r>
                    </a:p>
                  </a:txBody>
                  <a:tcPr/>
                </a:tc>
                <a:extLst>
                  <a:ext uri="{0D108BD9-81ED-4DB2-BD59-A6C34878D82A}">
                    <a16:rowId xmlns:a16="http://schemas.microsoft.com/office/drawing/2014/main" val="10012"/>
                  </a:ext>
                </a:extLst>
              </a:tr>
              <a:tr h="321636">
                <a:tc>
                  <a:txBody>
                    <a:bodyPr/>
                    <a:lstStyle/>
                    <a:p>
                      <a:pPr algn="ctr"/>
                      <a:r>
                        <a:rPr lang="tr-TR" dirty="0"/>
                        <a:t>Bulutlu</a:t>
                      </a:r>
                    </a:p>
                  </a:txBody>
                  <a:tcPr/>
                </a:tc>
                <a:tc>
                  <a:txBody>
                    <a:bodyPr/>
                    <a:lstStyle/>
                    <a:p>
                      <a:pPr algn="ctr"/>
                      <a:r>
                        <a:rPr lang="tr-TR" dirty="0"/>
                        <a:t>Evet</a:t>
                      </a:r>
                    </a:p>
                  </a:txBody>
                  <a:tcPr/>
                </a:tc>
                <a:extLst>
                  <a:ext uri="{0D108BD9-81ED-4DB2-BD59-A6C34878D82A}">
                    <a16:rowId xmlns:a16="http://schemas.microsoft.com/office/drawing/2014/main" val="10013"/>
                  </a:ext>
                </a:extLst>
              </a:tr>
              <a:tr h="321636">
                <a:tc>
                  <a:txBody>
                    <a:bodyPr/>
                    <a:lstStyle/>
                    <a:p>
                      <a:pPr algn="ctr"/>
                      <a:r>
                        <a:rPr lang="tr-TR" dirty="0"/>
                        <a:t>Bulutlu</a:t>
                      </a:r>
                    </a:p>
                  </a:txBody>
                  <a:tcPr/>
                </a:tc>
                <a:tc>
                  <a:txBody>
                    <a:bodyPr/>
                    <a:lstStyle/>
                    <a:p>
                      <a:pPr algn="ctr"/>
                      <a:r>
                        <a:rPr lang="tr-TR" dirty="0"/>
                        <a:t>Evet</a:t>
                      </a:r>
                    </a:p>
                  </a:txBody>
                  <a:tcPr/>
                </a:tc>
                <a:extLst>
                  <a:ext uri="{0D108BD9-81ED-4DB2-BD59-A6C34878D82A}">
                    <a16:rowId xmlns:a16="http://schemas.microsoft.com/office/drawing/2014/main" val="10014"/>
                  </a:ext>
                </a:extLst>
              </a:tr>
            </a:tbl>
          </a:graphicData>
        </a:graphic>
      </p:graphicFrame>
      <p:sp>
        <p:nvSpPr>
          <p:cNvPr id="5" name="Altbilgi Yer Tutucusu 4"/>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20969194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692696"/>
                <a:ext cx="8229600" cy="5784304"/>
              </a:xfrm>
            </p:spPr>
            <p:txBody>
              <a:bodyPr>
                <a:normAutofit lnSpcReduction="10000"/>
              </a:bodyPr>
              <a:lstStyle/>
              <a:p>
                <a:pPr marL="0" indent="0" algn="just">
                  <a:buNone/>
                </a:pPr>
                <a:endParaRPr lang="tr-TR" dirty="0"/>
              </a:p>
              <a:p>
                <a:pPr marL="0" indent="0" algn="just">
                  <a:buNone/>
                </a:pPr>
                <a:r>
                  <a:rPr lang="tr-TR" dirty="0"/>
                  <a:t>Bu durumda </a:t>
                </a:r>
                <a14:m>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𝐻𝐴𝑉𝐴</m:t>
                        </m:r>
                        <m:r>
                          <a:rPr lang="tr-TR" b="0" i="1" smtClean="0">
                            <a:latin typeface="Cambria Math"/>
                          </a:rPr>
                          <m:t>,</m:t>
                        </m:r>
                        <m:r>
                          <a:rPr lang="tr-TR" b="0" i="1" smtClean="0">
                            <a:latin typeface="Cambria Math"/>
                          </a:rPr>
                          <m:t>𝑂𝑌𝑈𝑁</m:t>
                        </m:r>
                      </m:e>
                    </m:d>
                  </m:oMath>
                </a14:m>
                <a:r>
                  <a:rPr lang="tr-TR" dirty="0"/>
                  <a:t> </a:t>
                </a:r>
                <a:r>
                  <a:rPr lang="tr-TR" dirty="0" err="1"/>
                  <a:t>entropisi</a:t>
                </a:r>
                <a:r>
                  <a:rPr lang="tr-TR" dirty="0"/>
                  <a:t> şu şekilde elde edilir;</a:t>
                </a:r>
              </a:p>
              <a:p>
                <a:pPr marL="0" indent="0" algn="just">
                  <a:buNone/>
                </a:pPr>
                <a14:m>
                  <m:oMathPara xmlns:m="http://schemas.openxmlformats.org/officeDocument/2006/math">
                    <m:oMathParaPr>
                      <m:jc m:val="centerGroup"/>
                    </m:oMathParaPr>
                    <m:oMath xmlns:m="http://schemas.openxmlformats.org/officeDocument/2006/math">
                      <m:r>
                        <a:rPr lang="tr-TR" sz="1600" b="0" i="1" smtClean="0">
                          <a:latin typeface="Cambria Math"/>
                        </a:rPr>
                        <m:t>𝐻</m:t>
                      </m:r>
                      <m:d>
                        <m:dPr>
                          <m:ctrlPr>
                            <a:rPr lang="tr-TR" sz="1600" b="0" i="1" smtClean="0">
                              <a:latin typeface="Cambria Math" panose="02040503050406030204" pitchFamily="18" charset="0"/>
                            </a:rPr>
                          </m:ctrlPr>
                        </m:dPr>
                        <m:e>
                          <m:r>
                            <a:rPr lang="tr-TR" sz="1600" b="0" i="1" smtClean="0">
                              <a:latin typeface="Cambria Math"/>
                            </a:rPr>
                            <m:t>𝐻𝐴𝑉𝐴</m:t>
                          </m:r>
                          <m:r>
                            <a:rPr lang="tr-TR" sz="1600" b="0" i="1" smtClean="0">
                              <a:latin typeface="Cambria Math"/>
                            </a:rPr>
                            <m:t>,</m:t>
                          </m:r>
                          <m:r>
                            <a:rPr lang="tr-TR" sz="1600" b="0" i="1" smtClean="0">
                              <a:latin typeface="Cambria Math"/>
                            </a:rPr>
                            <m:t>𝑂𝑌𝑈𝑁</m:t>
                          </m:r>
                        </m:e>
                      </m:d>
                      <m:r>
                        <a:rPr lang="tr-TR" sz="1600" b="0" i="1" smtClean="0">
                          <a:latin typeface="Cambria Math"/>
                        </a:rPr>
                        <m:t>=</m:t>
                      </m:r>
                      <m:f>
                        <m:fPr>
                          <m:ctrlPr>
                            <a:rPr lang="tr-TR" sz="1600" b="0" i="1" smtClean="0">
                              <a:latin typeface="Cambria Math" panose="02040503050406030204" pitchFamily="18" charset="0"/>
                            </a:rPr>
                          </m:ctrlPr>
                        </m:fPr>
                        <m:num>
                          <m:r>
                            <a:rPr lang="tr-TR" sz="1600" b="0" i="1" smtClean="0">
                              <a:latin typeface="Cambria Math"/>
                            </a:rPr>
                            <m:t>5</m:t>
                          </m:r>
                        </m:num>
                        <m:den>
                          <m:r>
                            <a:rPr lang="tr-TR" sz="1600" b="0" i="1" smtClean="0">
                              <a:latin typeface="Cambria Math"/>
                            </a:rPr>
                            <m:t>14</m:t>
                          </m:r>
                        </m:den>
                      </m:f>
                      <m:r>
                        <a:rPr lang="tr-TR" sz="1600" b="0" i="1" smtClean="0">
                          <a:latin typeface="Cambria Math"/>
                        </a:rPr>
                        <m:t>𝐻</m:t>
                      </m:r>
                      <m:d>
                        <m:dPr>
                          <m:ctrlPr>
                            <a:rPr lang="tr-TR" sz="1600" b="0" i="1" smtClean="0">
                              <a:latin typeface="Cambria Math" panose="02040503050406030204" pitchFamily="18" charset="0"/>
                            </a:rPr>
                          </m:ctrlPr>
                        </m:dPr>
                        <m:e>
                          <m:sSub>
                            <m:sSubPr>
                              <m:ctrlPr>
                                <a:rPr lang="tr-TR" sz="1600" b="0" i="1" smtClean="0">
                                  <a:latin typeface="Cambria Math" panose="02040503050406030204" pitchFamily="18" charset="0"/>
                                </a:rPr>
                              </m:ctrlPr>
                            </m:sSubPr>
                            <m:e>
                              <m:r>
                                <a:rPr lang="tr-TR" sz="1600" b="0" i="1" smtClean="0">
                                  <a:latin typeface="Cambria Math"/>
                                </a:rPr>
                                <m:t>𝐻𝐴𝑉𝐴</m:t>
                              </m:r>
                            </m:e>
                            <m:sub>
                              <m:r>
                                <a:rPr lang="tr-TR" sz="1600" b="0" i="1" smtClean="0">
                                  <a:latin typeface="Cambria Math"/>
                                </a:rPr>
                                <m:t>𝑔</m:t>
                              </m:r>
                              <m:r>
                                <a:rPr lang="tr-TR" sz="1600" b="0" i="1" smtClean="0">
                                  <a:latin typeface="Cambria Math"/>
                                </a:rPr>
                                <m:t>ü</m:t>
                              </m:r>
                              <m:r>
                                <a:rPr lang="tr-TR" sz="1600" b="0" i="1" smtClean="0">
                                  <a:latin typeface="Cambria Math"/>
                                </a:rPr>
                                <m:t>𝑛𝑒</m:t>
                              </m:r>
                              <m:r>
                                <a:rPr lang="tr-TR" sz="1600" b="0" i="1" smtClean="0">
                                  <a:latin typeface="Cambria Math"/>
                                </a:rPr>
                                <m:t>ş</m:t>
                              </m:r>
                              <m:r>
                                <a:rPr lang="tr-TR" sz="1600" b="0" i="1" smtClean="0">
                                  <a:latin typeface="Cambria Math"/>
                                </a:rPr>
                                <m:t>𝑙𝑖</m:t>
                              </m:r>
                            </m:sub>
                          </m:sSub>
                        </m:e>
                      </m:d>
                      <m:r>
                        <a:rPr lang="tr-TR" sz="1600" b="0" i="1" smtClean="0">
                          <a:latin typeface="Cambria Math"/>
                        </a:rPr>
                        <m:t>+</m:t>
                      </m:r>
                      <m:f>
                        <m:fPr>
                          <m:ctrlPr>
                            <a:rPr lang="tr-TR" sz="1600" b="0" i="1" smtClean="0">
                              <a:latin typeface="Cambria Math" panose="02040503050406030204" pitchFamily="18" charset="0"/>
                            </a:rPr>
                          </m:ctrlPr>
                        </m:fPr>
                        <m:num>
                          <m:r>
                            <a:rPr lang="tr-TR" sz="1600" b="0" i="1" smtClean="0">
                              <a:latin typeface="Cambria Math"/>
                            </a:rPr>
                            <m:t>4</m:t>
                          </m:r>
                        </m:num>
                        <m:den>
                          <m:r>
                            <a:rPr lang="tr-TR" sz="1600" b="0" i="1" smtClean="0">
                              <a:latin typeface="Cambria Math"/>
                            </a:rPr>
                            <m:t>14</m:t>
                          </m:r>
                        </m:den>
                      </m:f>
                      <m:r>
                        <a:rPr lang="tr-TR" sz="1600" b="0" i="1" smtClean="0">
                          <a:latin typeface="Cambria Math"/>
                        </a:rPr>
                        <m:t>𝐻</m:t>
                      </m:r>
                      <m:d>
                        <m:dPr>
                          <m:ctrlPr>
                            <a:rPr lang="tr-TR" sz="1600" b="0" i="1" smtClean="0">
                              <a:latin typeface="Cambria Math" panose="02040503050406030204" pitchFamily="18" charset="0"/>
                            </a:rPr>
                          </m:ctrlPr>
                        </m:dPr>
                        <m:e>
                          <m:sSub>
                            <m:sSubPr>
                              <m:ctrlPr>
                                <a:rPr lang="tr-TR" sz="1600" b="0" i="1" smtClean="0">
                                  <a:latin typeface="Cambria Math" panose="02040503050406030204" pitchFamily="18" charset="0"/>
                                </a:rPr>
                              </m:ctrlPr>
                            </m:sSubPr>
                            <m:e>
                              <m:r>
                                <a:rPr lang="tr-TR" sz="1600" b="0" i="1" smtClean="0">
                                  <a:latin typeface="Cambria Math"/>
                                </a:rPr>
                                <m:t>𝐻𝐴𝑉𝐴</m:t>
                              </m:r>
                            </m:e>
                            <m:sub>
                              <m:r>
                                <a:rPr lang="tr-TR" sz="1600" b="0" i="1" smtClean="0">
                                  <a:latin typeface="Cambria Math"/>
                                </a:rPr>
                                <m:t>𝑏𝑢𝑙𝑢𝑡𝑙𝑢</m:t>
                              </m:r>
                            </m:sub>
                          </m:sSub>
                        </m:e>
                      </m:d>
                      <m:r>
                        <a:rPr lang="tr-TR" sz="1600" b="0" i="1" smtClean="0">
                          <a:latin typeface="Cambria Math"/>
                        </a:rPr>
                        <m:t>+</m:t>
                      </m:r>
                      <m:f>
                        <m:fPr>
                          <m:ctrlPr>
                            <a:rPr lang="tr-TR" sz="1600" b="0" i="1" smtClean="0">
                              <a:latin typeface="Cambria Math" panose="02040503050406030204" pitchFamily="18" charset="0"/>
                            </a:rPr>
                          </m:ctrlPr>
                        </m:fPr>
                        <m:num>
                          <m:r>
                            <a:rPr lang="tr-TR" sz="1600" b="0" i="1" smtClean="0">
                              <a:latin typeface="Cambria Math"/>
                            </a:rPr>
                            <m:t>5</m:t>
                          </m:r>
                        </m:num>
                        <m:den>
                          <m:r>
                            <a:rPr lang="tr-TR" sz="1600" b="0" i="1" smtClean="0">
                              <a:latin typeface="Cambria Math"/>
                            </a:rPr>
                            <m:t>14</m:t>
                          </m:r>
                        </m:den>
                      </m:f>
                      <m:r>
                        <a:rPr lang="tr-TR" sz="1600" b="0" i="1" smtClean="0">
                          <a:latin typeface="Cambria Math"/>
                        </a:rPr>
                        <m:t>𝐻</m:t>
                      </m:r>
                      <m:r>
                        <a:rPr lang="tr-TR" sz="1600" b="0" i="1" smtClean="0">
                          <a:latin typeface="Cambria Math"/>
                        </a:rPr>
                        <m:t>(</m:t>
                      </m:r>
                      <m:sSub>
                        <m:sSubPr>
                          <m:ctrlPr>
                            <a:rPr lang="tr-TR" sz="1600" b="0" i="1" smtClean="0">
                              <a:latin typeface="Cambria Math" panose="02040503050406030204" pitchFamily="18" charset="0"/>
                            </a:rPr>
                          </m:ctrlPr>
                        </m:sSubPr>
                        <m:e>
                          <m:r>
                            <a:rPr lang="tr-TR" sz="1600" b="0" i="1" smtClean="0">
                              <a:latin typeface="Cambria Math"/>
                            </a:rPr>
                            <m:t>𝐻𝐴𝑉𝐴</m:t>
                          </m:r>
                        </m:e>
                        <m:sub>
                          <m:r>
                            <a:rPr lang="tr-TR" sz="1600" b="0" i="1" smtClean="0">
                              <a:latin typeface="Cambria Math"/>
                            </a:rPr>
                            <m:t>𝑦𝑎</m:t>
                          </m:r>
                          <m:r>
                            <a:rPr lang="tr-TR" sz="1600" b="0" i="1" smtClean="0">
                              <a:latin typeface="Cambria Math"/>
                            </a:rPr>
                            <m:t>ğ</m:t>
                          </m:r>
                          <m:r>
                            <a:rPr lang="tr-TR" sz="1600" b="0" i="1" smtClean="0">
                              <a:latin typeface="Cambria Math"/>
                            </a:rPr>
                            <m:t>𝑚𝑢𝑟𝑙𝑢</m:t>
                          </m:r>
                        </m:sub>
                      </m:sSub>
                      <m:r>
                        <a:rPr lang="tr-TR" sz="1600" b="0" i="1" smtClean="0">
                          <a:latin typeface="Cambria Math"/>
                        </a:rPr>
                        <m:t>)</m:t>
                      </m:r>
                    </m:oMath>
                  </m:oMathPara>
                </a14:m>
                <a:endParaRPr lang="tr-TR" sz="1600" dirty="0"/>
              </a:p>
              <a:p>
                <a:pPr marL="0" indent="0" algn="just">
                  <a:buNone/>
                </a:pPr>
                <a:r>
                  <a:rPr lang="tr-TR" sz="1600" dirty="0"/>
                  <a:t>                                 =</a:t>
                </a:r>
                <a14:m>
                  <m:oMath xmlns:m="http://schemas.openxmlformats.org/officeDocument/2006/math">
                    <m:f>
                      <m:fPr>
                        <m:ctrlPr>
                          <a:rPr lang="tr-TR" sz="1600" i="1" smtClean="0">
                            <a:latin typeface="Cambria Math" panose="02040503050406030204" pitchFamily="18" charset="0"/>
                          </a:rPr>
                        </m:ctrlPr>
                      </m:fPr>
                      <m:num>
                        <m:r>
                          <a:rPr lang="tr-TR" sz="1600" b="0" i="1" smtClean="0">
                            <a:latin typeface="Cambria Math"/>
                          </a:rPr>
                          <m:t>5</m:t>
                        </m:r>
                      </m:num>
                      <m:den>
                        <m:r>
                          <a:rPr lang="tr-TR" sz="1600" b="0" i="1" smtClean="0">
                            <a:latin typeface="Cambria Math"/>
                          </a:rPr>
                          <m:t>14</m:t>
                        </m:r>
                      </m:den>
                    </m:f>
                    <m:d>
                      <m:dPr>
                        <m:ctrlPr>
                          <a:rPr lang="tr-TR" sz="1600" i="1" smtClean="0">
                            <a:latin typeface="Cambria Math" panose="02040503050406030204" pitchFamily="18" charset="0"/>
                          </a:rPr>
                        </m:ctrlPr>
                      </m:dPr>
                      <m:e>
                        <m:r>
                          <a:rPr lang="tr-TR" sz="1600" b="0" i="1" smtClean="0">
                            <a:latin typeface="Cambria Math"/>
                          </a:rPr>
                          <m:t>0.971</m:t>
                        </m:r>
                      </m:e>
                    </m:d>
                    <m:r>
                      <a:rPr lang="tr-TR" sz="1600" b="0" i="1" smtClean="0">
                        <a:latin typeface="Cambria Math"/>
                      </a:rPr>
                      <m:t>+</m:t>
                    </m:r>
                    <m:f>
                      <m:fPr>
                        <m:ctrlPr>
                          <a:rPr lang="tr-TR" sz="1600" b="0" i="1" smtClean="0">
                            <a:latin typeface="Cambria Math" panose="02040503050406030204" pitchFamily="18" charset="0"/>
                          </a:rPr>
                        </m:ctrlPr>
                      </m:fPr>
                      <m:num>
                        <m:r>
                          <a:rPr lang="tr-TR" sz="1600" b="0" i="1" smtClean="0">
                            <a:latin typeface="Cambria Math"/>
                          </a:rPr>
                          <m:t>4</m:t>
                        </m:r>
                      </m:num>
                      <m:den>
                        <m:r>
                          <a:rPr lang="tr-TR" sz="1600" b="0" i="1" smtClean="0">
                            <a:latin typeface="Cambria Math"/>
                          </a:rPr>
                          <m:t>14</m:t>
                        </m:r>
                      </m:den>
                    </m:f>
                    <m:d>
                      <m:dPr>
                        <m:ctrlPr>
                          <a:rPr lang="tr-TR" sz="1600" b="0" i="1" smtClean="0">
                            <a:latin typeface="Cambria Math" panose="02040503050406030204" pitchFamily="18" charset="0"/>
                          </a:rPr>
                        </m:ctrlPr>
                      </m:dPr>
                      <m:e>
                        <m:r>
                          <a:rPr lang="tr-TR" sz="1600" b="0" i="1" smtClean="0">
                            <a:latin typeface="Cambria Math"/>
                          </a:rPr>
                          <m:t>0</m:t>
                        </m:r>
                      </m:e>
                    </m:d>
                    <m:r>
                      <a:rPr lang="tr-TR" sz="1600" b="0" i="1" smtClean="0">
                        <a:latin typeface="Cambria Math"/>
                      </a:rPr>
                      <m:t>+</m:t>
                    </m:r>
                    <m:f>
                      <m:fPr>
                        <m:ctrlPr>
                          <a:rPr lang="tr-TR" sz="1600" b="0" i="1" smtClean="0">
                            <a:latin typeface="Cambria Math" panose="02040503050406030204" pitchFamily="18" charset="0"/>
                          </a:rPr>
                        </m:ctrlPr>
                      </m:fPr>
                      <m:num>
                        <m:r>
                          <a:rPr lang="tr-TR" sz="1600" b="0" i="1" smtClean="0">
                            <a:latin typeface="Cambria Math"/>
                          </a:rPr>
                          <m:t>5</m:t>
                        </m:r>
                      </m:num>
                      <m:den>
                        <m:r>
                          <a:rPr lang="tr-TR" sz="1600" b="0" i="1" smtClean="0">
                            <a:latin typeface="Cambria Math"/>
                          </a:rPr>
                          <m:t>14</m:t>
                        </m:r>
                      </m:den>
                    </m:f>
                    <m:d>
                      <m:dPr>
                        <m:ctrlPr>
                          <a:rPr lang="tr-TR" sz="1600" b="0" i="1" smtClean="0">
                            <a:latin typeface="Cambria Math" panose="02040503050406030204" pitchFamily="18" charset="0"/>
                          </a:rPr>
                        </m:ctrlPr>
                      </m:dPr>
                      <m:e>
                        <m:r>
                          <a:rPr lang="tr-TR" sz="1600" b="0" i="1" smtClean="0">
                            <a:latin typeface="Cambria Math"/>
                          </a:rPr>
                          <m:t>0.971</m:t>
                        </m:r>
                      </m:e>
                    </m:d>
                  </m:oMath>
                </a14:m>
                <a:endParaRPr lang="tr-TR" sz="1600" dirty="0"/>
              </a:p>
              <a:p>
                <a:pPr marL="0" indent="0" algn="just">
                  <a:buNone/>
                </a:pPr>
                <a:r>
                  <a:rPr lang="tr-TR" sz="1600" dirty="0"/>
                  <a:t>                                 = 0.694</a:t>
                </a:r>
              </a:p>
              <a:p>
                <a:pPr marL="0" indent="0" algn="just">
                  <a:buNone/>
                </a:pPr>
                <a:endParaRPr lang="tr-TR" sz="1600" dirty="0"/>
              </a:p>
              <a:p>
                <a:pPr marL="0" indent="0" algn="just">
                  <a:buNone/>
                </a:pPr>
                <a:r>
                  <a:rPr lang="tr-TR" dirty="0"/>
                  <a:t>Kazanç ölçütü aşağıda belirtildiği biçimde hesaplanır:</a:t>
                </a:r>
              </a:p>
              <a:p>
                <a:pPr marL="0" indent="0" algn="just">
                  <a:buNone/>
                </a:pPr>
                <a:endParaRPr lang="tr-TR" dirty="0"/>
              </a:p>
              <a:p>
                <a:pPr marL="0" indent="0" algn="just">
                  <a:buNone/>
                </a:pPr>
                <a14:m>
                  <m:oMathPara xmlns:m="http://schemas.openxmlformats.org/officeDocument/2006/math">
                    <m:oMathParaPr>
                      <m:jc m:val="centerGroup"/>
                    </m:oMathParaPr>
                    <m:oMath xmlns:m="http://schemas.openxmlformats.org/officeDocument/2006/math">
                      <m:r>
                        <a:rPr lang="tr-TR" b="0" i="1" smtClean="0">
                          <a:latin typeface="Cambria Math"/>
                        </a:rPr>
                        <m:t>𝐾𝑎𝑧𝑎𝑛</m:t>
                      </m:r>
                      <m:r>
                        <a:rPr lang="tr-TR" b="0" i="1" smtClean="0">
                          <a:latin typeface="Cambria Math"/>
                        </a:rPr>
                        <m:t>ç</m:t>
                      </m:r>
                      <m:d>
                        <m:dPr>
                          <m:ctrlPr>
                            <a:rPr lang="tr-TR" b="0" i="1" smtClean="0">
                              <a:latin typeface="Cambria Math" panose="02040503050406030204" pitchFamily="18" charset="0"/>
                            </a:rPr>
                          </m:ctrlPr>
                        </m:dPr>
                        <m:e>
                          <m:r>
                            <a:rPr lang="tr-TR" b="0" i="1" smtClean="0">
                              <a:latin typeface="Cambria Math"/>
                            </a:rPr>
                            <m:t>𝐻𝐴𝑉𝐴</m:t>
                          </m:r>
                          <m:r>
                            <a:rPr lang="tr-TR" b="0" i="1" smtClean="0">
                              <a:latin typeface="Cambria Math"/>
                            </a:rPr>
                            <m:t>,</m:t>
                          </m:r>
                          <m:r>
                            <a:rPr lang="tr-TR" b="0" i="1" smtClean="0">
                              <a:latin typeface="Cambria Math"/>
                            </a:rPr>
                            <m:t>𝑂𝑌𝑈𝑁</m:t>
                          </m:r>
                        </m:e>
                      </m:d>
                      <m:r>
                        <a:rPr lang="tr-TR" b="0" i="1" smtClean="0">
                          <a:latin typeface="Cambria Math"/>
                        </a:rPr>
                        <m:t>=</m:t>
                      </m:r>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𝑂𝑌𝑈𝑁</m:t>
                          </m:r>
                        </m:e>
                      </m:d>
                      <m:r>
                        <a:rPr lang="tr-TR" b="0" i="1" smtClean="0">
                          <a:latin typeface="Cambria Math"/>
                        </a:rPr>
                        <m:t>−</m:t>
                      </m:r>
                      <m:r>
                        <a:rPr lang="tr-TR" b="0" i="1" smtClean="0">
                          <a:latin typeface="Cambria Math"/>
                        </a:rPr>
                        <m:t>𝐻</m:t>
                      </m:r>
                      <m:r>
                        <a:rPr lang="tr-TR" b="0" i="1" smtClean="0">
                          <a:latin typeface="Cambria Math"/>
                        </a:rPr>
                        <m:t>(</m:t>
                      </m:r>
                      <m:r>
                        <a:rPr lang="tr-TR" b="0" i="1" smtClean="0">
                          <a:latin typeface="Cambria Math"/>
                        </a:rPr>
                        <m:t>𝐻𝐴𝑉𝐴</m:t>
                      </m:r>
                      <m:r>
                        <a:rPr lang="tr-TR" b="0" i="1" smtClean="0">
                          <a:latin typeface="Cambria Math"/>
                        </a:rPr>
                        <m:t>,</m:t>
                      </m:r>
                      <m:r>
                        <a:rPr lang="tr-TR" b="0" i="1" smtClean="0">
                          <a:latin typeface="Cambria Math"/>
                        </a:rPr>
                        <m:t>𝑂𝑌𝑈𝑁</m:t>
                      </m:r>
                      <m:r>
                        <a:rPr lang="tr-TR" b="0" i="1" smtClean="0">
                          <a:latin typeface="Cambria Math"/>
                        </a:rPr>
                        <m:t>)</m:t>
                      </m:r>
                    </m:oMath>
                  </m:oMathPara>
                </a14:m>
                <a:endParaRPr lang="tr-TR" dirty="0"/>
              </a:p>
              <a:p>
                <a:pPr marL="0" indent="0" algn="just">
                  <a:buNone/>
                </a:pPr>
                <a:r>
                  <a:rPr lang="tr-TR" dirty="0"/>
                  <a:t>                                         = 0.940-0.693</a:t>
                </a:r>
              </a:p>
              <a:p>
                <a:pPr marL="0" indent="0" algn="just">
                  <a:buNone/>
                </a:pPr>
                <a:r>
                  <a:rPr lang="tr-TR" dirty="0"/>
                  <a:t>                                         = 0.247</a:t>
                </a:r>
              </a:p>
              <a:p>
                <a:pPr marL="0" indent="0" algn="just">
                  <a:buNone/>
                </a:pPr>
                <a:endParaRPr lang="tr-TR" dirty="0"/>
              </a:p>
              <a:p>
                <a:pPr marL="0" indent="0" algn="just">
                  <a:buNone/>
                </a:pPr>
                <a:endParaRPr lang="tr-TR" dirty="0"/>
              </a:p>
              <a:p>
                <a:pPr marL="0" indent="0" algn="just">
                  <a:buNone/>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692696"/>
                <a:ext cx="8229600" cy="5784304"/>
              </a:xfrm>
              <a:blipFill>
                <a:blip r:embed="rId2"/>
                <a:stretch>
                  <a:fillRect l="-1852" r="-1852" b="-3372"/>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393126098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692696"/>
                <a:ext cx="8229600" cy="6048672"/>
              </a:xfrm>
            </p:spPr>
            <p:txBody>
              <a:bodyPr>
                <a:normAutofit fontScale="85000" lnSpcReduction="10000"/>
              </a:bodyPr>
              <a:lstStyle/>
              <a:p>
                <a:pPr marL="0" indent="0">
                  <a:buNone/>
                </a:pPr>
                <a:r>
                  <a:rPr lang="tr-TR" dirty="0">
                    <a:solidFill>
                      <a:srgbClr val="FF0000"/>
                    </a:solidFill>
                  </a:rPr>
                  <a:t>C) NEM niteliği için kazanç ölçütü:</a:t>
                </a:r>
              </a:p>
              <a:p>
                <a:pPr marL="0" indent="0">
                  <a:buNone/>
                </a:pPr>
                <a:endParaRPr lang="tr-TR" dirty="0">
                  <a:solidFill>
                    <a:srgbClr val="FF0000"/>
                  </a:solidFill>
                </a:endParaRPr>
              </a:p>
              <a:p>
                <a:pPr marL="0" indent="0" algn="ctr">
                  <a:buNone/>
                </a:pPr>
                <a14:m>
                  <m:oMath xmlns:m="http://schemas.openxmlformats.org/officeDocument/2006/math">
                    <m:d>
                      <m:dPr>
                        <m:begChr m:val="|"/>
                        <m:endChr m:val="|"/>
                        <m:ctrlPr>
                          <a:rPr lang="tr-TR" i="1" smtClean="0">
                            <a:solidFill>
                              <a:schemeClr val="tx1"/>
                            </a:solidFill>
                            <a:latin typeface="Cambria Math" panose="02040503050406030204" pitchFamily="18" charset="0"/>
                          </a:rPr>
                        </m:ctrlPr>
                      </m:dPr>
                      <m:e>
                        <m:sSub>
                          <m:sSubPr>
                            <m:ctrlPr>
                              <a:rPr lang="tr-TR" i="1" smtClean="0">
                                <a:solidFill>
                                  <a:schemeClr val="tx1"/>
                                </a:solidFill>
                                <a:latin typeface="Cambria Math" panose="02040503050406030204" pitchFamily="18" charset="0"/>
                              </a:rPr>
                            </m:ctrlPr>
                          </m:sSubPr>
                          <m:e>
                            <m:r>
                              <a:rPr lang="tr-TR" b="0" i="1" smtClean="0">
                                <a:solidFill>
                                  <a:schemeClr val="tx1"/>
                                </a:solidFill>
                                <a:latin typeface="Cambria Math"/>
                              </a:rPr>
                              <m:t>𝑁𝐸𝑀</m:t>
                            </m:r>
                          </m:e>
                          <m:sub>
                            <m:r>
                              <a:rPr lang="tr-TR" b="0" i="1" smtClean="0">
                                <a:solidFill>
                                  <a:schemeClr val="tx1"/>
                                </a:solidFill>
                                <a:latin typeface="Cambria Math"/>
                              </a:rPr>
                              <m:t>𝑦</m:t>
                            </m:r>
                            <m:r>
                              <a:rPr lang="tr-TR" b="0" i="1" smtClean="0">
                                <a:solidFill>
                                  <a:schemeClr val="tx1"/>
                                </a:solidFill>
                                <a:latin typeface="Cambria Math"/>
                              </a:rPr>
                              <m:t>ü</m:t>
                            </m:r>
                            <m:r>
                              <a:rPr lang="tr-TR" b="0" i="1" smtClean="0">
                                <a:solidFill>
                                  <a:schemeClr val="tx1"/>
                                </a:solidFill>
                                <a:latin typeface="Cambria Math"/>
                              </a:rPr>
                              <m:t>𝑘𝑠𝑒𝑘</m:t>
                            </m:r>
                          </m:sub>
                        </m:sSub>
                      </m:e>
                    </m:d>
                  </m:oMath>
                </a14:m>
                <a:r>
                  <a:rPr lang="tr-TR" dirty="0">
                    <a:solidFill>
                      <a:schemeClr val="tx1"/>
                    </a:solidFill>
                  </a:rPr>
                  <a:t>=7</a:t>
                </a:r>
              </a:p>
              <a:p>
                <a:pPr marL="0" indent="0" algn="ctr">
                  <a:buNone/>
                </a:pPr>
                <a14:m>
                  <m:oMath xmlns:m="http://schemas.openxmlformats.org/officeDocument/2006/math">
                    <m:d>
                      <m:dPr>
                        <m:begChr m:val="|"/>
                        <m:endChr m:val="|"/>
                        <m:ctrlPr>
                          <a:rPr lang="tr-TR" i="1" smtClean="0">
                            <a:solidFill>
                              <a:schemeClr val="tx1"/>
                            </a:solidFill>
                            <a:latin typeface="Cambria Math" panose="02040503050406030204" pitchFamily="18" charset="0"/>
                          </a:rPr>
                        </m:ctrlPr>
                      </m:dPr>
                      <m:e>
                        <m:sSub>
                          <m:sSubPr>
                            <m:ctrlPr>
                              <a:rPr lang="tr-TR" i="1" smtClean="0">
                                <a:solidFill>
                                  <a:schemeClr val="tx1"/>
                                </a:solidFill>
                                <a:latin typeface="Cambria Math" panose="02040503050406030204" pitchFamily="18" charset="0"/>
                              </a:rPr>
                            </m:ctrlPr>
                          </m:sSubPr>
                          <m:e>
                            <m:r>
                              <a:rPr lang="tr-TR" b="0" i="1" smtClean="0">
                                <a:solidFill>
                                  <a:schemeClr val="tx1"/>
                                </a:solidFill>
                                <a:latin typeface="Cambria Math"/>
                              </a:rPr>
                              <m:t>𝑁𝐸𝑀</m:t>
                            </m:r>
                          </m:e>
                          <m:sub>
                            <m:r>
                              <a:rPr lang="tr-TR" b="0" i="1" smtClean="0">
                                <a:solidFill>
                                  <a:schemeClr val="tx1"/>
                                </a:solidFill>
                                <a:latin typeface="Cambria Math"/>
                              </a:rPr>
                              <m:t>𝑛𝑜𝑟𝑚𝑎𝑙</m:t>
                            </m:r>
                          </m:sub>
                        </m:sSub>
                      </m:e>
                    </m:d>
                  </m:oMath>
                </a14:m>
                <a:r>
                  <a:rPr lang="tr-TR" dirty="0">
                    <a:solidFill>
                      <a:schemeClr val="tx1"/>
                    </a:solidFill>
                  </a:rPr>
                  <a:t>=7</a:t>
                </a:r>
              </a:p>
              <a:p>
                <a:pPr marL="0" indent="0" algn="just">
                  <a:buNone/>
                </a:pPr>
                <a:endParaRPr lang="tr-TR" dirty="0"/>
              </a:p>
              <a:p>
                <a:pPr marL="0" indent="0" algn="just">
                  <a:buNone/>
                </a:pPr>
                <a:r>
                  <a:rPr lang="tr-TR" dirty="0">
                    <a:solidFill>
                      <a:schemeClr val="tx1"/>
                    </a:solidFill>
                  </a:rPr>
                  <a:t>NEM niteliği için entropi değeri şu şekilde belirlenir;</a:t>
                </a:r>
              </a:p>
              <a:p>
                <a:pPr marL="0" indent="0" algn="just">
                  <a:buNone/>
                </a:pPr>
                <a14:m>
                  <m:oMath xmlns:m="http://schemas.openxmlformats.org/officeDocument/2006/math">
                    <m:r>
                      <a:rPr lang="tr-TR" b="0" i="1" smtClean="0">
                        <a:solidFill>
                          <a:schemeClr val="tx1"/>
                        </a:solidFill>
                        <a:latin typeface="Cambria Math"/>
                      </a:rPr>
                      <m:t>𝐻</m:t>
                    </m:r>
                    <m:d>
                      <m:dPr>
                        <m:ctrlPr>
                          <a:rPr lang="tr-TR" b="0" i="1" smtClean="0">
                            <a:solidFill>
                              <a:schemeClr val="tx1"/>
                            </a:solidFill>
                            <a:latin typeface="Cambria Math" panose="02040503050406030204" pitchFamily="18" charset="0"/>
                          </a:rPr>
                        </m:ctrlPr>
                      </m:dPr>
                      <m:e>
                        <m:r>
                          <a:rPr lang="tr-TR" b="0" i="1" smtClean="0">
                            <a:solidFill>
                              <a:schemeClr val="tx1"/>
                            </a:solidFill>
                            <a:latin typeface="Cambria Math"/>
                          </a:rPr>
                          <m:t>𝑁𝐸𝑀</m:t>
                        </m:r>
                        <m:r>
                          <a:rPr lang="tr-TR" b="0" i="1" smtClean="0">
                            <a:solidFill>
                              <a:schemeClr val="tx1"/>
                            </a:solidFill>
                            <a:latin typeface="Cambria Math"/>
                          </a:rPr>
                          <m:t>,</m:t>
                        </m:r>
                        <m:r>
                          <a:rPr lang="tr-TR" b="0" i="1" smtClean="0">
                            <a:solidFill>
                              <a:schemeClr val="tx1"/>
                            </a:solidFill>
                            <a:latin typeface="Cambria Math"/>
                          </a:rPr>
                          <m:t>𝑂𝑌𝑈𝑁</m:t>
                        </m:r>
                      </m:e>
                    </m:d>
                    <m:r>
                      <a:rPr lang="tr-TR" b="0" i="1" smtClean="0">
                        <a:solidFill>
                          <a:schemeClr val="tx1"/>
                        </a:solidFill>
                        <a:latin typeface="Cambria Math"/>
                      </a:rPr>
                      <m:t>=</m:t>
                    </m:r>
                    <m:f>
                      <m:fPr>
                        <m:ctrlPr>
                          <a:rPr lang="tr-TR" b="0" i="1" smtClean="0">
                            <a:solidFill>
                              <a:schemeClr val="tx1"/>
                            </a:solidFill>
                            <a:latin typeface="Cambria Math" panose="02040503050406030204" pitchFamily="18" charset="0"/>
                          </a:rPr>
                        </m:ctrlPr>
                      </m:fPr>
                      <m:num>
                        <m:r>
                          <a:rPr lang="tr-TR" b="0" i="1" smtClean="0">
                            <a:solidFill>
                              <a:schemeClr val="tx1"/>
                            </a:solidFill>
                            <a:latin typeface="Cambria Math"/>
                          </a:rPr>
                          <m:t>7</m:t>
                        </m:r>
                      </m:num>
                      <m:den>
                        <m:r>
                          <a:rPr lang="tr-TR" b="0" i="1" smtClean="0">
                            <a:solidFill>
                              <a:schemeClr val="tx1"/>
                            </a:solidFill>
                            <a:latin typeface="Cambria Math"/>
                          </a:rPr>
                          <m:t>14</m:t>
                        </m:r>
                      </m:den>
                    </m:f>
                    <m:r>
                      <a:rPr lang="tr-TR" b="0" i="1" smtClean="0">
                        <a:solidFill>
                          <a:schemeClr val="tx1"/>
                        </a:solidFill>
                        <a:latin typeface="Cambria Math"/>
                      </a:rPr>
                      <m:t>𝐻</m:t>
                    </m:r>
                    <m:d>
                      <m:dPr>
                        <m:ctrlPr>
                          <a:rPr lang="tr-TR" b="0" i="1" smtClean="0">
                            <a:solidFill>
                              <a:schemeClr val="tx1"/>
                            </a:solidFill>
                            <a:latin typeface="Cambria Math" panose="02040503050406030204" pitchFamily="18" charset="0"/>
                          </a:rPr>
                        </m:ctrlPr>
                      </m:dPr>
                      <m:e>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a:rPr>
                              <m:t>𝑁𝐸𝑀</m:t>
                            </m:r>
                          </m:e>
                          <m:sub>
                            <m:r>
                              <a:rPr lang="tr-TR" b="0" i="1" smtClean="0">
                                <a:solidFill>
                                  <a:schemeClr val="tx1"/>
                                </a:solidFill>
                                <a:latin typeface="Cambria Math"/>
                              </a:rPr>
                              <m:t>𝑦</m:t>
                            </m:r>
                            <m:r>
                              <a:rPr lang="tr-TR" b="0" i="1" smtClean="0">
                                <a:solidFill>
                                  <a:schemeClr val="tx1"/>
                                </a:solidFill>
                                <a:latin typeface="Cambria Math"/>
                              </a:rPr>
                              <m:t>ü</m:t>
                            </m:r>
                            <m:r>
                              <a:rPr lang="tr-TR" b="0" i="1" smtClean="0">
                                <a:solidFill>
                                  <a:schemeClr val="tx1"/>
                                </a:solidFill>
                                <a:latin typeface="Cambria Math"/>
                              </a:rPr>
                              <m:t>𝑘𝑠𝑒𝑘</m:t>
                            </m:r>
                          </m:sub>
                        </m:sSub>
                      </m:e>
                    </m:d>
                    <m:r>
                      <a:rPr lang="tr-TR" b="0" i="1" smtClean="0">
                        <a:solidFill>
                          <a:schemeClr val="tx1"/>
                        </a:solidFill>
                        <a:latin typeface="Cambria Math"/>
                      </a:rPr>
                      <m:t>+</m:t>
                    </m:r>
                    <m:f>
                      <m:fPr>
                        <m:ctrlPr>
                          <a:rPr lang="tr-TR" b="0" i="1" smtClean="0">
                            <a:solidFill>
                              <a:schemeClr val="tx1"/>
                            </a:solidFill>
                            <a:latin typeface="Cambria Math" panose="02040503050406030204" pitchFamily="18" charset="0"/>
                          </a:rPr>
                        </m:ctrlPr>
                      </m:fPr>
                      <m:num>
                        <m:r>
                          <a:rPr lang="tr-TR" b="0" i="1" smtClean="0">
                            <a:solidFill>
                              <a:schemeClr val="tx1"/>
                            </a:solidFill>
                            <a:latin typeface="Cambria Math"/>
                          </a:rPr>
                          <m:t>7</m:t>
                        </m:r>
                      </m:num>
                      <m:den>
                        <m:r>
                          <a:rPr lang="tr-TR" b="0" i="1" smtClean="0">
                            <a:solidFill>
                              <a:schemeClr val="tx1"/>
                            </a:solidFill>
                            <a:latin typeface="Cambria Math"/>
                          </a:rPr>
                          <m:t>14</m:t>
                        </m:r>
                      </m:den>
                    </m:f>
                    <m:r>
                      <a:rPr lang="tr-TR" b="0" i="1" smtClean="0">
                        <a:solidFill>
                          <a:schemeClr val="tx1"/>
                        </a:solidFill>
                        <a:latin typeface="Cambria Math"/>
                      </a:rPr>
                      <m:t>𝐻</m:t>
                    </m:r>
                    <m:r>
                      <a:rPr lang="tr-TR" b="0" i="1" smtClean="0">
                        <a:solidFill>
                          <a:schemeClr val="tx1"/>
                        </a:solidFill>
                        <a:latin typeface="Cambria Math"/>
                      </a:rPr>
                      <m:t>(</m:t>
                    </m:r>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a:rPr>
                          <m:t>𝑁𝐸𝑀</m:t>
                        </m:r>
                      </m:e>
                      <m:sub>
                        <m:r>
                          <a:rPr lang="tr-TR" b="0" i="1" smtClean="0">
                            <a:solidFill>
                              <a:schemeClr val="tx1"/>
                            </a:solidFill>
                            <a:latin typeface="Cambria Math"/>
                          </a:rPr>
                          <m:t>𝑛𝑜𝑟𝑚𝑎𝑙</m:t>
                        </m:r>
                      </m:sub>
                    </m:sSub>
                  </m:oMath>
                </a14:m>
                <a:r>
                  <a:rPr lang="tr-TR" dirty="0">
                    <a:solidFill>
                      <a:schemeClr val="tx1"/>
                    </a:solidFill>
                  </a:rPr>
                  <a:t>)</a:t>
                </a:r>
              </a:p>
              <a:p>
                <a:pPr marL="0" indent="0" algn="just">
                  <a:buNone/>
                </a:pPr>
                <a:endParaRPr lang="tr-TR" dirty="0">
                  <a:solidFill>
                    <a:schemeClr val="tx1"/>
                  </a:solidFill>
                </a:endParaRPr>
              </a:p>
              <a:p>
                <a:pPr marL="0" lvl="0" indent="0" algn="just">
                  <a:buClr>
                    <a:srgbClr val="93A299"/>
                  </a:buClr>
                  <a:buNone/>
                </a:pPr>
                <a:r>
                  <a:rPr lang="tr-TR" dirty="0"/>
                  <a:t>Bu ifade içinde yer alan </a:t>
                </a:r>
                <a14:m>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𝑁𝐸𝑀</m:t>
                            </m:r>
                          </m:e>
                          <m:sub>
                            <m:r>
                              <a:rPr lang="tr-TR" i="1">
                                <a:solidFill>
                                  <a:srgbClr val="292934"/>
                                </a:solidFill>
                                <a:latin typeface="Cambria Math"/>
                              </a:rPr>
                              <m:t>𝑦</m:t>
                            </m:r>
                            <m:r>
                              <a:rPr lang="tr-TR" i="1">
                                <a:solidFill>
                                  <a:srgbClr val="292934"/>
                                </a:solidFill>
                                <a:latin typeface="Cambria Math"/>
                              </a:rPr>
                              <m:t>ü</m:t>
                            </m:r>
                            <m:r>
                              <a:rPr lang="tr-TR" i="1">
                                <a:solidFill>
                                  <a:srgbClr val="292934"/>
                                </a:solidFill>
                                <a:latin typeface="Cambria Math"/>
                              </a:rPr>
                              <m:t>𝑘𝑠𝑒𝑘</m:t>
                            </m:r>
                          </m:sub>
                        </m:sSub>
                      </m:e>
                    </m:d>
                  </m:oMath>
                </a14:m>
                <a:r>
                  <a:rPr lang="tr-TR" dirty="0">
                    <a:solidFill>
                      <a:schemeClr val="tx1"/>
                    </a:solidFill>
                  </a:rPr>
                  <a:t> ve </a:t>
                </a:r>
                <a14:m>
                  <m:oMath xmlns:m="http://schemas.openxmlformats.org/officeDocument/2006/math">
                    <m:r>
                      <a:rPr lang="tr-TR" i="1">
                        <a:solidFill>
                          <a:srgbClr val="292934"/>
                        </a:solidFill>
                        <a:latin typeface="Cambria Math"/>
                      </a:rPr>
                      <m:t>𝐻</m:t>
                    </m:r>
                    <m:r>
                      <a:rPr lang="tr-TR" i="1">
                        <a:solidFill>
                          <a:srgbClr val="292934"/>
                        </a:solidFill>
                        <a:latin typeface="Cambria Math"/>
                      </a:rPr>
                      <m:t>(</m:t>
                    </m:r>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𝑁𝐸𝑀</m:t>
                        </m:r>
                      </m:e>
                      <m:sub>
                        <m:r>
                          <a:rPr lang="tr-TR" i="1">
                            <a:solidFill>
                              <a:srgbClr val="292934"/>
                            </a:solidFill>
                            <a:latin typeface="Cambria Math"/>
                          </a:rPr>
                          <m:t>𝑛𝑜𝑟𝑚𝑎𝑙</m:t>
                        </m:r>
                      </m:sub>
                    </m:sSub>
                  </m:oMath>
                </a14:m>
                <a:r>
                  <a:rPr lang="tr-TR" dirty="0">
                    <a:solidFill>
                      <a:srgbClr val="292934"/>
                    </a:solidFill>
                  </a:rPr>
                  <a:t>) </a:t>
                </a:r>
                <a:r>
                  <a:rPr lang="tr-TR" dirty="0" err="1">
                    <a:solidFill>
                      <a:srgbClr val="292934"/>
                    </a:solidFill>
                  </a:rPr>
                  <a:t>entropileri</a:t>
                </a:r>
                <a:r>
                  <a:rPr lang="tr-TR" dirty="0">
                    <a:solidFill>
                      <a:srgbClr val="292934"/>
                    </a:solidFill>
                  </a:rPr>
                  <a:t> şu şekilde hesaplanır;</a:t>
                </a:r>
              </a:p>
              <a:p>
                <a:pPr marL="0" lvl="0" indent="0" algn="ctr">
                  <a:buClr>
                    <a:srgbClr val="93A299"/>
                  </a:buClr>
                  <a:buNone/>
                </a:pPr>
                <a14:m>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𝑁𝐸𝑀</m:t>
                            </m:r>
                          </m:e>
                          <m:sub>
                            <m:r>
                              <a:rPr lang="tr-TR" i="1">
                                <a:solidFill>
                                  <a:srgbClr val="292934"/>
                                </a:solidFill>
                                <a:latin typeface="Cambria Math"/>
                              </a:rPr>
                              <m:t>𝑦</m:t>
                            </m:r>
                            <m:r>
                              <a:rPr lang="tr-TR" i="1">
                                <a:solidFill>
                                  <a:srgbClr val="292934"/>
                                </a:solidFill>
                                <a:latin typeface="Cambria Math"/>
                              </a:rPr>
                              <m:t>ü</m:t>
                            </m:r>
                            <m:r>
                              <a:rPr lang="tr-TR" i="1">
                                <a:solidFill>
                                  <a:srgbClr val="292934"/>
                                </a:solidFill>
                                <a:latin typeface="Cambria Math"/>
                              </a:rPr>
                              <m:t>𝑘𝑠𝑒𝑘</m:t>
                            </m:r>
                          </m:sub>
                        </m:sSub>
                      </m:e>
                    </m:d>
                  </m:oMath>
                </a14:m>
                <a:r>
                  <a:rPr lang="tr-TR" dirty="0">
                    <a:solidFill>
                      <a:srgbClr val="292934"/>
                    </a:solidFill>
                  </a:rPr>
                  <a:t>=-(</a:t>
                </a:r>
                <a14:m>
                  <m:oMath xmlns:m="http://schemas.openxmlformats.org/officeDocument/2006/math">
                    <m:f>
                      <m:fPr>
                        <m:ctrlPr>
                          <a:rPr lang="tr-TR" i="1" dirty="0" smtClean="0">
                            <a:solidFill>
                              <a:srgbClr val="292934"/>
                            </a:solidFill>
                            <a:latin typeface="Cambria Math" panose="02040503050406030204" pitchFamily="18" charset="0"/>
                          </a:rPr>
                        </m:ctrlPr>
                      </m:fPr>
                      <m:num>
                        <m:r>
                          <a:rPr lang="tr-TR" b="0" i="1" dirty="0" smtClean="0">
                            <a:solidFill>
                              <a:srgbClr val="292934"/>
                            </a:solidFill>
                            <a:latin typeface="Cambria Math"/>
                          </a:rPr>
                          <m:t>4</m:t>
                        </m:r>
                      </m:num>
                      <m:den>
                        <m:r>
                          <a:rPr lang="tr-TR" b="0" i="1" dirty="0" smtClean="0">
                            <a:solidFill>
                              <a:srgbClr val="292934"/>
                            </a:solidFill>
                            <a:latin typeface="Cambria Math"/>
                          </a:rPr>
                          <m:t>7</m:t>
                        </m:r>
                      </m:den>
                    </m:f>
                    <m:func>
                      <m:funcPr>
                        <m:ctrlPr>
                          <a:rPr lang="tr-TR" i="1" dirty="0" smtClean="0">
                            <a:solidFill>
                              <a:srgbClr val="292934"/>
                            </a:solidFill>
                            <a:latin typeface="Cambria Math" panose="02040503050406030204" pitchFamily="18" charset="0"/>
                          </a:rPr>
                        </m:ctrlPr>
                      </m:funcPr>
                      <m:fName>
                        <m:sSub>
                          <m:sSubPr>
                            <m:ctrlPr>
                              <a:rPr lang="tr-TR" i="1" dirty="0" smtClean="0">
                                <a:solidFill>
                                  <a:srgbClr val="292934"/>
                                </a:solidFill>
                                <a:latin typeface="Cambria Math" panose="02040503050406030204" pitchFamily="18" charset="0"/>
                              </a:rPr>
                            </m:ctrlPr>
                          </m:sSubPr>
                          <m:e>
                            <m:r>
                              <m:rPr>
                                <m:sty m:val="p"/>
                              </m:rPr>
                              <a:rPr lang="tr-TR" i="0" dirty="0" smtClean="0">
                                <a:solidFill>
                                  <a:srgbClr val="292934"/>
                                </a:solidFill>
                                <a:latin typeface="Cambria Math"/>
                              </a:rPr>
                              <m:t>log</m:t>
                            </m:r>
                          </m:e>
                          <m:sub>
                            <m:r>
                              <a:rPr lang="tr-TR" b="0" i="1" dirty="0" smtClean="0">
                                <a:solidFill>
                                  <a:srgbClr val="292934"/>
                                </a:solidFill>
                                <a:latin typeface="Cambria Math"/>
                              </a:rPr>
                              <m:t>2</m:t>
                            </m:r>
                          </m:sub>
                        </m:sSub>
                      </m:fName>
                      <m:e>
                        <m:f>
                          <m:fPr>
                            <m:ctrlPr>
                              <a:rPr lang="tr-TR" i="1" dirty="0" smtClean="0">
                                <a:solidFill>
                                  <a:srgbClr val="292934"/>
                                </a:solidFill>
                                <a:latin typeface="Cambria Math" panose="02040503050406030204" pitchFamily="18" charset="0"/>
                              </a:rPr>
                            </m:ctrlPr>
                          </m:fPr>
                          <m:num>
                            <m:r>
                              <a:rPr lang="tr-TR" b="0" i="1" dirty="0" smtClean="0">
                                <a:solidFill>
                                  <a:srgbClr val="292934"/>
                                </a:solidFill>
                                <a:latin typeface="Cambria Math"/>
                              </a:rPr>
                              <m:t>4</m:t>
                            </m:r>
                          </m:num>
                          <m:den>
                            <m:r>
                              <a:rPr lang="tr-TR" b="0" i="1" dirty="0" smtClean="0">
                                <a:solidFill>
                                  <a:srgbClr val="292934"/>
                                </a:solidFill>
                                <a:latin typeface="Cambria Math"/>
                              </a:rPr>
                              <m:t>7</m:t>
                            </m:r>
                          </m:den>
                        </m:f>
                        <m:r>
                          <a:rPr lang="tr-TR" b="0" i="1" dirty="0" smtClean="0">
                            <a:solidFill>
                              <a:srgbClr val="292934"/>
                            </a:solidFill>
                            <a:latin typeface="Cambria Math"/>
                          </a:rPr>
                          <m:t>+</m:t>
                        </m:r>
                        <m:f>
                          <m:fPr>
                            <m:ctrlPr>
                              <a:rPr lang="tr-TR" b="0" i="1" dirty="0" smtClean="0">
                                <a:solidFill>
                                  <a:srgbClr val="292934"/>
                                </a:solidFill>
                                <a:latin typeface="Cambria Math" panose="02040503050406030204" pitchFamily="18" charset="0"/>
                              </a:rPr>
                            </m:ctrlPr>
                          </m:fPr>
                          <m:num>
                            <m:r>
                              <a:rPr lang="tr-TR" b="0" i="1" dirty="0" smtClean="0">
                                <a:solidFill>
                                  <a:srgbClr val="292934"/>
                                </a:solidFill>
                                <a:latin typeface="Cambria Math"/>
                              </a:rPr>
                              <m:t>3</m:t>
                            </m:r>
                          </m:num>
                          <m:den>
                            <m:r>
                              <a:rPr lang="tr-TR" b="0" i="1" dirty="0" smtClean="0">
                                <a:solidFill>
                                  <a:srgbClr val="292934"/>
                                </a:solidFill>
                                <a:latin typeface="Cambria Math"/>
                              </a:rPr>
                              <m:t>7</m:t>
                            </m:r>
                          </m:den>
                        </m:f>
                        <m:func>
                          <m:funcPr>
                            <m:ctrlPr>
                              <a:rPr lang="tr-TR" b="0" i="1" dirty="0" smtClean="0">
                                <a:solidFill>
                                  <a:srgbClr val="292934"/>
                                </a:solidFill>
                                <a:latin typeface="Cambria Math" panose="02040503050406030204" pitchFamily="18" charset="0"/>
                              </a:rPr>
                            </m:ctrlPr>
                          </m:funcPr>
                          <m:fName>
                            <m:sSub>
                              <m:sSubPr>
                                <m:ctrlPr>
                                  <a:rPr lang="tr-TR" b="0" i="1" dirty="0" smtClean="0">
                                    <a:solidFill>
                                      <a:srgbClr val="292934"/>
                                    </a:solidFill>
                                    <a:latin typeface="Cambria Math" panose="02040503050406030204" pitchFamily="18" charset="0"/>
                                  </a:rPr>
                                </m:ctrlPr>
                              </m:sSubPr>
                              <m:e>
                                <m:r>
                                  <m:rPr>
                                    <m:sty m:val="p"/>
                                  </m:rPr>
                                  <a:rPr lang="tr-TR" b="0" i="0" dirty="0" smtClean="0">
                                    <a:solidFill>
                                      <a:srgbClr val="292934"/>
                                    </a:solidFill>
                                    <a:latin typeface="Cambria Math"/>
                                  </a:rPr>
                                  <m:t>log</m:t>
                                </m:r>
                              </m:e>
                              <m:sub>
                                <m:r>
                                  <a:rPr lang="tr-TR" b="0" i="1" dirty="0" smtClean="0">
                                    <a:solidFill>
                                      <a:srgbClr val="292934"/>
                                    </a:solidFill>
                                    <a:latin typeface="Cambria Math"/>
                                  </a:rPr>
                                  <m:t>2</m:t>
                                </m:r>
                              </m:sub>
                            </m:sSub>
                          </m:fName>
                          <m:e>
                            <m:f>
                              <m:fPr>
                                <m:ctrlPr>
                                  <a:rPr lang="tr-TR" b="0" i="1" dirty="0" smtClean="0">
                                    <a:solidFill>
                                      <a:srgbClr val="292934"/>
                                    </a:solidFill>
                                    <a:latin typeface="Cambria Math" panose="02040503050406030204" pitchFamily="18" charset="0"/>
                                  </a:rPr>
                                </m:ctrlPr>
                              </m:fPr>
                              <m:num>
                                <m:r>
                                  <a:rPr lang="tr-TR" b="0" i="1" dirty="0" smtClean="0">
                                    <a:solidFill>
                                      <a:srgbClr val="292934"/>
                                    </a:solidFill>
                                    <a:latin typeface="Cambria Math"/>
                                  </a:rPr>
                                  <m:t>3</m:t>
                                </m:r>
                              </m:num>
                              <m:den>
                                <m:r>
                                  <a:rPr lang="tr-TR" b="0" i="1" dirty="0" smtClean="0">
                                    <a:solidFill>
                                      <a:srgbClr val="292934"/>
                                    </a:solidFill>
                                    <a:latin typeface="Cambria Math"/>
                                  </a:rPr>
                                  <m:t>7</m:t>
                                </m:r>
                              </m:den>
                            </m:f>
                            <m:r>
                              <a:rPr lang="tr-TR" b="0" i="1" dirty="0" smtClean="0">
                                <a:solidFill>
                                  <a:srgbClr val="292934"/>
                                </a:solidFill>
                                <a:latin typeface="Cambria Math"/>
                              </a:rPr>
                              <m:t>)</m:t>
                            </m:r>
                          </m:e>
                        </m:func>
                      </m:e>
                    </m:func>
                  </m:oMath>
                </a14:m>
                <a:r>
                  <a:rPr lang="tr-TR" dirty="0">
                    <a:solidFill>
                      <a:srgbClr val="292934"/>
                    </a:solidFill>
                  </a:rPr>
                  <a:t>=0.985</a:t>
                </a:r>
              </a:p>
              <a:p>
                <a:pPr marL="0" lvl="0" indent="0" algn="ctr">
                  <a:buClr>
                    <a:srgbClr val="93A299"/>
                  </a:buClr>
                  <a:buNone/>
                </a:pPr>
                <a14:m>
                  <m:oMath xmlns:m="http://schemas.openxmlformats.org/officeDocument/2006/math">
                    <m:r>
                      <a:rPr lang="tr-TR" i="1">
                        <a:solidFill>
                          <a:srgbClr val="292934"/>
                        </a:solidFill>
                        <a:latin typeface="Cambria Math"/>
                      </a:rPr>
                      <m:t>𝐻</m:t>
                    </m:r>
                    <m:r>
                      <a:rPr lang="tr-TR" i="1">
                        <a:solidFill>
                          <a:srgbClr val="292934"/>
                        </a:solidFill>
                        <a:latin typeface="Cambria Math"/>
                      </a:rPr>
                      <m:t>(</m:t>
                    </m:r>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𝑁𝐸𝑀</m:t>
                        </m:r>
                      </m:e>
                      <m:sub>
                        <m:r>
                          <a:rPr lang="tr-TR" i="1">
                            <a:solidFill>
                              <a:srgbClr val="292934"/>
                            </a:solidFill>
                            <a:latin typeface="Cambria Math"/>
                          </a:rPr>
                          <m:t>𝑛𝑜𝑟𝑚𝑎𝑙</m:t>
                        </m:r>
                      </m:sub>
                    </m:sSub>
                  </m:oMath>
                </a14:m>
                <a:r>
                  <a:rPr lang="tr-TR" dirty="0">
                    <a:solidFill>
                      <a:srgbClr val="292934"/>
                    </a:solidFill>
                  </a:rPr>
                  <a:t>)= -</a:t>
                </a:r>
                <a14:m>
                  <m:oMath xmlns:m="http://schemas.openxmlformats.org/officeDocument/2006/math">
                    <m:r>
                      <a:rPr lang="tr-TR" b="0" i="1" dirty="0" smtClean="0">
                        <a:solidFill>
                          <a:srgbClr val="292934"/>
                        </a:solidFill>
                        <a:latin typeface="Cambria Math"/>
                      </a:rPr>
                      <m:t>(</m:t>
                    </m:r>
                    <m:f>
                      <m:fPr>
                        <m:ctrlPr>
                          <a:rPr lang="tr-TR" b="0" i="1" dirty="0" smtClean="0">
                            <a:solidFill>
                              <a:srgbClr val="292934"/>
                            </a:solidFill>
                            <a:latin typeface="Cambria Math" panose="02040503050406030204" pitchFamily="18" charset="0"/>
                          </a:rPr>
                        </m:ctrlPr>
                      </m:fPr>
                      <m:num>
                        <m:r>
                          <a:rPr lang="tr-TR" b="0" i="1" dirty="0" smtClean="0">
                            <a:solidFill>
                              <a:srgbClr val="292934"/>
                            </a:solidFill>
                            <a:latin typeface="Cambria Math"/>
                          </a:rPr>
                          <m:t>1</m:t>
                        </m:r>
                      </m:num>
                      <m:den>
                        <m:r>
                          <a:rPr lang="tr-TR" b="0" i="1" dirty="0" smtClean="0">
                            <a:solidFill>
                              <a:srgbClr val="292934"/>
                            </a:solidFill>
                            <a:latin typeface="Cambria Math"/>
                          </a:rPr>
                          <m:t>7</m:t>
                        </m:r>
                      </m:den>
                    </m:f>
                    <m:func>
                      <m:funcPr>
                        <m:ctrlPr>
                          <a:rPr lang="tr-TR" b="0" i="1" dirty="0" smtClean="0">
                            <a:solidFill>
                              <a:srgbClr val="292934"/>
                            </a:solidFill>
                            <a:latin typeface="Cambria Math" panose="02040503050406030204" pitchFamily="18" charset="0"/>
                          </a:rPr>
                        </m:ctrlPr>
                      </m:funcPr>
                      <m:fName>
                        <m:sSub>
                          <m:sSubPr>
                            <m:ctrlPr>
                              <a:rPr lang="tr-TR" b="0" i="1" dirty="0" smtClean="0">
                                <a:solidFill>
                                  <a:srgbClr val="292934"/>
                                </a:solidFill>
                                <a:latin typeface="Cambria Math" panose="02040503050406030204" pitchFamily="18" charset="0"/>
                              </a:rPr>
                            </m:ctrlPr>
                          </m:sSubPr>
                          <m:e>
                            <m:r>
                              <m:rPr>
                                <m:sty m:val="p"/>
                              </m:rPr>
                              <a:rPr lang="tr-TR" b="0" i="0" dirty="0" smtClean="0">
                                <a:solidFill>
                                  <a:srgbClr val="292934"/>
                                </a:solidFill>
                                <a:latin typeface="Cambria Math"/>
                              </a:rPr>
                              <m:t>log</m:t>
                            </m:r>
                          </m:e>
                          <m:sub>
                            <m:r>
                              <a:rPr lang="tr-TR" b="0" i="1" dirty="0" smtClean="0">
                                <a:solidFill>
                                  <a:srgbClr val="292934"/>
                                </a:solidFill>
                                <a:latin typeface="Cambria Math"/>
                              </a:rPr>
                              <m:t>2</m:t>
                            </m:r>
                          </m:sub>
                        </m:sSub>
                      </m:fName>
                      <m:e>
                        <m:f>
                          <m:fPr>
                            <m:ctrlPr>
                              <a:rPr lang="tr-TR" b="0" i="1" dirty="0" smtClean="0">
                                <a:solidFill>
                                  <a:srgbClr val="292934"/>
                                </a:solidFill>
                                <a:latin typeface="Cambria Math" panose="02040503050406030204" pitchFamily="18" charset="0"/>
                              </a:rPr>
                            </m:ctrlPr>
                          </m:fPr>
                          <m:num>
                            <m:r>
                              <a:rPr lang="tr-TR" b="0" i="1" dirty="0" smtClean="0">
                                <a:solidFill>
                                  <a:srgbClr val="292934"/>
                                </a:solidFill>
                                <a:latin typeface="Cambria Math"/>
                              </a:rPr>
                              <m:t>1</m:t>
                            </m:r>
                          </m:num>
                          <m:den>
                            <m:r>
                              <a:rPr lang="tr-TR" b="0" i="1" dirty="0" smtClean="0">
                                <a:solidFill>
                                  <a:srgbClr val="292934"/>
                                </a:solidFill>
                                <a:latin typeface="Cambria Math"/>
                              </a:rPr>
                              <m:t>7</m:t>
                            </m:r>
                          </m:den>
                        </m:f>
                        <m:r>
                          <a:rPr lang="tr-TR" b="0" i="1" dirty="0" smtClean="0">
                            <a:solidFill>
                              <a:srgbClr val="292934"/>
                            </a:solidFill>
                            <a:latin typeface="Cambria Math"/>
                          </a:rPr>
                          <m:t>+</m:t>
                        </m:r>
                        <m:f>
                          <m:fPr>
                            <m:ctrlPr>
                              <a:rPr lang="tr-TR" b="0" i="1" dirty="0" smtClean="0">
                                <a:solidFill>
                                  <a:srgbClr val="292934"/>
                                </a:solidFill>
                                <a:latin typeface="Cambria Math" panose="02040503050406030204" pitchFamily="18" charset="0"/>
                              </a:rPr>
                            </m:ctrlPr>
                          </m:fPr>
                          <m:num>
                            <m:r>
                              <a:rPr lang="tr-TR" b="0" i="1" dirty="0" smtClean="0">
                                <a:solidFill>
                                  <a:srgbClr val="292934"/>
                                </a:solidFill>
                                <a:latin typeface="Cambria Math"/>
                              </a:rPr>
                              <m:t>6</m:t>
                            </m:r>
                          </m:num>
                          <m:den>
                            <m:r>
                              <a:rPr lang="tr-TR" b="0" i="1" dirty="0" smtClean="0">
                                <a:solidFill>
                                  <a:srgbClr val="292934"/>
                                </a:solidFill>
                                <a:latin typeface="Cambria Math"/>
                              </a:rPr>
                              <m:t>7</m:t>
                            </m:r>
                          </m:den>
                        </m:f>
                        <m:func>
                          <m:funcPr>
                            <m:ctrlPr>
                              <a:rPr lang="tr-TR" b="0" i="1" dirty="0" smtClean="0">
                                <a:solidFill>
                                  <a:srgbClr val="292934"/>
                                </a:solidFill>
                                <a:latin typeface="Cambria Math" panose="02040503050406030204" pitchFamily="18" charset="0"/>
                              </a:rPr>
                            </m:ctrlPr>
                          </m:funcPr>
                          <m:fName>
                            <m:sSub>
                              <m:sSubPr>
                                <m:ctrlPr>
                                  <a:rPr lang="tr-TR" b="0" i="1" dirty="0" smtClean="0">
                                    <a:solidFill>
                                      <a:srgbClr val="292934"/>
                                    </a:solidFill>
                                    <a:latin typeface="Cambria Math" panose="02040503050406030204" pitchFamily="18" charset="0"/>
                                  </a:rPr>
                                </m:ctrlPr>
                              </m:sSubPr>
                              <m:e>
                                <m:r>
                                  <m:rPr>
                                    <m:sty m:val="p"/>
                                  </m:rPr>
                                  <a:rPr lang="tr-TR" b="0" i="0" dirty="0" smtClean="0">
                                    <a:solidFill>
                                      <a:srgbClr val="292934"/>
                                    </a:solidFill>
                                    <a:latin typeface="Cambria Math"/>
                                  </a:rPr>
                                  <m:t>log</m:t>
                                </m:r>
                              </m:e>
                              <m:sub>
                                <m:r>
                                  <a:rPr lang="tr-TR" b="0" i="1" dirty="0" smtClean="0">
                                    <a:solidFill>
                                      <a:srgbClr val="292934"/>
                                    </a:solidFill>
                                    <a:latin typeface="Cambria Math"/>
                                  </a:rPr>
                                  <m:t>2</m:t>
                                </m:r>
                              </m:sub>
                            </m:sSub>
                          </m:fName>
                          <m:e>
                            <m:f>
                              <m:fPr>
                                <m:ctrlPr>
                                  <a:rPr lang="tr-TR" b="0" i="1" dirty="0" smtClean="0">
                                    <a:solidFill>
                                      <a:srgbClr val="292934"/>
                                    </a:solidFill>
                                    <a:latin typeface="Cambria Math" panose="02040503050406030204" pitchFamily="18" charset="0"/>
                                  </a:rPr>
                                </m:ctrlPr>
                              </m:fPr>
                              <m:num>
                                <m:r>
                                  <a:rPr lang="tr-TR" b="0" i="1" dirty="0" smtClean="0">
                                    <a:solidFill>
                                      <a:srgbClr val="292934"/>
                                    </a:solidFill>
                                    <a:latin typeface="Cambria Math"/>
                                  </a:rPr>
                                  <m:t>6</m:t>
                                </m:r>
                              </m:num>
                              <m:den>
                                <m:r>
                                  <a:rPr lang="tr-TR" b="0" i="1" dirty="0" smtClean="0">
                                    <a:solidFill>
                                      <a:srgbClr val="292934"/>
                                    </a:solidFill>
                                    <a:latin typeface="Cambria Math"/>
                                  </a:rPr>
                                  <m:t>7</m:t>
                                </m:r>
                              </m:den>
                            </m:f>
                            <m:r>
                              <a:rPr lang="tr-TR" b="0" i="1" dirty="0" smtClean="0">
                                <a:solidFill>
                                  <a:srgbClr val="292934"/>
                                </a:solidFill>
                                <a:latin typeface="Cambria Math"/>
                              </a:rPr>
                              <m:t>)=0.592</m:t>
                            </m:r>
                          </m:e>
                        </m:func>
                      </m:e>
                    </m:func>
                  </m:oMath>
                </a14:m>
                <a:endParaRPr lang="tr-TR" dirty="0">
                  <a:solidFill>
                    <a:srgbClr val="292934"/>
                  </a:solidFill>
                </a:endParaRPr>
              </a:p>
              <a:p>
                <a:pPr marL="0" lvl="0" indent="0" algn="just">
                  <a:buClr>
                    <a:srgbClr val="93A299"/>
                  </a:buClr>
                  <a:buNone/>
                </a:pPr>
                <a:endParaRPr lang="tr-TR" dirty="0">
                  <a:solidFill>
                    <a:srgbClr val="292934"/>
                  </a:solidFill>
                </a:endParaRPr>
              </a:p>
              <a:p>
                <a:pPr marL="0" indent="0" algn="just">
                  <a:buNone/>
                </a:pPr>
                <a:endParaRPr lang="tr-TR" dirty="0">
                  <a:solidFill>
                    <a:schemeClr val="tx1"/>
                  </a:solidFill>
                </a:endParaRP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692696"/>
                <a:ext cx="8229600" cy="6048672"/>
              </a:xfrm>
              <a:blipFill>
                <a:blip r:embed="rId2"/>
                <a:stretch>
                  <a:fillRect l="-1407" t="-1714" r="-1407" b="-504"/>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364039630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533400"/>
            <a:ext cx="8147248" cy="375320"/>
          </a:xfrm>
        </p:spPr>
        <p:txBody>
          <a:bodyPr>
            <a:normAutofit/>
          </a:bodyPr>
          <a:lstStyle/>
          <a:p>
            <a:r>
              <a:rPr lang="tr-TR" sz="1600" dirty="0"/>
              <a:t>Tablo 3.5. NEM ve OYUN nitelik değerleri</a:t>
            </a:r>
          </a:p>
        </p:txBody>
      </p:sp>
      <p:graphicFrame>
        <p:nvGraphicFramePr>
          <p:cNvPr id="4" name="İçerik Yer Tutucusu 3"/>
          <p:cNvGraphicFramePr>
            <a:graphicFrameLocks noGrp="1"/>
          </p:cNvGraphicFramePr>
          <p:nvPr>
            <p:ph idx="1"/>
          </p:nvPr>
        </p:nvGraphicFramePr>
        <p:xfrm>
          <a:off x="2555776" y="1196752"/>
          <a:ext cx="3744416" cy="5562600"/>
        </p:xfrm>
        <a:graphic>
          <a:graphicData uri="http://schemas.openxmlformats.org/drawingml/2006/table">
            <a:tbl>
              <a:tblPr firstRow="1" bandRow="1">
                <a:tableStyleId>{10A1B5D5-9B99-4C35-A422-299274C87663}</a:tableStyleId>
              </a:tblPr>
              <a:tblGrid>
                <a:gridCol w="1872208">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tblGrid>
              <a:tr h="370840">
                <a:tc>
                  <a:txBody>
                    <a:bodyPr/>
                    <a:lstStyle/>
                    <a:p>
                      <a:r>
                        <a:rPr lang="tr-TR" dirty="0"/>
                        <a:t>NEM</a:t>
                      </a:r>
                    </a:p>
                  </a:txBody>
                  <a:tcPr/>
                </a:tc>
                <a:tc>
                  <a:txBody>
                    <a:bodyPr/>
                    <a:lstStyle/>
                    <a:p>
                      <a:r>
                        <a:rPr lang="tr-TR" dirty="0"/>
                        <a:t>OYUN</a:t>
                      </a:r>
                    </a:p>
                  </a:txBody>
                  <a:tcPr/>
                </a:tc>
                <a:extLst>
                  <a:ext uri="{0D108BD9-81ED-4DB2-BD59-A6C34878D82A}">
                    <a16:rowId xmlns:a16="http://schemas.microsoft.com/office/drawing/2014/main" val="10000"/>
                  </a:ext>
                </a:extLst>
              </a:tr>
              <a:tr h="370840">
                <a:tc>
                  <a:txBody>
                    <a:bodyPr/>
                    <a:lstStyle/>
                    <a:p>
                      <a:r>
                        <a:rPr lang="tr-TR" dirty="0"/>
                        <a:t>Yüksek</a:t>
                      </a:r>
                    </a:p>
                  </a:txBody>
                  <a:tcPr/>
                </a:tc>
                <a:tc>
                  <a:txBody>
                    <a:bodyPr/>
                    <a:lstStyle/>
                    <a:p>
                      <a:r>
                        <a:rPr lang="tr-TR" dirty="0"/>
                        <a:t>Hayır</a:t>
                      </a:r>
                    </a:p>
                  </a:txBody>
                  <a:tcPr/>
                </a:tc>
                <a:extLst>
                  <a:ext uri="{0D108BD9-81ED-4DB2-BD59-A6C34878D82A}">
                    <a16:rowId xmlns:a16="http://schemas.microsoft.com/office/drawing/2014/main" val="10001"/>
                  </a:ext>
                </a:extLst>
              </a:tr>
              <a:tr h="370840">
                <a:tc>
                  <a:txBody>
                    <a:bodyPr/>
                    <a:lstStyle/>
                    <a:p>
                      <a:r>
                        <a:rPr lang="tr-TR" dirty="0"/>
                        <a:t>Yüksek</a:t>
                      </a:r>
                    </a:p>
                  </a:txBody>
                  <a:tcPr/>
                </a:tc>
                <a:tc>
                  <a:txBody>
                    <a:bodyPr/>
                    <a:lstStyle/>
                    <a:p>
                      <a:r>
                        <a:rPr lang="tr-TR" dirty="0"/>
                        <a:t>Hayır</a:t>
                      </a:r>
                    </a:p>
                  </a:txBody>
                  <a:tcPr/>
                </a:tc>
                <a:extLst>
                  <a:ext uri="{0D108BD9-81ED-4DB2-BD59-A6C34878D82A}">
                    <a16:rowId xmlns:a16="http://schemas.microsoft.com/office/drawing/2014/main" val="10002"/>
                  </a:ext>
                </a:extLst>
              </a:tr>
              <a:tr h="370840">
                <a:tc>
                  <a:txBody>
                    <a:bodyPr/>
                    <a:lstStyle/>
                    <a:p>
                      <a:r>
                        <a:rPr lang="tr-TR" dirty="0"/>
                        <a:t>Yüksek</a:t>
                      </a:r>
                    </a:p>
                  </a:txBody>
                  <a:tcPr/>
                </a:tc>
                <a:tc>
                  <a:txBody>
                    <a:bodyPr/>
                    <a:lstStyle/>
                    <a:p>
                      <a:r>
                        <a:rPr lang="tr-TR" dirty="0"/>
                        <a:t>Evet</a:t>
                      </a:r>
                    </a:p>
                  </a:txBody>
                  <a:tcPr/>
                </a:tc>
                <a:extLst>
                  <a:ext uri="{0D108BD9-81ED-4DB2-BD59-A6C34878D82A}">
                    <a16:rowId xmlns:a16="http://schemas.microsoft.com/office/drawing/2014/main" val="10003"/>
                  </a:ext>
                </a:extLst>
              </a:tr>
              <a:tr h="370840">
                <a:tc>
                  <a:txBody>
                    <a:bodyPr/>
                    <a:lstStyle/>
                    <a:p>
                      <a:r>
                        <a:rPr lang="tr-TR" dirty="0"/>
                        <a:t>Yüksek</a:t>
                      </a:r>
                    </a:p>
                  </a:txBody>
                  <a:tcPr/>
                </a:tc>
                <a:tc>
                  <a:txBody>
                    <a:bodyPr/>
                    <a:lstStyle/>
                    <a:p>
                      <a:r>
                        <a:rPr lang="tr-TR" dirty="0"/>
                        <a:t>Evet</a:t>
                      </a:r>
                    </a:p>
                  </a:txBody>
                  <a:tcPr/>
                </a:tc>
                <a:extLst>
                  <a:ext uri="{0D108BD9-81ED-4DB2-BD59-A6C34878D82A}">
                    <a16:rowId xmlns:a16="http://schemas.microsoft.com/office/drawing/2014/main" val="10004"/>
                  </a:ext>
                </a:extLst>
              </a:tr>
              <a:tr h="370840">
                <a:tc>
                  <a:txBody>
                    <a:bodyPr/>
                    <a:lstStyle/>
                    <a:p>
                      <a:r>
                        <a:rPr lang="tr-TR" dirty="0"/>
                        <a:t>Yüksek</a:t>
                      </a:r>
                    </a:p>
                  </a:txBody>
                  <a:tcPr/>
                </a:tc>
                <a:tc>
                  <a:txBody>
                    <a:bodyPr/>
                    <a:lstStyle/>
                    <a:p>
                      <a:r>
                        <a:rPr lang="tr-TR" dirty="0"/>
                        <a:t>Hayır</a:t>
                      </a:r>
                    </a:p>
                  </a:txBody>
                  <a:tcPr/>
                </a:tc>
                <a:extLst>
                  <a:ext uri="{0D108BD9-81ED-4DB2-BD59-A6C34878D82A}">
                    <a16:rowId xmlns:a16="http://schemas.microsoft.com/office/drawing/2014/main" val="10005"/>
                  </a:ext>
                </a:extLst>
              </a:tr>
              <a:tr h="370840">
                <a:tc>
                  <a:txBody>
                    <a:bodyPr/>
                    <a:lstStyle/>
                    <a:p>
                      <a:r>
                        <a:rPr lang="tr-TR" dirty="0"/>
                        <a:t>Yüksek</a:t>
                      </a:r>
                    </a:p>
                  </a:txBody>
                  <a:tcPr/>
                </a:tc>
                <a:tc>
                  <a:txBody>
                    <a:bodyPr/>
                    <a:lstStyle/>
                    <a:p>
                      <a:r>
                        <a:rPr lang="tr-TR" dirty="0"/>
                        <a:t>Evet</a:t>
                      </a:r>
                    </a:p>
                  </a:txBody>
                  <a:tcPr/>
                </a:tc>
                <a:extLst>
                  <a:ext uri="{0D108BD9-81ED-4DB2-BD59-A6C34878D82A}">
                    <a16:rowId xmlns:a16="http://schemas.microsoft.com/office/drawing/2014/main" val="10006"/>
                  </a:ext>
                </a:extLst>
              </a:tr>
              <a:tr h="370840">
                <a:tc>
                  <a:txBody>
                    <a:bodyPr/>
                    <a:lstStyle/>
                    <a:p>
                      <a:r>
                        <a:rPr lang="tr-TR" dirty="0"/>
                        <a:t>Yüksek</a:t>
                      </a:r>
                    </a:p>
                  </a:txBody>
                  <a:tcPr/>
                </a:tc>
                <a:tc>
                  <a:txBody>
                    <a:bodyPr/>
                    <a:lstStyle/>
                    <a:p>
                      <a:r>
                        <a:rPr lang="tr-TR" dirty="0"/>
                        <a:t>Hayır</a:t>
                      </a:r>
                    </a:p>
                  </a:txBody>
                  <a:tcPr/>
                </a:tc>
                <a:extLst>
                  <a:ext uri="{0D108BD9-81ED-4DB2-BD59-A6C34878D82A}">
                    <a16:rowId xmlns:a16="http://schemas.microsoft.com/office/drawing/2014/main" val="10007"/>
                  </a:ext>
                </a:extLst>
              </a:tr>
              <a:tr h="370840">
                <a:tc>
                  <a:txBody>
                    <a:bodyPr/>
                    <a:lstStyle/>
                    <a:p>
                      <a:r>
                        <a:rPr lang="tr-TR" dirty="0"/>
                        <a:t>Normal</a:t>
                      </a:r>
                    </a:p>
                  </a:txBody>
                  <a:tcPr/>
                </a:tc>
                <a:tc>
                  <a:txBody>
                    <a:bodyPr/>
                    <a:lstStyle/>
                    <a:p>
                      <a:r>
                        <a:rPr lang="tr-TR" dirty="0"/>
                        <a:t>Evet</a:t>
                      </a:r>
                    </a:p>
                  </a:txBody>
                  <a:tcPr/>
                </a:tc>
                <a:extLst>
                  <a:ext uri="{0D108BD9-81ED-4DB2-BD59-A6C34878D82A}">
                    <a16:rowId xmlns:a16="http://schemas.microsoft.com/office/drawing/2014/main" val="10008"/>
                  </a:ext>
                </a:extLst>
              </a:tr>
              <a:tr h="370840">
                <a:tc>
                  <a:txBody>
                    <a:bodyPr/>
                    <a:lstStyle/>
                    <a:p>
                      <a:r>
                        <a:rPr lang="tr-TR" dirty="0"/>
                        <a:t>Normal</a:t>
                      </a:r>
                    </a:p>
                  </a:txBody>
                  <a:tcPr/>
                </a:tc>
                <a:tc>
                  <a:txBody>
                    <a:bodyPr/>
                    <a:lstStyle/>
                    <a:p>
                      <a:r>
                        <a:rPr lang="tr-TR" dirty="0"/>
                        <a:t>Hayır</a:t>
                      </a:r>
                    </a:p>
                  </a:txBody>
                  <a:tcPr/>
                </a:tc>
                <a:extLst>
                  <a:ext uri="{0D108BD9-81ED-4DB2-BD59-A6C34878D82A}">
                    <a16:rowId xmlns:a16="http://schemas.microsoft.com/office/drawing/2014/main" val="10009"/>
                  </a:ext>
                </a:extLst>
              </a:tr>
              <a:tr h="370840">
                <a:tc>
                  <a:txBody>
                    <a:bodyPr/>
                    <a:lstStyle/>
                    <a:p>
                      <a:r>
                        <a:rPr lang="tr-TR" dirty="0"/>
                        <a:t>Normal</a:t>
                      </a:r>
                    </a:p>
                  </a:txBody>
                  <a:tcPr/>
                </a:tc>
                <a:tc>
                  <a:txBody>
                    <a:bodyPr/>
                    <a:lstStyle/>
                    <a:p>
                      <a:r>
                        <a:rPr lang="tr-TR" dirty="0"/>
                        <a:t>Evet</a:t>
                      </a:r>
                    </a:p>
                  </a:txBody>
                  <a:tcPr/>
                </a:tc>
                <a:extLst>
                  <a:ext uri="{0D108BD9-81ED-4DB2-BD59-A6C34878D82A}">
                    <a16:rowId xmlns:a16="http://schemas.microsoft.com/office/drawing/2014/main" val="10010"/>
                  </a:ext>
                </a:extLst>
              </a:tr>
              <a:tr h="370840">
                <a:tc>
                  <a:txBody>
                    <a:bodyPr/>
                    <a:lstStyle/>
                    <a:p>
                      <a:r>
                        <a:rPr lang="tr-TR" dirty="0"/>
                        <a:t>Normal</a:t>
                      </a:r>
                    </a:p>
                  </a:txBody>
                  <a:tcPr/>
                </a:tc>
                <a:tc>
                  <a:txBody>
                    <a:bodyPr/>
                    <a:lstStyle/>
                    <a:p>
                      <a:r>
                        <a:rPr lang="tr-TR" dirty="0"/>
                        <a:t>Evet</a:t>
                      </a:r>
                    </a:p>
                  </a:txBody>
                  <a:tcPr/>
                </a:tc>
                <a:extLst>
                  <a:ext uri="{0D108BD9-81ED-4DB2-BD59-A6C34878D82A}">
                    <a16:rowId xmlns:a16="http://schemas.microsoft.com/office/drawing/2014/main" val="10011"/>
                  </a:ext>
                </a:extLst>
              </a:tr>
              <a:tr h="370840">
                <a:tc>
                  <a:txBody>
                    <a:bodyPr/>
                    <a:lstStyle/>
                    <a:p>
                      <a:r>
                        <a:rPr lang="tr-TR" dirty="0"/>
                        <a:t>Normal</a:t>
                      </a:r>
                    </a:p>
                  </a:txBody>
                  <a:tcPr/>
                </a:tc>
                <a:tc>
                  <a:txBody>
                    <a:bodyPr/>
                    <a:lstStyle/>
                    <a:p>
                      <a:r>
                        <a:rPr lang="tr-TR" dirty="0"/>
                        <a:t>Evet</a:t>
                      </a:r>
                    </a:p>
                  </a:txBody>
                  <a:tcPr/>
                </a:tc>
                <a:extLst>
                  <a:ext uri="{0D108BD9-81ED-4DB2-BD59-A6C34878D82A}">
                    <a16:rowId xmlns:a16="http://schemas.microsoft.com/office/drawing/2014/main" val="10012"/>
                  </a:ext>
                </a:extLst>
              </a:tr>
              <a:tr h="370840">
                <a:tc>
                  <a:txBody>
                    <a:bodyPr/>
                    <a:lstStyle/>
                    <a:p>
                      <a:r>
                        <a:rPr lang="tr-TR" dirty="0"/>
                        <a:t>Normal</a:t>
                      </a:r>
                    </a:p>
                  </a:txBody>
                  <a:tcPr/>
                </a:tc>
                <a:tc>
                  <a:txBody>
                    <a:bodyPr/>
                    <a:lstStyle/>
                    <a:p>
                      <a:r>
                        <a:rPr lang="tr-TR" dirty="0"/>
                        <a:t>Evet</a:t>
                      </a:r>
                    </a:p>
                  </a:txBody>
                  <a:tcPr/>
                </a:tc>
                <a:extLst>
                  <a:ext uri="{0D108BD9-81ED-4DB2-BD59-A6C34878D82A}">
                    <a16:rowId xmlns:a16="http://schemas.microsoft.com/office/drawing/2014/main" val="10013"/>
                  </a:ext>
                </a:extLst>
              </a:tr>
              <a:tr h="370840">
                <a:tc>
                  <a:txBody>
                    <a:bodyPr/>
                    <a:lstStyle/>
                    <a:p>
                      <a:r>
                        <a:rPr lang="tr-TR" dirty="0"/>
                        <a:t>Normal</a:t>
                      </a:r>
                    </a:p>
                  </a:txBody>
                  <a:tcPr/>
                </a:tc>
                <a:tc>
                  <a:txBody>
                    <a:bodyPr/>
                    <a:lstStyle/>
                    <a:p>
                      <a:r>
                        <a:rPr lang="tr-TR" dirty="0"/>
                        <a:t>Evet</a:t>
                      </a:r>
                    </a:p>
                  </a:txBody>
                  <a:tcPr/>
                </a:tc>
                <a:extLst>
                  <a:ext uri="{0D108BD9-81ED-4DB2-BD59-A6C34878D82A}">
                    <a16:rowId xmlns:a16="http://schemas.microsoft.com/office/drawing/2014/main" val="10014"/>
                  </a:ext>
                </a:extLst>
              </a:tr>
            </a:tbl>
          </a:graphicData>
        </a:graphic>
      </p:graphicFrame>
      <p:sp>
        <p:nvSpPr>
          <p:cNvPr id="5" name="Altbilgi Yer Tutucusu 4"/>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144927226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692696"/>
                <a:ext cx="8229600" cy="5784304"/>
              </a:xfrm>
            </p:spPr>
            <p:txBody>
              <a:bodyPr>
                <a:normAutofit fontScale="85000" lnSpcReduction="20000"/>
              </a:bodyPr>
              <a:lstStyle/>
              <a:p>
                <a:pPr marL="0" indent="0">
                  <a:buNone/>
                </a:pPr>
                <a:endParaRPr lang="tr-TR" dirty="0"/>
              </a:p>
              <a:p>
                <a:pPr marL="0" indent="0">
                  <a:buNone/>
                </a:pPr>
                <a:r>
                  <a:rPr lang="tr-TR" dirty="0"/>
                  <a:t>Bu durumda </a:t>
                </a:r>
                <a14:m>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𝑁𝐸𝑀</m:t>
                        </m:r>
                        <m:r>
                          <a:rPr lang="tr-TR" b="0" i="1" smtClean="0">
                            <a:latin typeface="Cambria Math"/>
                          </a:rPr>
                          <m:t>,</m:t>
                        </m:r>
                        <m:r>
                          <a:rPr lang="tr-TR" b="0" i="1" smtClean="0">
                            <a:latin typeface="Cambria Math"/>
                          </a:rPr>
                          <m:t>𝑂𝑌𝑈𝑁</m:t>
                        </m:r>
                      </m:e>
                    </m:d>
                  </m:oMath>
                </a14:m>
                <a:r>
                  <a:rPr lang="tr-TR" dirty="0"/>
                  <a:t> </a:t>
                </a:r>
                <a:r>
                  <a:rPr lang="tr-TR" dirty="0" err="1"/>
                  <a:t>entropisi</a:t>
                </a:r>
                <a:r>
                  <a:rPr lang="tr-TR" dirty="0"/>
                  <a:t> şu şekilde elde edilir:</a:t>
                </a:r>
              </a:p>
              <a:p>
                <a:pPr marL="0" indent="0">
                  <a:buNone/>
                </a:pPr>
                <a:endParaRPr lang="tr-TR" dirty="0"/>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𝑁𝐸𝑀</m:t>
                          </m:r>
                          <m:r>
                            <a:rPr lang="tr-TR" b="0" i="1" smtClean="0">
                              <a:latin typeface="Cambria Math"/>
                            </a:rPr>
                            <m:t>,</m:t>
                          </m:r>
                          <m:r>
                            <a:rPr lang="tr-TR" b="0" i="1" smtClean="0">
                              <a:latin typeface="Cambria Math"/>
                            </a:rPr>
                            <m:t>𝑂𝑌𝑈𝑁</m:t>
                          </m:r>
                        </m:e>
                      </m:d>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7</m:t>
                          </m:r>
                        </m:num>
                        <m:den>
                          <m:r>
                            <a:rPr lang="tr-TR" b="0" i="1" smtClean="0">
                              <a:latin typeface="Cambria Math"/>
                            </a:rPr>
                            <m:t>14</m:t>
                          </m:r>
                        </m:den>
                      </m:f>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𝑁𝐸𝑀</m:t>
                              </m:r>
                            </m:e>
                            <m:sub>
                              <m:r>
                                <a:rPr lang="tr-TR" b="0" i="1" smtClean="0">
                                  <a:latin typeface="Cambria Math"/>
                                </a:rPr>
                                <m:t>𝑦</m:t>
                              </m:r>
                              <m:r>
                                <a:rPr lang="tr-TR" b="0" i="1" smtClean="0">
                                  <a:latin typeface="Cambria Math"/>
                                </a:rPr>
                                <m:t>ü</m:t>
                              </m:r>
                              <m:r>
                                <a:rPr lang="tr-TR" b="0" i="1" smtClean="0">
                                  <a:latin typeface="Cambria Math"/>
                                </a:rPr>
                                <m:t>𝑘𝑠𝑒𝑘</m:t>
                              </m:r>
                            </m:sub>
                          </m:sSub>
                        </m:e>
                      </m:d>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7</m:t>
                          </m:r>
                        </m:num>
                        <m:den>
                          <m:r>
                            <a:rPr lang="tr-TR" b="0" i="1" smtClean="0">
                              <a:latin typeface="Cambria Math"/>
                            </a:rPr>
                            <m:t>14</m:t>
                          </m:r>
                        </m:den>
                      </m:f>
                      <m:r>
                        <a:rPr lang="tr-TR" b="0" i="1" smtClean="0">
                          <a:latin typeface="Cambria Math"/>
                        </a:rPr>
                        <m:t>𝐻</m:t>
                      </m:r>
                      <m:r>
                        <a:rPr lang="tr-TR" b="0" i="1" smtClean="0">
                          <a:latin typeface="Cambria Math"/>
                        </a:rPr>
                        <m:t>(</m:t>
                      </m:r>
                      <m:sSub>
                        <m:sSubPr>
                          <m:ctrlPr>
                            <a:rPr lang="tr-TR" b="0" i="1" smtClean="0">
                              <a:latin typeface="Cambria Math" panose="02040503050406030204" pitchFamily="18" charset="0"/>
                            </a:rPr>
                          </m:ctrlPr>
                        </m:sSubPr>
                        <m:e>
                          <m:r>
                            <a:rPr lang="tr-TR" b="0" i="1" smtClean="0">
                              <a:latin typeface="Cambria Math"/>
                            </a:rPr>
                            <m:t>𝑁𝐸𝑀</m:t>
                          </m:r>
                        </m:e>
                        <m:sub>
                          <m:r>
                            <a:rPr lang="tr-TR" b="0" i="1" smtClean="0">
                              <a:latin typeface="Cambria Math"/>
                            </a:rPr>
                            <m:t>𝑛𝑜𝑟𝑚𝑎𝑙</m:t>
                          </m:r>
                        </m:sub>
                      </m:sSub>
                      <m:r>
                        <a:rPr lang="tr-TR" b="0" i="1" smtClean="0">
                          <a:latin typeface="Cambria Math"/>
                        </a:rPr>
                        <m:t>)</m:t>
                      </m:r>
                    </m:oMath>
                  </m:oMathPara>
                </a14:m>
                <a:endParaRPr lang="tr-TR" dirty="0"/>
              </a:p>
              <a:p>
                <a:pPr marL="0" indent="0">
                  <a:buNone/>
                </a:pPr>
                <a:r>
                  <a:rPr lang="tr-TR" dirty="0"/>
                  <a:t>                             = </a:t>
                </a:r>
                <a14:m>
                  <m:oMath xmlns:m="http://schemas.openxmlformats.org/officeDocument/2006/math">
                    <m:f>
                      <m:fPr>
                        <m:ctrlPr>
                          <a:rPr lang="tr-TR" i="1" smtClean="0">
                            <a:latin typeface="Cambria Math" panose="02040503050406030204" pitchFamily="18" charset="0"/>
                          </a:rPr>
                        </m:ctrlPr>
                      </m:fPr>
                      <m:num>
                        <m:r>
                          <a:rPr lang="tr-TR" b="0" i="1" smtClean="0">
                            <a:latin typeface="Cambria Math"/>
                          </a:rPr>
                          <m:t>7</m:t>
                        </m:r>
                      </m:num>
                      <m:den>
                        <m:r>
                          <a:rPr lang="tr-TR" b="0" i="1" smtClean="0">
                            <a:latin typeface="Cambria Math"/>
                          </a:rPr>
                          <m:t>14</m:t>
                        </m:r>
                      </m:den>
                    </m:f>
                  </m:oMath>
                </a14:m>
                <a:r>
                  <a:rPr lang="tr-TR" dirty="0"/>
                  <a:t>(0.985)+</a:t>
                </a:r>
                <a14:m>
                  <m:oMath xmlns:m="http://schemas.openxmlformats.org/officeDocument/2006/math">
                    <m:f>
                      <m:fPr>
                        <m:ctrlPr>
                          <a:rPr lang="tr-TR" i="1" smtClean="0">
                            <a:latin typeface="Cambria Math" panose="02040503050406030204" pitchFamily="18" charset="0"/>
                          </a:rPr>
                        </m:ctrlPr>
                      </m:fPr>
                      <m:num>
                        <m:r>
                          <a:rPr lang="tr-TR" b="0" i="1" smtClean="0">
                            <a:latin typeface="Cambria Math"/>
                          </a:rPr>
                          <m:t>7</m:t>
                        </m:r>
                      </m:num>
                      <m:den>
                        <m:r>
                          <a:rPr lang="tr-TR" b="0" i="1" smtClean="0">
                            <a:latin typeface="Cambria Math"/>
                          </a:rPr>
                          <m:t>14</m:t>
                        </m:r>
                      </m:den>
                    </m:f>
                    <m:r>
                      <a:rPr lang="tr-TR" b="0" i="1" smtClean="0">
                        <a:latin typeface="Cambria Math"/>
                      </a:rPr>
                      <m:t>(0.592)</m:t>
                    </m:r>
                  </m:oMath>
                </a14:m>
                <a:endParaRPr lang="tr-TR" dirty="0"/>
              </a:p>
              <a:p>
                <a:pPr marL="0" indent="0">
                  <a:buNone/>
                </a:pPr>
                <a:r>
                  <a:rPr lang="tr-TR" dirty="0"/>
                  <a:t>                             = 0.789</a:t>
                </a:r>
              </a:p>
              <a:p>
                <a:pPr marL="0" indent="0">
                  <a:buNone/>
                </a:pPr>
                <a:endParaRPr lang="tr-TR" dirty="0"/>
              </a:p>
              <a:p>
                <a:pPr marL="0" indent="0">
                  <a:buNone/>
                </a:pPr>
                <a:r>
                  <a:rPr lang="tr-TR" dirty="0"/>
                  <a:t>Kazanç ölçütü şu şekilde hesaplanır;</a:t>
                </a:r>
              </a:p>
              <a:p>
                <a:pPr marL="0" indent="0">
                  <a:buNone/>
                </a:pPr>
                <a:endParaRPr lang="tr-TR" dirty="0"/>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a:rPr>
                        <m:t>𝐾𝑎𝑧𝑎𝑛</m:t>
                      </m:r>
                      <m:r>
                        <a:rPr lang="tr-TR" b="0" i="1" smtClean="0">
                          <a:latin typeface="Cambria Math"/>
                        </a:rPr>
                        <m:t>ç</m:t>
                      </m:r>
                      <m:d>
                        <m:dPr>
                          <m:ctrlPr>
                            <a:rPr lang="tr-TR" b="0" i="1" smtClean="0">
                              <a:latin typeface="Cambria Math" panose="02040503050406030204" pitchFamily="18" charset="0"/>
                            </a:rPr>
                          </m:ctrlPr>
                        </m:dPr>
                        <m:e>
                          <m:r>
                            <a:rPr lang="tr-TR" b="0" i="1" smtClean="0">
                              <a:latin typeface="Cambria Math"/>
                            </a:rPr>
                            <m:t>𝑁𝐸𝑀</m:t>
                          </m:r>
                          <m:r>
                            <a:rPr lang="tr-TR" b="0" i="1" smtClean="0">
                              <a:latin typeface="Cambria Math"/>
                            </a:rPr>
                            <m:t>,</m:t>
                          </m:r>
                          <m:r>
                            <a:rPr lang="tr-TR" b="0" i="1" smtClean="0">
                              <a:latin typeface="Cambria Math"/>
                            </a:rPr>
                            <m:t>𝑂𝑌𝑈𝑁</m:t>
                          </m:r>
                        </m:e>
                      </m:d>
                      <m:r>
                        <a:rPr lang="tr-TR" b="0" i="1" smtClean="0">
                          <a:latin typeface="Cambria Math"/>
                        </a:rPr>
                        <m:t>=</m:t>
                      </m:r>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𝑂𝑌𝑈𝑁</m:t>
                          </m:r>
                        </m:e>
                      </m:d>
                      <m:r>
                        <a:rPr lang="tr-TR" b="0" i="1" smtClean="0">
                          <a:latin typeface="Cambria Math"/>
                        </a:rPr>
                        <m:t>−</m:t>
                      </m:r>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𝑁𝐸𝑀</m:t>
                          </m:r>
                          <m:r>
                            <a:rPr lang="tr-TR" b="0" i="1" smtClean="0">
                              <a:latin typeface="Cambria Math"/>
                            </a:rPr>
                            <m:t>,</m:t>
                          </m:r>
                          <m:r>
                            <a:rPr lang="tr-TR" b="0" i="1" smtClean="0">
                              <a:latin typeface="Cambria Math"/>
                            </a:rPr>
                            <m:t>𝑂𝑌𝑈𝑁</m:t>
                          </m:r>
                        </m:e>
                      </m:d>
                    </m:oMath>
                  </m:oMathPara>
                </a14:m>
                <a:endParaRPr lang="tr-TR" b="0" dirty="0"/>
              </a:p>
              <a:p>
                <a:pPr marL="0" indent="0">
                  <a:buNone/>
                </a:pPr>
                <a:r>
                  <a:rPr lang="tr-TR" dirty="0"/>
                  <a:t>                                         =0.940-0.789</a:t>
                </a:r>
              </a:p>
              <a:p>
                <a:pPr marL="0" indent="0">
                  <a:buNone/>
                </a:pPr>
                <a:r>
                  <a:rPr lang="tr-TR" dirty="0"/>
                  <a:t>                                         = 0.151</a:t>
                </a: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692696"/>
                <a:ext cx="8229600" cy="5784304"/>
              </a:xfrm>
              <a:blipFill>
                <a:blip r:embed="rId3"/>
                <a:stretch>
                  <a:fillRect l="-1407"/>
                </a:stretch>
              </a:blipFill>
            </p:spPr>
            <p:txBody>
              <a:bodyPr/>
              <a:lstStyle/>
              <a:p>
                <a:r>
                  <a:rPr lang="tr-TR">
                    <a:noFill/>
                  </a:rPr>
                  <a:t> </a:t>
                </a:r>
              </a:p>
            </p:txBody>
          </p:sp>
        </mc:Fallback>
      </mc:AlternateContent>
      <p:sp>
        <p:nvSpPr>
          <p:cNvPr id="5" name="Altbilgi Yer Tutucusu 4"/>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328113396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692696"/>
                <a:ext cx="8229600" cy="5784304"/>
              </a:xfrm>
            </p:spPr>
            <p:txBody>
              <a:bodyPr/>
              <a:lstStyle/>
              <a:p>
                <a:pPr marL="0" indent="0">
                  <a:buNone/>
                </a:pPr>
                <a:r>
                  <a:rPr lang="tr-TR" dirty="0">
                    <a:solidFill>
                      <a:srgbClr val="FF0000"/>
                    </a:solidFill>
                  </a:rPr>
                  <a:t>D) RÜZGAR niteliği için kazanç ölçütü:</a:t>
                </a:r>
              </a:p>
              <a:p>
                <a:pPr marL="0" indent="0">
                  <a:buNone/>
                </a:pPr>
                <a:endParaRPr lang="tr-TR" dirty="0"/>
              </a:p>
              <a:p>
                <a:pPr marL="0" indent="0">
                  <a:buNone/>
                </a:pPr>
                <a:r>
                  <a:rPr lang="tr-TR" dirty="0"/>
                  <a:t>Son kez RÜZGAR niteliği için kazanç ölçütünü hesaplamak istiyoruz;</a:t>
                </a:r>
              </a:p>
              <a:p>
                <a:pPr marL="0" indent="0" algn="ctr">
                  <a:buNone/>
                </a:pPr>
                <a14:m>
                  <m:oMath xmlns:m="http://schemas.openxmlformats.org/officeDocument/2006/math">
                    <m:d>
                      <m:dPr>
                        <m:begChr m:val="|"/>
                        <m:endChr m:val="|"/>
                        <m:ctrlPr>
                          <a:rPr lang="tr-TR" i="1" smtClean="0">
                            <a:latin typeface="Cambria Math" panose="02040503050406030204" pitchFamily="18" charset="0"/>
                          </a:rPr>
                        </m:ctrlPr>
                      </m:dPr>
                      <m:e>
                        <m:sSub>
                          <m:sSubPr>
                            <m:ctrlPr>
                              <a:rPr lang="tr-TR" i="1" smtClean="0">
                                <a:latin typeface="Cambria Math" panose="02040503050406030204" pitchFamily="18" charset="0"/>
                              </a:rPr>
                            </m:ctrlPr>
                          </m:sSubPr>
                          <m:e>
                            <m:r>
                              <a:rPr lang="tr-TR" b="0" i="1" smtClean="0">
                                <a:latin typeface="Cambria Math"/>
                              </a:rPr>
                              <m:t>𝑅</m:t>
                            </m:r>
                            <m:r>
                              <a:rPr lang="tr-TR" b="0" i="1" smtClean="0">
                                <a:latin typeface="Cambria Math"/>
                              </a:rPr>
                              <m:t>Ü</m:t>
                            </m:r>
                            <m:r>
                              <a:rPr lang="tr-TR" b="0" i="1" smtClean="0">
                                <a:latin typeface="Cambria Math"/>
                              </a:rPr>
                              <m:t>𝑍𝐺𝐴𝑅</m:t>
                            </m:r>
                          </m:e>
                          <m:sub>
                            <m:r>
                              <a:rPr lang="tr-TR" b="0" i="1" smtClean="0">
                                <a:latin typeface="Cambria Math"/>
                              </a:rPr>
                              <m:t>h𝑎𝑓𝑖𝑓</m:t>
                            </m:r>
                          </m:sub>
                        </m:sSub>
                      </m:e>
                    </m:d>
                  </m:oMath>
                </a14:m>
                <a:r>
                  <a:rPr lang="tr-TR" dirty="0"/>
                  <a:t>= 8</a:t>
                </a:r>
              </a:p>
              <a:p>
                <a:pPr marL="0" lvl="0" indent="0" algn="ctr">
                  <a:buClr>
                    <a:srgbClr val="93A299"/>
                  </a:buClr>
                  <a:buNone/>
                </a:pPr>
                <a14:m>
                  <m:oMath xmlns:m="http://schemas.openxmlformats.org/officeDocument/2006/math">
                    <m:d>
                      <m:dPr>
                        <m:begChr m:val="|"/>
                        <m:endChr m:val="|"/>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b="0" i="1" smtClean="0">
                                <a:solidFill>
                                  <a:srgbClr val="292934"/>
                                </a:solidFill>
                                <a:latin typeface="Cambria Math"/>
                              </a:rPr>
                              <m:t>𝑅</m:t>
                            </m:r>
                            <m:r>
                              <a:rPr lang="tr-TR" b="0" i="1" smtClean="0">
                                <a:solidFill>
                                  <a:srgbClr val="292934"/>
                                </a:solidFill>
                                <a:latin typeface="Cambria Math"/>
                              </a:rPr>
                              <m:t>Ü</m:t>
                            </m:r>
                            <m:r>
                              <a:rPr lang="tr-TR" b="0" i="1" smtClean="0">
                                <a:solidFill>
                                  <a:srgbClr val="292934"/>
                                </a:solidFill>
                                <a:latin typeface="Cambria Math"/>
                              </a:rPr>
                              <m:t>𝑍𝐺𝐴𝑅</m:t>
                            </m:r>
                          </m:e>
                          <m:sub>
                            <m:r>
                              <a:rPr lang="tr-TR" b="0" i="1" smtClean="0">
                                <a:solidFill>
                                  <a:srgbClr val="292934"/>
                                </a:solidFill>
                                <a:latin typeface="Cambria Math"/>
                              </a:rPr>
                              <m:t>𝑘𝑢𝑣𝑣𝑒𝑡𝑙𝑖</m:t>
                            </m:r>
                          </m:sub>
                        </m:sSub>
                      </m:e>
                    </m:d>
                  </m:oMath>
                </a14:m>
                <a:r>
                  <a:rPr lang="tr-TR" dirty="0">
                    <a:solidFill>
                      <a:srgbClr val="292934"/>
                    </a:solidFill>
                  </a:rPr>
                  <a:t>= 6</a:t>
                </a:r>
              </a:p>
              <a:p>
                <a:pPr marL="0" indent="0">
                  <a:buNone/>
                </a:pPr>
                <a:endParaRPr lang="tr-TR" dirty="0"/>
              </a:p>
              <a:p>
                <a:pPr marL="0" indent="0">
                  <a:buNone/>
                </a:pPr>
                <a:r>
                  <a:rPr lang="tr-TR" dirty="0"/>
                  <a:t>RÜZGAR niteliği için entropi değeri;</a:t>
                </a:r>
              </a:p>
              <a:p>
                <a:pPr marL="0" indent="0">
                  <a:buNone/>
                </a:pPr>
                <a:endParaRPr lang="tr-TR" dirty="0"/>
              </a:p>
              <a:p>
                <a:pPr marL="0" lvl="0" indent="0" algn="just">
                  <a:buClr>
                    <a:srgbClr val="93A299"/>
                  </a:buClr>
                  <a:buNone/>
                </a:pPr>
                <a14:m>
                  <m:oMath xmlns:m="http://schemas.openxmlformats.org/officeDocument/2006/math">
                    <m:r>
                      <a:rPr lang="tr-TR" sz="2000" i="1">
                        <a:solidFill>
                          <a:srgbClr val="292934"/>
                        </a:solidFill>
                        <a:latin typeface="Cambria Math"/>
                      </a:rPr>
                      <m:t>𝐻</m:t>
                    </m:r>
                    <m:d>
                      <m:dPr>
                        <m:ctrlPr>
                          <a:rPr lang="tr-TR" sz="2000" i="1">
                            <a:solidFill>
                              <a:srgbClr val="292934"/>
                            </a:solidFill>
                            <a:latin typeface="Cambria Math" panose="02040503050406030204" pitchFamily="18" charset="0"/>
                          </a:rPr>
                        </m:ctrlPr>
                      </m:dPr>
                      <m:e>
                        <m:r>
                          <a:rPr lang="tr-TR" sz="2000" b="0" i="1" smtClean="0">
                            <a:solidFill>
                              <a:srgbClr val="292934"/>
                            </a:solidFill>
                            <a:latin typeface="Cambria Math"/>
                          </a:rPr>
                          <m:t>𝑅</m:t>
                        </m:r>
                        <m:r>
                          <a:rPr lang="tr-TR" sz="2000" b="0" i="1" smtClean="0">
                            <a:solidFill>
                              <a:srgbClr val="292934"/>
                            </a:solidFill>
                            <a:latin typeface="Cambria Math"/>
                          </a:rPr>
                          <m:t>Ü</m:t>
                        </m:r>
                        <m:r>
                          <a:rPr lang="tr-TR" sz="2000" b="0" i="1" smtClean="0">
                            <a:solidFill>
                              <a:srgbClr val="292934"/>
                            </a:solidFill>
                            <a:latin typeface="Cambria Math"/>
                          </a:rPr>
                          <m:t>𝑍𝐺𝐴𝑅</m:t>
                        </m:r>
                        <m:r>
                          <a:rPr lang="tr-TR" sz="2000" i="1">
                            <a:solidFill>
                              <a:srgbClr val="292934"/>
                            </a:solidFill>
                            <a:latin typeface="Cambria Math"/>
                          </a:rPr>
                          <m:t>,</m:t>
                        </m:r>
                        <m:r>
                          <a:rPr lang="tr-TR" sz="2000" i="1">
                            <a:solidFill>
                              <a:srgbClr val="292934"/>
                            </a:solidFill>
                            <a:latin typeface="Cambria Math"/>
                          </a:rPr>
                          <m:t>𝑂𝑌𝑈𝑁</m:t>
                        </m:r>
                      </m:e>
                    </m:d>
                    <m:r>
                      <a:rPr lang="tr-TR" sz="2000" i="1">
                        <a:solidFill>
                          <a:srgbClr val="292934"/>
                        </a:solidFill>
                        <a:latin typeface="Cambria Math"/>
                      </a:rPr>
                      <m:t>=</m:t>
                    </m:r>
                    <m:f>
                      <m:fPr>
                        <m:ctrlPr>
                          <a:rPr lang="tr-TR" sz="2000" i="1">
                            <a:solidFill>
                              <a:srgbClr val="292934"/>
                            </a:solidFill>
                            <a:latin typeface="Cambria Math" panose="02040503050406030204" pitchFamily="18" charset="0"/>
                          </a:rPr>
                        </m:ctrlPr>
                      </m:fPr>
                      <m:num>
                        <m:r>
                          <a:rPr lang="tr-TR" sz="2000" b="0" i="1" smtClean="0">
                            <a:solidFill>
                              <a:srgbClr val="292934"/>
                            </a:solidFill>
                            <a:latin typeface="Cambria Math"/>
                          </a:rPr>
                          <m:t>8</m:t>
                        </m:r>
                      </m:num>
                      <m:den>
                        <m:r>
                          <a:rPr lang="tr-TR" sz="2000" i="1">
                            <a:solidFill>
                              <a:srgbClr val="292934"/>
                            </a:solidFill>
                            <a:latin typeface="Cambria Math"/>
                          </a:rPr>
                          <m:t>14</m:t>
                        </m:r>
                      </m:den>
                    </m:f>
                    <m:r>
                      <a:rPr lang="tr-TR" sz="2000" i="1">
                        <a:solidFill>
                          <a:srgbClr val="292934"/>
                        </a:solidFill>
                        <a:latin typeface="Cambria Math"/>
                      </a:rPr>
                      <m:t>𝐻</m:t>
                    </m:r>
                    <m:d>
                      <m:dPr>
                        <m:ctrlPr>
                          <a:rPr lang="tr-TR" sz="2000" i="1">
                            <a:solidFill>
                              <a:srgbClr val="292934"/>
                            </a:solidFill>
                            <a:latin typeface="Cambria Math" panose="02040503050406030204" pitchFamily="18" charset="0"/>
                          </a:rPr>
                        </m:ctrlPr>
                      </m:dPr>
                      <m:e>
                        <m:sSub>
                          <m:sSubPr>
                            <m:ctrlPr>
                              <a:rPr lang="tr-TR" sz="2000" i="1">
                                <a:solidFill>
                                  <a:srgbClr val="292934"/>
                                </a:solidFill>
                                <a:latin typeface="Cambria Math" panose="02040503050406030204" pitchFamily="18" charset="0"/>
                              </a:rPr>
                            </m:ctrlPr>
                          </m:sSubPr>
                          <m:e>
                            <m:r>
                              <a:rPr lang="tr-TR" sz="2000" b="0" i="1" smtClean="0">
                                <a:solidFill>
                                  <a:srgbClr val="292934"/>
                                </a:solidFill>
                                <a:latin typeface="Cambria Math"/>
                              </a:rPr>
                              <m:t>𝑅</m:t>
                            </m:r>
                            <m:r>
                              <a:rPr lang="tr-TR" sz="2000" b="0" i="1" smtClean="0">
                                <a:solidFill>
                                  <a:srgbClr val="292934"/>
                                </a:solidFill>
                                <a:latin typeface="Cambria Math"/>
                              </a:rPr>
                              <m:t>Ü</m:t>
                            </m:r>
                            <m:r>
                              <a:rPr lang="tr-TR" sz="2000" b="0" i="1" smtClean="0">
                                <a:solidFill>
                                  <a:srgbClr val="292934"/>
                                </a:solidFill>
                                <a:latin typeface="Cambria Math"/>
                              </a:rPr>
                              <m:t>𝑍𝐺𝐴𝑅</m:t>
                            </m:r>
                          </m:e>
                          <m:sub>
                            <m:r>
                              <a:rPr lang="tr-TR" sz="2000" i="1">
                                <a:solidFill>
                                  <a:srgbClr val="292934"/>
                                </a:solidFill>
                                <a:latin typeface="Cambria Math"/>
                              </a:rPr>
                              <m:t>𝑦</m:t>
                            </m:r>
                            <m:r>
                              <a:rPr lang="tr-TR" sz="2000" i="1">
                                <a:solidFill>
                                  <a:srgbClr val="292934"/>
                                </a:solidFill>
                                <a:latin typeface="Cambria Math"/>
                              </a:rPr>
                              <m:t>ü</m:t>
                            </m:r>
                            <m:r>
                              <a:rPr lang="tr-TR" sz="2000" i="1">
                                <a:solidFill>
                                  <a:srgbClr val="292934"/>
                                </a:solidFill>
                                <a:latin typeface="Cambria Math"/>
                              </a:rPr>
                              <m:t>𝑘𝑠𝑒𝑘</m:t>
                            </m:r>
                          </m:sub>
                        </m:sSub>
                      </m:e>
                    </m:d>
                    <m:r>
                      <a:rPr lang="tr-TR" sz="2000" i="1">
                        <a:solidFill>
                          <a:srgbClr val="292934"/>
                        </a:solidFill>
                        <a:latin typeface="Cambria Math"/>
                      </a:rPr>
                      <m:t>+</m:t>
                    </m:r>
                    <m:f>
                      <m:fPr>
                        <m:ctrlPr>
                          <a:rPr lang="tr-TR" sz="2000" i="1">
                            <a:solidFill>
                              <a:srgbClr val="292934"/>
                            </a:solidFill>
                            <a:latin typeface="Cambria Math" panose="02040503050406030204" pitchFamily="18" charset="0"/>
                          </a:rPr>
                        </m:ctrlPr>
                      </m:fPr>
                      <m:num>
                        <m:r>
                          <a:rPr lang="tr-TR" sz="2000" b="0" i="1" smtClean="0">
                            <a:solidFill>
                              <a:srgbClr val="292934"/>
                            </a:solidFill>
                            <a:latin typeface="Cambria Math"/>
                          </a:rPr>
                          <m:t>6</m:t>
                        </m:r>
                      </m:num>
                      <m:den>
                        <m:r>
                          <a:rPr lang="tr-TR" sz="2000" i="1">
                            <a:solidFill>
                              <a:srgbClr val="292934"/>
                            </a:solidFill>
                            <a:latin typeface="Cambria Math"/>
                          </a:rPr>
                          <m:t>14</m:t>
                        </m:r>
                      </m:den>
                    </m:f>
                    <m:r>
                      <a:rPr lang="tr-TR" sz="2000" i="1">
                        <a:solidFill>
                          <a:srgbClr val="292934"/>
                        </a:solidFill>
                        <a:latin typeface="Cambria Math"/>
                      </a:rPr>
                      <m:t>𝐻</m:t>
                    </m:r>
                    <m:r>
                      <a:rPr lang="tr-TR" sz="2000" i="1">
                        <a:solidFill>
                          <a:srgbClr val="292934"/>
                        </a:solidFill>
                        <a:latin typeface="Cambria Math"/>
                      </a:rPr>
                      <m:t>(</m:t>
                    </m:r>
                    <m:sSub>
                      <m:sSubPr>
                        <m:ctrlPr>
                          <a:rPr lang="tr-TR" sz="2000" i="1">
                            <a:solidFill>
                              <a:srgbClr val="292934"/>
                            </a:solidFill>
                            <a:latin typeface="Cambria Math" panose="02040503050406030204" pitchFamily="18" charset="0"/>
                          </a:rPr>
                        </m:ctrlPr>
                      </m:sSubPr>
                      <m:e>
                        <m:r>
                          <a:rPr lang="tr-TR" sz="2000" b="0" i="1" smtClean="0">
                            <a:solidFill>
                              <a:srgbClr val="292934"/>
                            </a:solidFill>
                            <a:latin typeface="Cambria Math"/>
                          </a:rPr>
                          <m:t>𝑅</m:t>
                        </m:r>
                        <m:r>
                          <a:rPr lang="tr-TR" sz="2000" b="0" i="1" smtClean="0">
                            <a:solidFill>
                              <a:srgbClr val="292934"/>
                            </a:solidFill>
                            <a:latin typeface="Cambria Math"/>
                          </a:rPr>
                          <m:t>Ü</m:t>
                        </m:r>
                        <m:r>
                          <a:rPr lang="tr-TR" sz="2000" b="0" i="1" smtClean="0">
                            <a:solidFill>
                              <a:srgbClr val="292934"/>
                            </a:solidFill>
                            <a:latin typeface="Cambria Math"/>
                          </a:rPr>
                          <m:t>𝑍𝐺𝐴𝑅</m:t>
                        </m:r>
                      </m:e>
                      <m:sub>
                        <m:r>
                          <a:rPr lang="tr-TR" sz="2000" b="0" i="1" smtClean="0">
                            <a:solidFill>
                              <a:srgbClr val="292934"/>
                            </a:solidFill>
                            <a:latin typeface="Cambria Math"/>
                          </a:rPr>
                          <m:t>𝑘𝑢𝑣𝑣𝑒𝑡𝑙𝑖</m:t>
                        </m:r>
                      </m:sub>
                    </m:sSub>
                  </m:oMath>
                </a14:m>
                <a:r>
                  <a:rPr lang="tr-TR" sz="2000" dirty="0">
                    <a:solidFill>
                      <a:srgbClr val="292934"/>
                    </a:solidFill>
                  </a:rPr>
                  <a:t>)</a:t>
                </a:r>
              </a:p>
              <a:p>
                <a:pPr marL="0" indent="0">
                  <a:buNone/>
                </a:pPr>
                <a:endParaRPr lang="tr-TR" dirty="0"/>
              </a:p>
              <a:p>
                <a:pPr marL="0" indent="0">
                  <a:buNone/>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692696"/>
                <a:ext cx="8229600" cy="5784304"/>
              </a:xfrm>
              <a:blipFill rotWithShape="1">
                <a:blip r:embed="rId2"/>
                <a:stretch>
                  <a:fillRect l="-1111" t="-738" r="-1407"/>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5135443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533400"/>
            <a:ext cx="8229600" cy="447328"/>
          </a:xfrm>
        </p:spPr>
        <p:txBody>
          <a:bodyPr>
            <a:normAutofit/>
          </a:bodyPr>
          <a:lstStyle/>
          <a:p>
            <a:r>
              <a:rPr lang="tr-TR" sz="1600" dirty="0"/>
              <a:t>Tablo 3.6. RÜZGAR ve OYUN nitelik değerleri</a:t>
            </a:r>
          </a:p>
        </p:txBody>
      </p:sp>
      <p:graphicFrame>
        <p:nvGraphicFramePr>
          <p:cNvPr id="5" name="İçerik Yer Tutucusu 4"/>
          <p:cNvGraphicFramePr>
            <a:graphicFrameLocks noGrp="1"/>
          </p:cNvGraphicFramePr>
          <p:nvPr>
            <p:ph idx="1"/>
          </p:nvPr>
        </p:nvGraphicFramePr>
        <p:xfrm>
          <a:off x="457200" y="1052513"/>
          <a:ext cx="8229600" cy="5557520"/>
        </p:xfrm>
        <a:graphic>
          <a:graphicData uri="http://schemas.openxmlformats.org/drawingml/2006/table">
            <a:tbl>
              <a:tblPr firstRow="1" bandRow="1">
                <a:tableStyleId>{10A1B5D5-9B99-4C35-A422-299274C87663}</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pPr algn="ctr"/>
                      <a:r>
                        <a:rPr lang="tr-TR" dirty="0"/>
                        <a:t>RÜZGAR</a:t>
                      </a:r>
                    </a:p>
                  </a:txBody>
                  <a:tcPr/>
                </a:tc>
                <a:tc>
                  <a:txBody>
                    <a:bodyPr/>
                    <a:lstStyle/>
                    <a:p>
                      <a:pPr algn="ctr"/>
                      <a:r>
                        <a:rPr lang="tr-TR" dirty="0"/>
                        <a:t>OYUN</a:t>
                      </a:r>
                    </a:p>
                  </a:txBody>
                  <a:tcPr/>
                </a:tc>
                <a:extLst>
                  <a:ext uri="{0D108BD9-81ED-4DB2-BD59-A6C34878D82A}">
                    <a16:rowId xmlns:a16="http://schemas.microsoft.com/office/drawing/2014/main" val="10000"/>
                  </a:ext>
                </a:extLst>
              </a:tr>
              <a:tr h="370840">
                <a:tc>
                  <a:txBody>
                    <a:bodyPr/>
                    <a:lstStyle/>
                    <a:p>
                      <a:pPr algn="ctr"/>
                      <a:r>
                        <a:rPr lang="tr-TR" dirty="0"/>
                        <a:t>Hafif</a:t>
                      </a:r>
                    </a:p>
                  </a:txBody>
                  <a:tcPr/>
                </a:tc>
                <a:tc>
                  <a:txBody>
                    <a:bodyPr/>
                    <a:lstStyle/>
                    <a:p>
                      <a:pPr algn="ctr"/>
                      <a:r>
                        <a:rPr lang="tr-TR" dirty="0"/>
                        <a:t>Hayır</a:t>
                      </a:r>
                    </a:p>
                  </a:txBody>
                  <a:tcPr/>
                </a:tc>
                <a:extLst>
                  <a:ext uri="{0D108BD9-81ED-4DB2-BD59-A6C34878D82A}">
                    <a16:rowId xmlns:a16="http://schemas.microsoft.com/office/drawing/2014/main" val="10001"/>
                  </a:ext>
                </a:extLst>
              </a:tr>
              <a:tr h="370840">
                <a:tc>
                  <a:txBody>
                    <a:bodyPr/>
                    <a:lstStyle/>
                    <a:p>
                      <a:pPr algn="ctr"/>
                      <a:r>
                        <a:rPr lang="tr-TR" dirty="0"/>
                        <a:t>Hafif</a:t>
                      </a:r>
                    </a:p>
                  </a:txBody>
                  <a:tcPr/>
                </a:tc>
                <a:tc>
                  <a:txBody>
                    <a:bodyPr/>
                    <a:lstStyle/>
                    <a:p>
                      <a:pPr algn="ctr"/>
                      <a:r>
                        <a:rPr lang="tr-TR" dirty="0"/>
                        <a:t>Evet</a:t>
                      </a:r>
                    </a:p>
                  </a:txBody>
                  <a:tcPr/>
                </a:tc>
                <a:extLst>
                  <a:ext uri="{0D108BD9-81ED-4DB2-BD59-A6C34878D82A}">
                    <a16:rowId xmlns:a16="http://schemas.microsoft.com/office/drawing/2014/main" val="10002"/>
                  </a:ext>
                </a:extLst>
              </a:tr>
              <a:tr h="370840">
                <a:tc>
                  <a:txBody>
                    <a:bodyPr/>
                    <a:lstStyle/>
                    <a:p>
                      <a:pPr algn="ctr"/>
                      <a:r>
                        <a:rPr lang="tr-TR" dirty="0"/>
                        <a:t>Hafif</a:t>
                      </a:r>
                    </a:p>
                  </a:txBody>
                  <a:tcPr/>
                </a:tc>
                <a:tc>
                  <a:txBody>
                    <a:bodyPr/>
                    <a:lstStyle/>
                    <a:p>
                      <a:pPr algn="ctr"/>
                      <a:r>
                        <a:rPr lang="tr-TR" dirty="0"/>
                        <a:t>Evet</a:t>
                      </a:r>
                    </a:p>
                  </a:txBody>
                  <a:tcPr/>
                </a:tc>
                <a:extLst>
                  <a:ext uri="{0D108BD9-81ED-4DB2-BD59-A6C34878D82A}">
                    <a16:rowId xmlns:a16="http://schemas.microsoft.com/office/drawing/2014/main" val="10003"/>
                  </a:ext>
                </a:extLst>
              </a:tr>
              <a:tr h="370840">
                <a:tc>
                  <a:txBody>
                    <a:bodyPr/>
                    <a:lstStyle/>
                    <a:p>
                      <a:pPr algn="ctr"/>
                      <a:r>
                        <a:rPr lang="tr-TR" dirty="0"/>
                        <a:t>Hafif</a:t>
                      </a:r>
                    </a:p>
                  </a:txBody>
                  <a:tcPr/>
                </a:tc>
                <a:tc>
                  <a:txBody>
                    <a:bodyPr/>
                    <a:lstStyle/>
                    <a:p>
                      <a:pPr algn="ctr"/>
                      <a:r>
                        <a:rPr lang="tr-TR" dirty="0"/>
                        <a:t>Evet</a:t>
                      </a:r>
                    </a:p>
                  </a:txBody>
                  <a:tcPr/>
                </a:tc>
                <a:extLst>
                  <a:ext uri="{0D108BD9-81ED-4DB2-BD59-A6C34878D82A}">
                    <a16:rowId xmlns:a16="http://schemas.microsoft.com/office/drawing/2014/main" val="10004"/>
                  </a:ext>
                </a:extLst>
              </a:tr>
              <a:tr h="370840">
                <a:tc>
                  <a:txBody>
                    <a:bodyPr/>
                    <a:lstStyle/>
                    <a:p>
                      <a:pPr algn="ctr"/>
                      <a:r>
                        <a:rPr lang="tr-TR" dirty="0"/>
                        <a:t>Hafif</a:t>
                      </a:r>
                    </a:p>
                  </a:txBody>
                  <a:tcPr/>
                </a:tc>
                <a:tc>
                  <a:txBody>
                    <a:bodyPr/>
                    <a:lstStyle/>
                    <a:p>
                      <a:pPr algn="ctr"/>
                      <a:r>
                        <a:rPr lang="tr-TR" dirty="0"/>
                        <a:t>Hayır</a:t>
                      </a:r>
                    </a:p>
                  </a:txBody>
                  <a:tcPr/>
                </a:tc>
                <a:extLst>
                  <a:ext uri="{0D108BD9-81ED-4DB2-BD59-A6C34878D82A}">
                    <a16:rowId xmlns:a16="http://schemas.microsoft.com/office/drawing/2014/main" val="10005"/>
                  </a:ext>
                </a:extLst>
              </a:tr>
              <a:tr h="370840">
                <a:tc>
                  <a:txBody>
                    <a:bodyPr/>
                    <a:lstStyle/>
                    <a:p>
                      <a:pPr algn="ctr"/>
                      <a:r>
                        <a:rPr lang="tr-TR" dirty="0"/>
                        <a:t>Hafif</a:t>
                      </a:r>
                    </a:p>
                  </a:txBody>
                  <a:tcPr/>
                </a:tc>
                <a:tc>
                  <a:txBody>
                    <a:bodyPr/>
                    <a:lstStyle/>
                    <a:p>
                      <a:pPr algn="ctr"/>
                      <a:r>
                        <a:rPr lang="tr-TR" dirty="0"/>
                        <a:t>Evet</a:t>
                      </a:r>
                    </a:p>
                  </a:txBody>
                  <a:tcPr/>
                </a:tc>
                <a:extLst>
                  <a:ext uri="{0D108BD9-81ED-4DB2-BD59-A6C34878D82A}">
                    <a16:rowId xmlns:a16="http://schemas.microsoft.com/office/drawing/2014/main" val="10006"/>
                  </a:ext>
                </a:extLst>
              </a:tr>
              <a:tr h="370840">
                <a:tc>
                  <a:txBody>
                    <a:bodyPr/>
                    <a:lstStyle/>
                    <a:p>
                      <a:pPr algn="ctr"/>
                      <a:r>
                        <a:rPr lang="tr-TR" dirty="0"/>
                        <a:t>Hafif</a:t>
                      </a:r>
                    </a:p>
                  </a:txBody>
                  <a:tcPr/>
                </a:tc>
                <a:tc>
                  <a:txBody>
                    <a:bodyPr/>
                    <a:lstStyle/>
                    <a:p>
                      <a:pPr algn="ctr"/>
                      <a:r>
                        <a:rPr lang="tr-TR" dirty="0"/>
                        <a:t>Evet</a:t>
                      </a:r>
                    </a:p>
                  </a:txBody>
                  <a:tcPr/>
                </a:tc>
                <a:extLst>
                  <a:ext uri="{0D108BD9-81ED-4DB2-BD59-A6C34878D82A}">
                    <a16:rowId xmlns:a16="http://schemas.microsoft.com/office/drawing/2014/main" val="10007"/>
                  </a:ext>
                </a:extLst>
              </a:tr>
              <a:tr h="370840">
                <a:tc>
                  <a:txBody>
                    <a:bodyPr/>
                    <a:lstStyle/>
                    <a:p>
                      <a:pPr algn="ctr"/>
                      <a:r>
                        <a:rPr lang="tr-TR" dirty="0"/>
                        <a:t>Hafif</a:t>
                      </a:r>
                    </a:p>
                  </a:txBody>
                  <a:tcPr/>
                </a:tc>
                <a:tc>
                  <a:txBody>
                    <a:bodyPr/>
                    <a:lstStyle/>
                    <a:p>
                      <a:pPr algn="ctr"/>
                      <a:r>
                        <a:rPr lang="tr-TR" dirty="0"/>
                        <a:t>Evet</a:t>
                      </a:r>
                    </a:p>
                  </a:txBody>
                  <a:tcPr/>
                </a:tc>
                <a:extLst>
                  <a:ext uri="{0D108BD9-81ED-4DB2-BD59-A6C34878D82A}">
                    <a16:rowId xmlns:a16="http://schemas.microsoft.com/office/drawing/2014/main" val="10008"/>
                  </a:ext>
                </a:extLst>
              </a:tr>
              <a:tr h="370840">
                <a:tc>
                  <a:txBody>
                    <a:bodyPr/>
                    <a:lstStyle/>
                    <a:p>
                      <a:pPr algn="ctr"/>
                      <a:r>
                        <a:rPr lang="tr-TR" dirty="0"/>
                        <a:t>Kuvvetli</a:t>
                      </a:r>
                    </a:p>
                  </a:txBody>
                  <a:tcPr/>
                </a:tc>
                <a:tc>
                  <a:txBody>
                    <a:bodyPr/>
                    <a:lstStyle/>
                    <a:p>
                      <a:pPr algn="ctr"/>
                      <a:r>
                        <a:rPr lang="tr-TR" dirty="0"/>
                        <a:t>Hayır</a:t>
                      </a:r>
                    </a:p>
                  </a:txBody>
                  <a:tcPr/>
                </a:tc>
                <a:extLst>
                  <a:ext uri="{0D108BD9-81ED-4DB2-BD59-A6C34878D82A}">
                    <a16:rowId xmlns:a16="http://schemas.microsoft.com/office/drawing/2014/main" val="10009"/>
                  </a:ext>
                </a:extLst>
              </a:tr>
              <a:tr h="370840">
                <a:tc>
                  <a:txBody>
                    <a:bodyPr/>
                    <a:lstStyle/>
                    <a:p>
                      <a:pPr algn="ctr"/>
                      <a:r>
                        <a:rPr lang="tr-TR" dirty="0"/>
                        <a:t>Kuvvetli</a:t>
                      </a:r>
                    </a:p>
                  </a:txBody>
                  <a:tcPr/>
                </a:tc>
                <a:tc>
                  <a:txBody>
                    <a:bodyPr/>
                    <a:lstStyle/>
                    <a:p>
                      <a:pPr algn="ctr"/>
                      <a:r>
                        <a:rPr lang="tr-TR" dirty="0"/>
                        <a:t>Hayır</a:t>
                      </a:r>
                    </a:p>
                  </a:txBody>
                  <a:tcPr/>
                </a:tc>
                <a:extLst>
                  <a:ext uri="{0D108BD9-81ED-4DB2-BD59-A6C34878D82A}">
                    <a16:rowId xmlns:a16="http://schemas.microsoft.com/office/drawing/2014/main" val="10010"/>
                  </a:ext>
                </a:extLst>
              </a:tr>
              <a:tr h="0">
                <a:tc>
                  <a:txBody>
                    <a:bodyPr/>
                    <a:lstStyle/>
                    <a:p>
                      <a:pPr algn="ctr"/>
                      <a:r>
                        <a:rPr lang="tr-TR" dirty="0"/>
                        <a:t>Kuvvetli</a:t>
                      </a:r>
                    </a:p>
                  </a:txBody>
                  <a:tcPr/>
                </a:tc>
                <a:tc>
                  <a:txBody>
                    <a:bodyPr/>
                    <a:lstStyle/>
                    <a:p>
                      <a:pPr algn="ctr"/>
                      <a:r>
                        <a:rPr lang="tr-TR" dirty="0"/>
                        <a:t>Evet</a:t>
                      </a:r>
                    </a:p>
                  </a:txBody>
                  <a:tcPr/>
                </a:tc>
                <a:extLst>
                  <a:ext uri="{0D108BD9-81ED-4DB2-BD59-A6C34878D82A}">
                    <a16:rowId xmlns:a16="http://schemas.microsoft.com/office/drawing/2014/main" val="10011"/>
                  </a:ext>
                </a:extLst>
              </a:tr>
              <a:tr h="370840">
                <a:tc>
                  <a:txBody>
                    <a:bodyPr/>
                    <a:lstStyle/>
                    <a:p>
                      <a:pPr algn="ctr"/>
                      <a:r>
                        <a:rPr lang="tr-TR" dirty="0"/>
                        <a:t>Kuvvetli</a:t>
                      </a:r>
                    </a:p>
                  </a:txBody>
                  <a:tcPr/>
                </a:tc>
                <a:tc>
                  <a:txBody>
                    <a:bodyPr/>
                    <a:lstStyle/>
                    <a:p>
                      <a:pPr algn="ctr"/>
                      <a:r>
                        <a:rPr lang="tr-TR" dirty="0"/>
                        <a:t>Evet</a:t>
                      </a:r>
                    </a:p>
                  </a:txBody>
                  <a:tcPr/>
                </a:tc>
                <a:extLst>
                  <a:ext uri="{0D108BD9-81ED-4DB2-BD59-A6C34878D82A}">
                    <a16:rowId xmlns:a16="http://schemas.microsoft.com/office/drawing/2014/main" val="10012"/>
                  </a:ext>
                </a:extLst>
              </a:tr>
              <a:tr h="370840">
                <a:tc>
                  <a:txBody>
                    <a:bodyPr/>
                    <a:lstStyle/>
                    <a:p>
                      <a:pPr algn="ctr"/>
                      <a:r>
                        <a:rPr lang="tr-TR" dirty="0"/>
                        <a:t>Kuvvetli</a:t>
                      </a:r>
                    </a:p>
                  </a:txBody>
                  <a:tcPr/>
                </a:tc>
                <a:tc>
                  <a:txBody>
                    <a:bodyPr/>
                    <a:lstStyle/>
                    <a:p>
                      <a:pPr algn="ctr"/>
                      <a:r>
                        <a:rPr lang="tr-TR" dirty="0"/>
                        <a:t>Evet</a:t>
                      </a:r>
                    </a:p>
                  </a:txBody>
                  <a:tcPr/>
                </a:tc>
                <a:extLst>
                  <a:ext uri="{0D108BD9-81ED-4DB2-BD59-A6C34878D82A}">
                    <a16:rowId xmlns:a16="http://schemas.microsoft.com/office/drawing/2014/main" val="10013"/>
                  </a:ext>
                </a:extLst>
              </a:tr>
              <a:tr h="370840">
                <a:tc>
                  <a:txBody>
                    <a:bodyPr/>
                    <a:lstStyle/>
                    <a:p>
                      <a:pPr algn="ctr"/>
                      <a:r>
                        <a:rPr lang="tr-TR" dirty="0"/>
                        <a:t>Kuvvetli</a:t>
                      </a:r>
                    </a:p>
                  </a:txBody>
                  <a:tcPr/>
                </a:tc>
                <a:tc>
                  <a:txBody>
                    <a:bodyPr/>
                    <a:lstStyle/>
                    <a:p>
                      <a:pPr algn="ctr"/>
                      <a:r>
                        <a:rPr lang="tr-TR" dirty="0"/>
                        <a:t>Hayır</a:t>
                      </a:r>
                    </a:p>
                  </a:txBody>
                  <a:tcPr/>
                </a:tc>
                <a:extLst>
                  <a:ext uri="{0D108BD9-81ED-4DB2-BD59-A6C34878D82A}">
                    <a16:rowId xmlns:a16="http://schemas.microsoft.com/office/drawing/2014/main" val="10014"/>
                  </a:ext>
                </a:extLst>
              </a:tr>
            </a:tbl>
          </a:graphicData>
        </a:graphic>
      </p:graphicFrame>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69241359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764704"/>
                <a:ext cx="8229600" cy="5712296"/>
              </a:xfrm>
            </p:spPr>
            <p:txBody>
              <a:bodyPr>
                <a:normAutofit fontScale="85000" lnSpcReduction="10000"/>
              </a:bodyPr>
              <a:lstStyle/>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𝑅</m:t>
                              </m:r>
                              <m:r>
                                <a:rPr lang="tr-TR" b="0" i="1" smtClean="0">
                                  <a:latin typeface="Cambria Math"/>
                                </a:rPr>
                                <m:t>Ü</m:t>
                              </m:r>
                              <m:r>
                                <a:rPr lang="tr-TR" b="0" i="1" smtClean="0">
                                  <a:latin typeface="Cambria Math"/>
                                </a:rPr>
                                <m:t>𝑍𝐺𝐴𝑅</m:t>
                              </m:r>
                            </m:e>
                            <m:sub>
                              <m:r>
                                <a:rPr lang="tr-TR" b="0" i="1" smtClean="0">
                                  <a:latin typeface="Cambria Math"/>
                                </a:rPr>
                                <m:t>h𝑎𝑓𝑖𝑓</m:t>
                              </m:r>
                            </m:sub>
                          </m:sSub>
                        </m:e>
                      </m:d>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2</m:t>
                          </m:r>
                        </m:num>
                        <m:den>
                          <m:r>
                            <a:rPr lang="tr-TR" b="0" i="1" smtClean="0">
                              <a:latin typeface="Cambria Math"/>
                            </a:rPr>
                            <m:t>8</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2</m:t>
                              </m:r>
                            </m:num>
                            <m:den>
                              <m:r>
                                <a:rPr lang="tr-TR" b="0" i="1" smtClean="0">
                                  <a:latin typeface="Cambria Math"/>
                                </a:rPr>
                                <m:t>8</m:t>
                              </m:r>
                            </m:den>
                          </m:f>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6</m:t>
                              </m:r>
                            </m:num>
                            <m:den>
                              <m:r>
                                <a:rPr lang="tr-TR" b="0" i="1" smtClean="0">
                                  <a:latin typeface="Cambria Math"/>
                                </a:rPr>
                                <m:t>8</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6</m:t>
                                  </m:r>
                                </m:num>
                                <m:den>
                                  <m:r>
                                    <a:rPr lang="tr-TR" b="0" i="1" smtClean="0">
                                      <a:latin typeface="Cambria Math"/>
                                    </a:rPr>
                                    <m:t>8</m:t>
                                  </m:r>
                                </m:den>
                              </m:f>
                              <m:r>
                                <a:rPr lang="tr-TR" b="0" i="1" smtClean="0">
                                  <a:latin typeface="Cambria Math"/>
                                </a:rPr>
                                <m:t>)=0.811</m:t>
                              </m:r>
                            </m:e>
                          </m:func>
                        </m:e>
                      </m:func>
                    </m:oMath>
                  </m:oMathPara>
                </a14:m>
                <a:endParaRPr lang="tr-TR" b="0"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𝑅</m:t>
                              </m:r>
                              <m:r>
                                <a:rPr lang="tr-TR" i="1">
                                  <a:solidFill>
                                    <a:srgbClr val="292934"/>
                                  </a:solidFill>
                                  <a:latin typeface="Cambria Math"/>
                                </a:rPr>
                                <m:t>Ü</m:t>
                              </m:r>
                              <m:r>
                                <a:rPr lang="tr-TR" i="1">
                                  <a:solidFill>
                                    <a:srgbClr val="292934"/>
                                  </a:solidFill>
                                  <a:latin typeface="Cambria Math"/>
                                </a:rPr>
                                <m:t>𝑍𝐺𝐴𝑅</m:t>
                              </m:r>
                            </m:e>
                            <m:sub>
                              <m:r>
                                <a:rPr lang="tr-TR" b="0" i="1" smtClean="0">
                                  <a:solidFill>
                                    <a:srgbClr val="292934"/>
                                  </a:solidFill>
                                  <a:latin typeface="Cambria Math"/>
                                </a:rPr>
                                <m:t>𝑘𝑢𝑣𝑣𝑒𝑡𝑙𝑖</m:t>
                              </m:r>
                            </m:sub>
                          </m:sSub>
                        </m:e>
                      </m:d>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3</m:t>
                          </m:r>
                        </m:num>
                        <m:den>
                          <m:r>
                            <a:rPr lang="tr-TR" b="0" i="1" smtClean="0">
                              <a:solidFill>
                                <a:srgbClr val="292934"/>
                              </a:solidFill>
                              <a:latin typeface="Cambria Math"/>
                            </a:rPr>
                            <m:t>6</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b="0" i="1" smtClean="0">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3</m:t>
                              </m:r>
                            </m:num>
                            <m:den>
                              <m:r>
                                <a:rPr lang="tr-TR" b="0" i="1" smtClean="0">
                                  <a:solidFill>
                                    <a:srgbClr val="292934"/>
                                  </a:solidFill>
                                  <a:latin typeface="Cambria Math"/>
                                </a:rPr>
                                <m:t>6</m:t>
                              </m:r>
                            </m:den>
                          </m:f>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3</m:t>
                              </m:r>
                            </m:num>
                            <m:den>
                              <m:r>
                                <a:rPr lang="tr-TR" b="0" i="1" smtClean="0">
                                  <a:solidFill>
                                    <a:srgbClr val="292934"/>
                                  </a:solidFill>
                                  <a:latin typeface="Cambria Math"/>
                                </a:rPr>
                                <m:t>6</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b="0" i="1" smtClean="0">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3</m:t>
                                  </m:r>
                                </m:num>
                                <m:den>
                                  <m:r>
                                    <a:rPr lang="tr-TR" b="0" i="1" smtClean="0">
                                      <a:solidFill>
                                        <a:srgbClr val="292934"/>
                                      </a:solidFill>
                                      <a:latin typeface="Cambria Math"/>
                                    </a:rPr>
                                    <m:t>6</m:t>
                                  </m:r>
                                </m:den>
                              </m:f>
                              <m:r>
                                <a:rPr lang="tr-TR" i="1">
                                  <a:solidFill>
                                    <a:srgbClr val="292934"/>
                                  </a:solidFill>
                                  <a:latin typeface="Cambria Math"/>
                                </a:rPr>
                                <m:t>)=1</m:t>
                              </m:r>
                            </m:e>
                          </m:func>
                        </m:e>
                      </m:func>
                    </m:oMath>
                  </m:oMathPara>
                </a14:m>
                <a:endParaRPr lang="tr-TR" dirty="0"/>
              </a:p>
              <a:p>
                <a:pPr marL="0" indent="0">
                  <a:buNone/>
                </a:pPr>
                <a:r>
                  <a:rPr lang="tr-TR" dirty="0"/>
                  <a:t>Bu durumda </a:t>
                </a:r>
                <a14:m>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𝑅</m:t>
                        </m:r>
                        <m:r>
                          <a:rPr lang="tr-TR" b="0" i="1" smtClean="0">
                            <a:latin typeface="Cambria Math"/>
                          </a:rPr>
                          <m:t>Ü</m:t>
                        </m:r>
                        <m:r>
                          <a:rPr lang="tr-TR" b="0" i="1" smtClean="0">
                            <a:latin typeface="Cambria Math"/>
                          </a:rPr>
                          <m:t>𝑍𝐺𝐴𝑅</m:t>
                        </m:r>
                        <m:r>
                          <a:rPr lang="tr-TR" b="0" i="1" smtClean="0">
                            <a:latin typeface="Cambria Math"/>
                          </a:rPr>
                          <m:t>,</m:t>
                        </m:r>
                        <m:r>
                          <a:rPr lang="tr-TR" b="0" i="1" smtClean="0">
                            <a:latin typeface="Cambria Math"/>
                          </a:rPr>
                          <m:t>𝑂𝑌𝑈𝑁</m:t>
                        </m:r>
                      </m:e>
                    </m:d>
                    <m:r>
                      <a:rPr lang="tr-TR" b="0" i="1" smtClean="0">
                        <a:latin typeface="Cambria Math"/>
                      </a:rPr>
                      <m:t> </m:t>
                    </m:r>
                    <m:r>
                      <a:rPr lang="tr-TR" b="0" i="1" smtClean="0">
                        <a:latin typeface="Cambria Math"/>
                      </a:rPr>
                      <m:t>𝑒𝑛𝑡𝑟𝑜𝑝𝑖𝑠𝑖</m:t>
                    </m:r>
                    <m:r>
                      <a:rPr lang="tr-TR" b="0" i="1" smtClean="0">
                        <a:latin typeface="Cambria Math"/>
                      </a:rPr>
                      <m:t>;</m:t>
                    </m:r>
                  </m:oMath>
                </a14:m>
                <a:endParaRPr lang="tr-TR" dirty="0"/>
              </a:p>
              <a:p>
                <a:pPr marL="0" indent="0">
                  <a:buNone/>
                </a:pPr>
                <a:endParaRPr lang="tr-TR" dirty="0"/>
              </a:p>
              <a:p>
                <a:pPr marL="0" indent="0">
                  <a:buNone/>
                </a:pPr>
                <a14:m>
                  <m:oMath xmlns:m="http://schemas.openxmlformats.org/officeDocument/2006/math">
                    <m:r>
                      <a:rPr lang="tr-TR" sz="2000" i="1">
                        <a:solidFill>
                          <a:srgbClr val="292934"/>
                        </a:solidFill>
                        <a:latin typeface="Cambria Math"/>
                      </a:rPr>
                      <m:t>𝐻</m:t>
                    </m:r>
                    <m:d>
                      <m:dPr>
                        <m:ctrlPr>
                          <a:rPr lang="tr-TR" sz="2000" i="1">
                            <a:solidFill>
                              <a:srgbClr val="292934"/>
                            </a:solidFill>
                            <a:latin typeface="Cambria Math" panose="02040503050406030204" pitchFamily="18" charset="0"/>
                          </a:rPr>
                        </m:ctrlPr>
                      </m:dPr>
                      <m:e>
                        <m:r>
                          <a:rPr lang="tr-TR" sz="2000" i="1">
                            <a:solidFill>
                              <a:srgbClr val="292934"/>
                            </a:solidFill>
                            <a:latin typeface="Cambria Math"/>
                          </a:rPr>
                          <m:t>𝑅</m:t>
                        </m:r>
                        <m:r>
                          <a:rPr lang="tr-TR" sz="2000" i="1">
                            <a:solidFill>
                              <a:srgbClr val="292934"/>
                            </a:solidFill>
                            <a:latin typeface="Cambria Math"/>
                          </a:rPr>
                          <m:t>Ü</m:t>
                        </m:r>
                        <m:r>
                          <a:rPr lang="tr-TR" sz="2000" i="1">
                            <a:solidFill>
                              <a:srgbClr val="292934"/>
                            </a:solidFill>
                            <a:latin typeface="Cambria Math"/>
                          </a:rPr>
                          <m:t>𝑍𝐺𝐴𝑅</m:t>
                        </m:r>
                        <m:r>
                          <a:rPr lang="tr-TR" sz="2000" i="1">
                            <a:solidFill>
                              <a:srgbClr val="292934"/>
                            </a:solidFill>
                            <a:latin typeface="Cambria Math"/>
                          </a:rPr>
                          <m:t>,</m:t>
                        </m:r>
                        <m:r>
                          <a:rPr lang="tr-TR" sz="2000" i="1">
                            <a:solidFill>
                              <a:srgbClr val="292934"/>
                            </a:solidFill>
                            <a:latin typeface="Cambria Math"/>
                          </a:rPr>
                          <m:t>𝑂𝑌𝑈𝑁</m:t>
                        </m:r>
                      </m:e>
                    </m:d>
                  </m:oMath>
                </a14:m>
                <a:r>
                  <a:rPr lang="tr-TR" sz="2000" dirty="0"/>
                  <a:t>=</a:t>
                </a:r>
                <a14:m>
                  <m:oMath xmlns:m="http://schemas.openxmlformats.org/officeDocument/2006/math">
                    <m:f>
                      <m:fPr>
                        <m:ctrlPr>
                          <a:rPr lang="tr-TR" sz="2000" i="1" dirty="0" smtClean="0">
                            <a:latin typeface="Cambria Math" panose="02040503050406030204" pitchFamily="18" charset="0"/>
                          </a:rPr>
                        </m:ctrlPr>
                      </m:fPr>
                      <m:num>
                        <m:r>
                          <a:rPr lang="tr-TR" sz="2000" b="0" i="1" dirty="0" smtClean="0">
                            <a:latin typeface="Cambria Math"/>
                          </a:rPr>
                          <m:t>8</m:t>
                        </m:r>
                      </m:num>
                      <m:den>
                        <m:r>
                          <a:rPr lang="tr-TR" sz="2000" b="0" i="1" dirty="0" smtClean="0">
                            <a:latin typeface="Cambria Math"/>
                          </a:rPr>
                          <m:t>14</m:t>
                        </m:r>
                      </m:den>
                    </m:f>
                    <m:r>
                      <a:rPr lang="tr-TR" sz="2000" i="1">
                        <a:solidFill>
                          <a:srgbClr val="292934"/>
                        </a:solidFill>
                        <a:latin typeface="Cambria Math"/>
                      </a:rPr>
                      <m:t>𝐻</m:t>
                    </m:r>
                    <m:d>
                      <m:dPr>
                        <m:ctrlPr>
                          <a:rPr lang="tr-TR" sz="2000" i="1">
                            <a:solidFill>
                              <a:srgbClr val="292934"/>
                            </a:solidFill>
                            <a:latin typeface="Cambria Math" panose="02040503050406030204" pitchFamily="18" charset="0"/>
                          </a:rPr>
                        </m:ctrlPr>
                      </m:dPr>
                      <m:e>
                        <m:sSub>
                          <m:sSubPr>
                            <m:ctrlPr>
                              <a:rPr lang="tr-TR" sz="2000" i="1">
                                <a:solidFill>
                                  <a:srgbClr val="292934"/>
                                </a:solidFill>
                                <a:latin typeface="Cambria Math" panose="02040503050406030204" pitchFamily="18" charset="0"/>
                              </a:rPr>
                            </m:ctrlPr>
                          </m:sSubPr>
                          <m:e>
                            <m:r>
                              <a:rPr lang="tr-TR" sz="2000" i="1">
                                <a:solidFill>
                                  <a:srgbClr val="292934"/>
                                </a:solidFill>
                                <a:latin typeface="Cambria Math"/>
                              </a:rPr>
                              <m:t>𝑅</m:t>
                            </m:r>
                            <m:r>
                              <a:rPr lang="tr-TR" sz="2000" i="1">
                                <a:solidFill>
                                  <a:srgbClr val="292934"/>
                                </a:solidFill>
                                <a:latin typeface="Cambria Math"/>
                              </a:rPr>
                              <m:t>Ü</m:t>
                            </m:r>
                            <m:r>
                              <a:rPr lang="tr-TR" sz="2000" i="1">
                                <a:solidFill>
                                  <a:srgbClr val="292934"/>
                                </a:solidFill>
                                <a:latin typeface="Cambria Math"/>
                              </a:rPr>
                              <m:t>𝑍𝐺𝐴𝑅</m:t>
                            </m:r>
                          </m:e>
                          <m:sub>
                            <m:r>
                              <a:rPr lang="tr-TR" sz="2000" i="1">
                                <a:solidFill>
                                  <a:srgbClr val="292934"/>
                                </a:solidFill>
                                <a:latin typeface="Cambria Math"/>
                              </a:rPr>
                              <m:t>h𝑎𝑓𝑖𝑓</m:t>
                            </m:r>
                          </m:sub>
                        </m:sSub>
                      </m:e>
                    </m:d>
                  </m:oMath>
                </a14:m>
                <a:r>
                  <a:rPr lang="tr-TR" sz="2000" dirty="0"/>
                  <a:t>+</a:t>
                </a:r>
                <a14:m>
                  <m:oMath xmlns:m="http://schemas.openxmlformats.org/officeDocument/2006/math">
                    <m:f>
                      <m:fPr>
                        <m:ctrlPr>
                          <a:rPr lang="tr-TR" sz="2000" i="1" dirty="0" smtClean="0">
                            <a:latin typeface="Cambria Math" panose="02040503050406030204" pitchFamily="18" charset="0"/>
                          </a:rPr>
                        </m:ctrlPr>
                      </m:fPr>
                      <m:num>
                        <m:r>
                          <a:rPr lang="tr-TR" sz="2000" b="0" i="1" dirty="0" smtClean="0">
                            <a:latin typeface="Cambria Math"/>
                          </a:rPr>
                          <m:t>6</m:t>
                        </m:r>
                      </m:num>
                      <m:den>
                        <m:r>
                          <a:rPr lang="tr-TR" sz="2000" b="0" i="1" dirty="0" smtClean="0">
                            <a:latin typeface="Cambria Math"/>
                          </a:rPr>
                          <m:t>14</m:t>
                        </m:r>
                      </m:den>
                    </m:f>
                    <m:r>
                      <a:rPr lang="tr-TR" sz="2000" i="1">
                        <a:solidFill>
                          <a:srgbClr val="292934"/>
                        </a:solidFill>
                        <a:latin typeface="Cambria Math"/>
                      </a:rPr>
                      <m:t>𝐻</m:t>
                    </m:r>
                    <m:d>
                      <m:dPr>
                        <m:ctrlPr>
                          <a:rPr lang="tr-TR" sz="2000" i="1">
                            <a:solidFill>
                              <a:srgbClr val="292934"/>
                            </a:solidFill>
                            <a:latin typeface="Cambria Math" panose="02040503050406030204" pitchFamily="18" charset="0"/>
                          </a:rPr>
                        </m:ctrlPr>
                      </m:dPr>
                      <m:e>
                        <m:sSub>
                          <m:sSubPr>
                            <m:ctrlPr>
                              <a:rPr lang="tr-TR" sz="2000" i="1">
                                <a:solidFill>
                                  <a:srgbClr val="292934"/>
                                </a:solidFill>
                                <a:latin typeface="Cambria Math" panose="02040503050406030204" pitchFamily="18" charset="0"/>
                              </a:rPr>
                            </m:ctrlPr>
                          </m:sSubPr>
                          <m:e>
                            <m:r>
                              <a:rPr lang="tr-TR" sz="2000" i="1">
                                <a:solidFill>
                                  <a:srgbClr val="292934"/>
                                </a:solidFill>
                                <a:latin typeface="Cambria Math"/>
                              </a:rPr>
                              <m:t>𝑅</m:t>
                            </m:r>
                            <m:r>
                              <a:rPr lang="tr-TR" sz="2000" i="1">
                                <a:solidFill>
                                  <a:srgbClr val="292934"/>
                                </a:solidFill>
                                <a:latin typeface="Cambria Math"/>
                              </a:rPr>
                              <m:t>Ü</m:t>
                            </m:r>
                            <m:r>
                              <a:rPr lang="tr-TR" sz="2000" i="1">
                                <a:solidFill>
                                  <a:srgbClr val="292934"/>
                                </a:solidFill>
                                <a:latin typeface="Cambria Math"/>
                              </a:rPr>
                              <m:t>𝑍𝐺𝐴𝑅</m:t>
                            </m:r>
                          </m:e>
                          <m:sub>
                            <m:r>
                              <a:rPr lang="tr-TR" sz="2000" i="1">
                                <a:solidFill>
                                  <a:srgbClr val="292934"/>
                                </a:solidFill>
                                <a:latin typeface="Cambria Math"/>
                              </a:rPr>
                              <m:t>𝑘𝑢𝑣𝑣𝑒𝑡𝑙𝑖</m:t>
                            </m:r>
                          </m:sub>
                        </m:sSub>
                      </m:e>
                    </m:d>
                  </m:oMath>
                </a14:m>
                <a:endParaRPr lang="tr-TR" sz="2000" dirty="0"/>
              </a:p>
              <a:p>
                <a:pPr marL="0" indent="0">
                  <a:buNone/>
                </a:pPr>
                <a:r>
                  <a:rPr lang="tr-TR" sz="2000" dirty="0"/>
                  <a:t>                               =</a:t>
                </a:r>
                <a14:m>
                  <m:oMath xmlns:m="http://schemas.openxmlformats.org/officeDocument/2006/math">
                    <m:f>
                      <m:fPr>
                        <m:ctrlPr>
                          <a:rPr lang="tr-TR" sz="2000" i="1" smtClean="0">
                            <a:latin typeface="Cambria Math" panose="02040503050406030204" pitchFamily="18" charset="0"/>
                          </a:rPr>
                        </m:ctrlPr>
                      </m:fPr>
                      <m:num>
                        <m:r>
                          <a:rPr lang="tr-TR" sz="2000" b="0" i="1" smtClean="0">
                            <a:latin typeface="Cambria Math"/>
                          </a:rPr>
                          <m:t>8</m:t>
                        </m:r>
                      </m:num>
                      <m:den>
                        <m:r>
                          <a:rPr lang="tr-TR" sz="2000" b="0" i="1" smtClean="0">
                            <a:latin typeface="Cambria Math"/>
                          </a:rPr>
                          <m:t>14</m:t>
                        </m:r>
                      </m:den>
                    </m:f>
                  </m:oMath>
                </a14:m>
                <a:r>
                  <a:rPr lang="tr-TR" sz="2000" dirty="0"/>
                  <a:t>(0.811)+</a:t>
                </a:r>
                <a14:m>
                  <m:oMath xmlns:m="http://schemas.openxmlformats.org/officeDocument/2006/math">
                    <m:f>
                      <m:fPr>
                        <m:ctrlPr>
                          <a:rPr lang="tr-TR" sz="2000" i="1" smtClean="0">
                            <a:latin typeface="Cambria Math" panose="02040503050406030204" pitchFamily="18" charset="0"/>
                          </a:rPr>
                        </m:ctrlPr>
                      </m:fPr>
                      <m:num>
                        <m:r>
                          <a:rPr lang="tr-TR" sz="2000" b="0" i="1" smtClean="0">
                            <a:latin typeface="Cambria Math"/>
                          </a:rPr>
                          <m:t>6</m:t>
                        </m:r>
                      </m:num>
                      <m:den>
                        <m:r>
                          <a:rPr lang="tr-TR" sz="2000" b="0" i="1" smtClean="0">
                            <a:latin typeface="Cambria Math"/>
                          </a:rPr>
                          <m:t>14</m:t>
                        </m:r>
                      </m:den>
                    </m:f>
                    <m:d>
                      <m:dPr>
                        <m:ctrlPr>
                          <a:rPr lang="tr-TR" sz="2000" i="1" smtClean="0">
                            <a:latin typeface="Cambria Math" panose="02040503050406030204" pitchFamily="18" charset="0"/>
                          </a:rPr>
                        </m:ctrlPr>
                      </m:dPr>
                      <m:e>
                        <m:r>
                          <a:rPr lang="tr-TR" sz="2000" b="0" i="1" smtClean="0">
                            <a:latin typeface="Cambria Math"/>
                          </a:rPr>
                          <m:t>1</m:t>
                        </m:r>
                      </m:e>
                    </m:d>
                  </m:oMath>
                </a14:m>
                <a:endParaRPr lang="tr-TR" sz="2000" dirty="0"/>
              </a:p>
              <a:p>
                <a:pPr marL="0" indent="0">
                  <a:buNone/>
                </a:pPr>
                <a:r>
                  <a:rPr lang="tr-TR" sz="2000" dirty="0"/>
                  <a:t>                               = 0.892</a:t>
                </a:r>
              </a:p>
              <a:p>
                <a:pPr marL="0" indent="0">
                  <a:buNone/>
                </a:pPr>
                <a:r>
                  <a:rPr lang="tr-TR" sz="2000" dirty="0"/>
                  <a:t>Kazanç ölçütü;</a:t>
                </a:r>
              </a:p>
              <a:p>
                <a:pPr marL="0" indent="0">
                  <a:buNone/>
                </a:pPr>
                <a:endParaRPr lang="tr-TR" sz="2000" dirty="0"/>
              </a:p>
              <a:p>
                <a:pPr marL="0" lvl="0" indent="0">
                  <a:buClr>
                    <a:srgbClr val="93A299"/>
                  </a:buClr>
                  <a:buNone/>
                </a:pPr>
                <a14:m>
                  <m:oMathPara xmlns:m="http://schemas.openxmlformats.org/officeDocument/2006/math">
                    <m:oMathParaPr>
                      <m:jc m:val="centerGroup"/>
                    </m:oMathParaPr>
                    <m:oMath xmlns:m="http://schemas.openxmlformats.org/officeDocument/2006/math">
                      <m:r>
                        <a:rPr lang="tr-TR" i="1">
                          <a:solidFill>
                            <a:srgbClr val="292934"/>
                          </a:solidFill>
                          <a:latin typeface="Cambria Math"/>
                        </a:rPr>
                        <m:t>𝐾𝑎𝑧𝑎𝑛</m:t>
                      </m:r>
                      <m:r>
                        <a:rPr lang="tr-TR" i="1">
                          <a:solidFill>
                            <a:srgbClr val="292934"/>
                          </a:solidFill>
                          <a:latin typeface="Cambria Math"/>
                        </a:rPr>
                        <m:t>ç</m:t>
                      </m:r>
                      <m:d>
                        <m:dPr>
                          <m:ctrlPr>
                            <a:rPr lang="tr-TR" i="1">
                              <a:solidFill>
                                <a:srgbClr val="292934"/>
                              </a:solidFill>
                              <a:latin typeface="Cambria Math" panose="02040503050406030204" pitchFamily="18" charset="0"/>
                            </a:rPr>
                          </m:ctrlPr>
                        </m:dPr>
                        <m:e>
                          <m:r>
                            <a:rPr lang="tr-TR" b="0" i="1" smtClean="0">
                              <a:solidFill>
                                <a:srgbClr val="292934"/>
                              </a:solidFill>
                              <a:latin typeface="Cambria Math"/>
                            </a:rPr>
                            <m:t>𝑅</m:t>
                          </m:r>
                          <m:r>
                            <a:rPr lang="tr-TR" b="0" i="1" smtClean="0">
                              <a:solidFill>
                                <a:srgbClr val="292934"/>
                              </a:solidFill>
                              <a:latin typeface="Cambria Math"/>
                            </a:rPr>
                            <m:t>Ü</m:t>
                          </m:r>
                          <m:r>
                            <a:rPr lang="tr-TR" b="0" i="1" smtClean="0">
                              <a:solidFill>
                                <a:srgbClr val="292934"/>
                              </a:solidFill>
                              <a:latin typeface="Cambria Math"/>
                            </a:rPr>
                            <m:t>𝑍𝐺𝐴𝑅</m:t>
                          </m:r>
                          <m:r>
                            <a:rPr lang="tr-TR" i="1">
                              <a:solidFill>
                                <a:srgbClr val="292934"/>
                              </a:solidFill>
                              <a:latin typeface="Cambria Math"/>
                            </a:rPr>
                            <m:t>,</m:t>
                          </m:r>
                          <m:r>
                            <a:rPr lang="tr-TR" i="1">
                              <a:solidFill>
                                <a:srgbClr val="292934"/>
                              </a:solidFill>
                              <a:latin typeface="Cambria Math"/>
                            </a:rPr>
                            <m:t>𝑂𝑌𝑈𝑁</m:t>
                          </m:r>
                        </m:e>
                      </m:d>
                      <m:r>
                        <a:rPr lang="tr-TR" i="1">
                          <a:solidFill>
                            <a:srgbClr val="292934"/>
                          </a:solidFill>
                          <a:latin typeface="Cambria Math"/>
                        </a:rPr>
                        <m:t>=</m:t>
                      </m:r>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r>
                            <a:rPr lang="tr-TR" i="1">
                              <a:solidFill>
                                <a:srgbClr val="292934"/>
                              </a:solidFill>
                              <a:latin typeface="Cambria Math"/>
                            </a:rPr>
                            <m:t>𝑂𝑌𝑈𝑁</m:t>
                          </m:r>
                        </m:e>
                      </m:d>
                      <m:r>
                        <a:rPr lang="tr-TR" i="1">
                          <a:solidFill>
                            <a:srgbClr val="292934"/>
                          </a:solidFill>
                          <a:latin typeface="Cambria Math"/>
                        </a:rPr>
                        <m:t>−</m:t>
                      </m:r>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r>
                            <a:rPr lang="tr-TR" b="0" i="1" smtClean="0">
                              <a:solidFill>
                                <a:srgbClr val="292934"/>
                              </a:solidFill>
                              <a:latin typeface="Cambria Math"/>
                            </a:rPr>
                            <m:t>𝑅</m:t>
                          </m:r>
                          <m:r>
                            <a:rPr lang="tr-TR" b="0" i="1" smtClean="0">
                              <a:solidFill>
                                <a:srgbClr val="292934"/>
                              </a:solidFill>
                              <a:latin typeface="Cambria Math"/>
                            </a:rPr>
                            <m:t>Ü</m:t>
                          </m:r>
                          <m:r>
                            <a:rPr lang="tr-TR" b="0" i="1" smtClean="0">
                              <a:solidFill>
                                <a:srgbClr val="292934"/>
                              </a:solidFill>
                              <a:latin typeface="Cambria Math"/>
                            </a:rPr>
                            <m:t>𝑍𝐺𝐴𝑅</m:t>
                          </m:r>
                          <m:r>
                            <a:rPr lang="tr-TR" i="1">
                              <a:solidFill>
                                <a:srgbClr val="292934"/>
                              </a:solidFill>
                              <a:latin typeface="Cambria Math"/>
                            </a:rPr>
                            <m:t>,</m:t>
                          </m:r>
                          <m:r>
                            <a:rPr lang="tr-TR" i="1">
                              <a:solidFill>
                                <a:srgbClr val="292934"/>
                              </a:solidFill>
                              <a:latin typeface="Cambria Math"/>
                            </a:rPr>
                            <m:t>𝑂𝑌𝑈𝑁</m:t>
                          </m:r>
                        </m:e>
                      </m:d>
                    </m:oMath>
                  </m:oMathPara>
                </a14:m>
                <a:endParaRPr lang="tr-TR" dirty="0">
                  <a:solidFill>
                    <a:srgbClr val="292934"/>
                  </a:solidFill>
                </a:endParaRPr>
              </a:p>
              <a:p>
                <a:pPr marL="0" indent="0">
                  <a:buNone/>
                </a:pPr>
                <a:r>
                  <a:rPr lang="tr-TR" sz="2000" dirty="0"/>
                  <a:t>                                                  = 0.940-0.892</a:t>
                </a:r>
              </a:p>
              <a:p>
                <a:pPr marL="0" indent="0">
                  <a:buNone/>
                </a:pPr>
                <a:r>
                  <a:rPr lang="tr-TR" sz="2000" dirty="0"/>
                  <a:t>                                                  = 0.048</a:t>
                </a:r>
              </a:p>
              <a:p>
                <a:pPr marL="0" indent="0">
                  <a:buNone/>
                </a:pPr>
                <a:endParaRPr lang="tr-TR" sz="2000"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764704"/>
                <a:ext cx="8229600" cy="5712296"/>
              </a:xfrm>
              <a:blipFill>
                <a:blip r:embed="rId2"/>
                <a:stretch>
                  <a:fillRect l="-1407"/>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198405997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2000" dirty="0"/>
              <a:t>Tablo 3.7. Elde Edilen Kazanç Ölçütleri</a:t>
            </a:r>
          </a:p>
        </p:txBody>
      </p:sp>
      <p:graphicFrame>
        <p:nvGraphicFramePr>
          <p:cNvPr id="5" name="İçerik Yer Tutucusu 4"/>
          <p:cNvGraphicFramePr>
            <a:graphicFrameLocks noGrp="1"/>
          </p:cNvGraphicFramePr>
          <p:nvPr>
            <p:ph idx="1"/>
          </p:nvPr>
        </p:nvGraphicFramePr>
        <p:xfrm>
          <a:off x="467544" y="2132855"/>
          <a:ext cx="8229600" cy="2692895"/>
        </p:xfrm>
        <a:graphic>
          <a:graphicData uri="http://schemas.openxmlformats.org/drawingml/2006/table">
            <a:tbl>
              <a:tblPr firstRow="1" bandRow="1">
                <a:tableStyleId>{10A1B5D5-9B99-4C35-A422-299274C87663}</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538579">
                <a:tc>
                  <a:txBody>
                    <a:bodyPr/>
                    <a:lstStyle/>
                    <a:p>
                      <a:r>
                        <a:rPr lang="tr-TR" dirty="0"/>
                        <a:t>Nitelik</a:t>
                      </a:r>
                    </a:p>
                  </a:txBody>
                  <a:tcPr/>
                </a:tc>
                <a:tc>
                  <a:txBody>
                    <a:bodyPr/>
                    <a:lstStyle/>
                    <a:p>
                      <a:r>
                        <a:rPr lang="tr-TR" dirty="0"/>
                        <a:t>Kazanç</a:t>
                      </a:r>
                    </a:p>
                  </a:txBody>
                  <a:tcPr/>
                </a:tc>
                <a:extLst>
                  <a:ext uri="{0D108BD9-81ED-4DB2-BD59-A6C34878D82A}">
                    <a16:rowId xmlns:a16="http://schemas.microsoft.com/office/drawing/2014/main" val="10000"/>
                  </a:ext>
                </a:extLst>
              </a:tr>
              <a:tr h="538579">
                <a:tc>
                  <a:txBody>
                    <a:bodyPr/>
                    <a:lstStyle/>
                    <a:p>
                      <a:r>
                        <a:rPr lang="tr-TR" dirty="0"/>
                        <a:t>HAVA</a:t>
                      </a:r>
                    </a:p>
                  </a:txBody>
                  <a:tcPr/>
                </a:tc>
                <a:tc>
                  <a:txBody>
                    <a:bodyPr/>
                    <a:lstStyle/>
                    <a:p>
                      <a:r>
                        <a:rPr lang="tr-TR" dirty="0"/>
                        <a:t>0.246</a:t>
                      </a:r>
                    </a:p>
                  </a:txBody>
                  <a:tcPr/>
                </a:tc>
                <a:extLst>
                  <a:ext uri="{0D108BD9-81ED-4DB2-BD59-A6C34878D82A}">
                    <a16:rowId xmlns:a16="http://schemas.microsoft.com/office/drawing/2014/main" val="10001"/>
                  </a:ext>
                </a:extLst>
              </a:tr>
              <a:tr h="538579">
                <a:tc>
                  <a:txBody>
                    <a:bodyPr/>
                    <a:lstStyle/>
                    <a:p>
                      <a:r>
                        <a:rPr lang="tr-TR" dirty="0"/>
                        <a:t>ISI</a:t>
                      </a:r>
                    </a:p>
                  </a:txBody>
                  <a:tcPr/>
                </a:tc>
                <a:tc>
                  <a:txBody>
                    <a:bodyPr/>
                    <a:lstStyle/>
                    <a:p>
                      <a:r>
                        <a:rPr lang="tr-TR" dirty="0"/>
                        <a:t>0.029</a:t>
                      </a:r>
                    </a:p>
                  </a:txBody>
                  <a:tcPr/>
                </a:tc>
                <a:extLst>
                  <a:ext uri="{0D108BD9-81ED-4DB2-BD59-A6C34878D82A}">
                    <a16:rowId xmlns:a16="http://schemas.microsoft.com/office/drawing/2014/main" val="10002"/>
                  </a:ext>
                </a:extLst>
              </a:tr>
              <a:tr h="538579">
                <a:tc>
                  <a:txBody>
                    <a:bodyPr/>
                    <a:lstStyle/>
                    <a:p>
                      <a:r>
                        <a:rPr lang="tr-TR" dirty="0"/>
                        <a:t>NEM</a:t>
                      </a:r>
                    </a:p>
                  </a:txBody>
                  <a:tcPr/>
                </a:tc>
                <a:tc>
                  <a:txBody>
                    <a:bodyPr/>
                    <a:lstStyle/>
                    <a:p>
                      <a:r>
                        <a:rPr lang="tr-TR" dirty="0"/>
                        <a:t>0.151</a:t>
                      </a:r>
                    </a:p>
                  </a:txBody>
                  <a:tcPr/>
                </a:tc>
                <a:extLst>
                  <a:ext uri="{0D108BD9-81ED-4DB2-BD59-A6C34878D82A}">
                    <a16:rowId xmlns:a16="http://schemas.microsoft.com/office/drawing/2014/main" val="10003"/>
                  </a:ext>
                </a:extLst>
              </a:tr>
              <a:tr h="538579">
                <a:tc>
                  <a:txBody>
                    <a:bodyPr/>
                    <a:lstStyle/>
                    <a:p>
                      <a:r>
                        <a:rPr lang="tr-TR" dirty="0"/>
                        <a:t>RÜZGAR</a:t>
                      </a:r>
                    </a:p>
                  </a:txBody>
                  <a:tcPr/>
                </a:tc>
                <a:tc>
                  <a:txBody>
                    <a:bodyPr/>
                    <a:lstStyle/>
                    <a:p>
                      <a:r>
                        <a:rPr lang="tr-TR" dirty="0"/>
                        <a:t>0.048</a:t>
                      </a:r>
                    </a:p>
                  </a:txBody>
                  <a:tcPr/>
                </a:tc>
                <a:extLst>
                  <a:ext uri="{0D108BD9-81ED-4DB2-BD59-A6C34878D82A}">
                    <a16:rowId xmlns:a16="http://schemas.microsoft.com/office/drawing/2014/main" val="10004"/>
                  </a:ext>
                </a:extLst>
              </a:tr>
            </a:tbl>
          </a:graphicData>
        </a:graphic>
      </p:graphicFrame>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11620517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764704"/>
            <a:ext cx="8229600" cy="5712296"/>
          </a:xfrm>
        </p:spPr>
        <p:txBody>
          <a:bodyPr/>
          <a:lstStyle/>
          <a:p>
            <a:pPr algn="just">
              <a:buFont typeface="Wingdings" pitchFamily="2" charset="2"/>
              <a:buChar char="v"/>
            </a:pPr>
            <a:r>
              <a:rPr lang="tr-TR" dirty="0"/>
              <a:t> Bu değerlere bakarak en büyük kazancı </a:t>
            </a:r>
            <a:r>
              <a:rPr lang="tr-TR" dirty="0">
                <a:solidFill>
                  <a:srgbClr val="FF0000"/>
                </a:solidFill>
              </a:rPr>
              <a:t>HAVA</a:t>
            </a:r>
            <a:r>
              <a:rPr lang="tr-TR" dirty="0"/>
              <a:t> niteliğini seçerek elde edilebileceğini söyleyebiliriz. Elde edilen sonuç kullanılarak başlangıç karar ağacı şu şekilde çizilebilir;</a:t>
            </a:r>
          </a:p>
          <a:p>
            <a:pPr marL="0" indent="0" algn="just">
              <a:buNone/>
            </a:pPr>
            <a:endParaRPr lang="tr-TR" dirty="0"/>
          </a:p>
        </p:txBody>
      </p:sp>
      <p:sp>
        <p:nvSpPr>
          <p:cNvPr id="4" name="Altbilgi Yer Tutucusu 3"/>
          <p:cNvSpPr>
            <a:spLocks noGrp="1"/>
          </p:cNvSpPr>
          <p:nvPr>
            <p:ph type="ftr" sz="quarter" idx="11"/>
          </p:nvPr>
        </p:nvSpPr>
        <p:spPr/>
        <p:txBody>
          <a:bodyPr/>
          <a:lstStyle/>
          <a:p>
            <a:r>
              <a:rPr lang="tr-TR"/>
              <a:t>Bölüm 3</a:t>
            </a:r>
          </a:p>
        </p:txBody>
      </p:sp>
      <p:sp>
        <p:nvSpPr>
          <p:cNvPr id="5" name="Oval 4"/>
          <p:cNvSpPr/>
          <p:nvPr/>
        </p:nvSpPr>
        <p:spPr>
          <a:xfrm>
            <a:off x="3131840" y="2708920"/>
            <a:ext cx="2232248" cy="1152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a:t>Hava</a:t>
            </a:r>
          </a:p>
        </p:txBody>
      </p:sp>
      <p:cxnSp>
        <p:nvCxnSpPr>
          <p:cNvPr id="7" name="Düz Bağlayıcı 6"/>
          <p:cNvCxnSpPr>
            <a:stCxn id="5" idx="3"/>
          </p:cNvCxnSpPr>
          <p:nvPr/>
        </p:nvCxnSpPr>
        <p:spPr>
          <a:xfrm flipH="1">
            <a:off x="3131840" y="3692323"/>
            <a:ext cx="326905" cy="672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Düz Bağlayıcı 10"/>
          <p:cNvCxnSpPr>
            <a:stCxn id="5" idx="4"/>
          </p:cNvCxnSpPr>
          <p:nvPr/>
        </p:nvCxnSpPr>
        <p:spPr>
          <a:xfrm>
            <a:off x="4247964" y="3861048"/>
            <a:ext cx="0"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Düz Bağlayıcı 12"/>
          <p:cNvCxnSpPr>
            <a:stCxn id="5" idx="5"/>
          </p:cNvCxnSpPr>
          <p:nvPr/>
        </p:nvCxnSpPr>
        <p:spPr>
          <a:xfrm>
            <a:off x="5037183" y="3692323"/>
            <a:ext cx="470921" cy="672781"/>
          </a:xfrm>
          <a:prstGeom prst="line">
            <a:avLst/>
          </a:prstGeom>
        </p:spPr>
        <p:style>
          <a:lnRef idx="1">
            <a:schemeClr val="accent1"/>
          </a:lnRef>
          <a:fillRef idx="0">
            <a:schemeClr val="accent1"/>
          </a:fillRef>
          <a:effectRef idx="0">
            <a:schemeClr val="accent1"/>
          </a:effectRef>
          <a:fontRef idx="minor">
            <a:schemeClr val="tx1"/>
          </a:fontRef>
        </p:style>
      </p:cxnSp>
      <p:sp>
        <p:nvSpPr>
          <p:cNvPr id="17" name="Metin kutusu 16"/>
          <p:cNvSpPr txBox="1"/>
          <p:nvPr/>
        </p:nvSpPr>
        <p:spPr>
          <a:xfrm>
            <a:off x="2627785" y="4509120"/>
            <a:ext cx="830960" cy="276999"/>
          </a:xfrm>
          <a:prstGeom prst="rect">
            <a:avLst/>
          </a:prstGeom>
          <a:noFill/>
        </p:spPr>
        <p:txBody>
          <a:bodyPr wrap="square" rtlCol="0">
            <a:spAutoFit/>
          </a:bodyPr>
          <a:lstStyle/>
          <a:p>
            <a:r>
              <a:rPr lang="tr-TR" sz="1200" b="1" dirty="0"/>
              <a:t>Güneşli</a:t>
            </a:r>
          </a:p>
        </p:txBody>
      </p:sp>
      <p:sp>
        <p:nvSpPr>
          <p:cNvPr id="18" name="Metin kutusu 17"/>
          <p:cNvSpPr txBox="1"/>
          <p:nvPr/>
        </p:nvSpPr>
        <p:spPr>
          <a:xfrm>
            <a:off x="3923928" y="4618735"/>
            <a:ext cx="792088" cy="276999"/>
          </a:xfrm>
          <a:prstGeom prst="rect">
            <a:avLst/>
          </a:prstGeom>
          <a:noFill/>
        </p:spPr>
        <p:txBody>
          <a:bodyPr wrap="square" rtlCol="0">
            <a:spAutoFit/>
          </a:bodyPr>
          <a:lstStyle/>
          <a:p>
            <a:r>
              <a:rPr lang="tr-TR" sz="1200" b="1" dirty="0"/>
              <a:t>Bulutlu</a:t>
            </a:r>
          </a:p>
        </p:txBody>
      </p:sp>
      <p:sp>
        <p:nvSpPr>
          <p:cNvPr id="19" name="Metin kutusu 18"/>
          <p:cNvSpPr txBox="1"/>
          <p:nvPr/>
        </p:nvSpPr>
        <p:spPr>
          <a:xfrm>
            <a:off x="5037182" y="4526565"/>
            <a:ext cx="896012" cy="276999"/>
          </a:xfrm>
          <a:prstGeom prst="rect">
            <a:avLst/>
          </a:prstGeom>
          <a:noFill/>
        </p:spPr>
        <p:txBody>
          <a:bodyPr wrap="square" rtlCol="0">
            <a:spAutoFit/>
          </a:bodyPr>
          <a:lstStyle/>
          <a:p>
            <a:r>
              <a:rPr lang="tr-TR" sz="1200" b="1" dirty="0"/>
              <a:t>Yağmurlu</a:t>
            </a:r>
          </a:p>
        </p:txBody>
      </p:sp>
      <p:cxnSp>
        <p:nvCxnSpPr>
          <p:cNvPr id="21" name="Düz Ok Bağlayıcısı 20"/>
          <p:cNvCxnSpPr/>
          <p:nvPr/>
        </p:nvCxnSpPr>
        <p:spPr>
          <a:xfrm flipH="1">
            <a:off x="2555776" y="4895734"/>
            <a:ext cx="360040" cy="6214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Düz Ok Bağlayıcısı 22"/>
          <p:cNvCxnSpPr/>
          <p:nvPr/>
        </p:nvCxnSpPr>
        <p:spPr>
          <a:xfrm>
            <a:off x="4247964" y="5013176"/>
            <a:ext cx="0"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Düz Ok Bağlayıcısı 24"/>
          <p:cNvCxnSpPr/>
          <p:nvPr/>
        </p:nvCxnSpPr>
        <p:spPr>
          <a:xfrm>
            <a:off x="5681166" y="4895734"/>
            <a:ext cx="504056" cy="6214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Metin kutusu 27"/>
          <p:cNvSpPr txBox="1"/>
          <p:nvPr/>
        </p:nvSpPr>
        <p:spPr>
          <a:xfrm>
            <a:off x="2303748" y="5691917"/>
            <a:ext cx="432048" cy="369332"/>
          </a:xfrm>
          <a:prstGeom prst="rect">
            <a:avLst/>
          </a:prstGeom>
          <a:noFill/>
        </p:spPr>
        <p:txBody>
          <a:bodyPr wrap="square" rtlCol="0">
            <a:spAutoFit/>
          </a:bodyPr>
          <a:lstStyle/>
          <a:p>
            <a:r>
              <a:rPr lang="tr-TR" dirty="0"/>
              <a:t>?</a:t>
            </a:r>
          </a:p>
        </p:txBody>
      </p:sp>
    </p:spTree>
    <p:extLst>
      <p:ext uri="{BB962C8B-B14F-4D97-AF65-F5344CB8AC3E}">
        <p14:creationId xmlns:p14="http://schemas.microsoft.com/office/powerpoint/2010/main" val="3143133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pPr algn="just"/>
            <a:r>
              <a:rPr lang="tr-TR" dirty="0"/>
              <a:t>Üst düzey yönetici sistemleri temel olarak karar destek  sistemlerine benzer.</a:t>
            </a:r>
          </a:p>
          <a:p>
            <a:pPr algn="just"/>
            <a:r>
              <a:rPr lang="tr-TR" dirty="0"/>
              <a:t>Ancak bu tür  sistemler sadece stratejik düzeydeki yönetici personel için tasarlanır.</a:t>
            </a:r>
          </a:p>
          <a:p>
            <a:pPr algn="just"/>
            <a:r>
              <a:rPr lang="tr-TR" dirty="0"/>
              <a:t>Bu sistemler yapısal olmayan, yani önceden programlanamayan karar türlerine destek veren sistemlerdir.</a:t>
            </a:r>
          </a:p>
        </p:txBody>
      </p:sp>
    </p:spTree>
    <p:extLst>
      <p:ext uri="{BB962C8B-B14F-4D97-AF65-F5344CB8AC3E}">
        <p14:creationId xmlns:p14="http://schemas.microsoft.com/office/powerpoint/2010/main" val="37767172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533400"/>
            <a:ext cx="8229600" cy="951384"/>
          </a:xfrm>
        </p:spPr>
        <p:txBody>
          <a:bodyPr>
            <a:normAutofit fontScale="90000"/>
          </a:bodyPr>
          <a:lstStyle/>
          <a:p>
            <a:r>
              <a:rPr lang="tr-TR" dirty="0"/>
              <a:t>Adım 2: HAVA niteliğinin ‘güneşli’ değeri için dallanma</a:t>
            </a:r>
          </a:p>
        </p:txBody>
      </p:sp>
      <p:sp>
        <p:nvSpPr>
          <p:cNvPr id="3" name="İçerik Yer Tutucusu 2"/>
          <p:cNvSpPr>
            <a:spLocks noGrp="1"/>
          </p:cNvSpPr>
          <p:nvPr>
            <p:ph idx="1"/>
          </p:nvPr>
        </p:nvSpPr>
        <p:spPr/>
        <p:txBody>
          <a:bodyPr/>
          <a:lstStyle/>
          <a:p>
            <a:pPr algn="just">
              <a:buFont typeface="Wingdings" pitchFamily="2" charset="2"/>
              <a:buChar char="v"/>
            </a:pPr>
            <a:r>
              <a:rPr lang="tr-TR" dirty="0"/>
              <a:t> Bu aşamada HAVA niteliğinin ‘güneşli’ değeri için alt karar ağacını düzenleyeceğiz.</a:t>
            </a:r>
          </a:p>
          <a:p>
            <a:pPr marL="0" indent="0" algn="just">
              <a:buNone/>
            </a:pPr>
            <a:endParaRPr lang="tr-TR" dirty="0"/>
          </a:p>
          <a:p>
            <a:pPr marL="0" indent="0" algn="just">
              <a:buNone/>
            </a:pPr>
            <a:r>
              <a:rPr lang="tr-TR" sz="1800" dirty="0">
                <a:solidFill>
                  <a:srgbClr val="C00000"/>
                </a:solidFill>
              </a:rPr>
              <a:t>Tablo 3.8. HAVA=güneşli için gözlem değerleri </a:t>
            </a:r>
          </a:p>
          <a:p>
            <a:pPr marL="0" indent="0" algn="just">
              <a:buNone/>
            </a:pPr>
            <a:endParaRPr lang="tr-TR" sz="1800" dirty="0">
              <a:solidFill>
                <a:srgbClr val="C00000"/>
              </a:solidFill>
            </a:endParaRPr>
          </a:p>
        </p:txBody>
      </p:sp>
      <p:sp>
        <p:nvSpPr>
          <p:cNvPr id="4" name="Altbilgi Yer Tutucusu 3"/>
          <p:cNvSpPr>
            <a:spLocks noGrp="1"/>
          </p:cNvSpPr>
          <p:nvPr>
            <p:ph type="ftr" sz="quarter" idx="11"/>
          </p:nvPr>
        </p:nvSpPr>
        <p:spPr/>
        <p:txBody>
          <a:bodyPr/>
          <a:lstStyle/>
          <a:p>
            <a:r>
              <a:rPr lang="tr-TR"/>
              <a:t>Bölüm 3</a:t>
            </a:r>
          </a:p>
        </p:txBody>
      </p:sp>
      <p:graphicFrame>
        <p:nvGraphicFramePr>
          <p:cNvPr id="5" name="Tablo 4"/>
          <p:cNvGraphicFramePr>
            <a:graphicFrameLocks noGrp="1"/>
          </p:cNvGraphicFramePr>
          <p:nvPr/>
        </p:nvGraphicFramePr>
        <p:xfrm>
          <a:off x="1547664" y="3429000"/>
          <a:ext cx="6096000" cy="2225040"/>
        </p:xfrm>
        <a:graphic>
          <a:graphicData uri="http://schemas.openxmlformats.org/drawingml/2006/table">
            <a:tbl>
              <a:tblPr firstRow="1" bandRow="1">
                <a:tableStyleId>{10A1B5D5-9B99-4C35-A422-299274C87663}</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pPr algn="ctr"/>
                      <a:r>
                        <a:rPr lang="tr-TR" dirty="0"/>
                        <a:t>HAVA</a:t>
                      </a:r>
                    </a:p>
                  </a:txBody>
                  <a:tcPr/>
                </a:tc>
                <a:tc>
                  <a:txBody>
                    <a:bodyPr/>
                    <a:lstStyle/>
                    <a:p>
                      <a:pPr algn="ctr"/>
                      <a:r>
                        <a:rPr lang="tr-TR" dirty="0"/>
                        <a:t>ISI</a:t>
                      </a:r>
                    </a:p>
                  </a:txBody>
                  <a:tcPr/>
                </a:tc>
                <a:tc>
                  <a:txBody>
                    <a:bodyPr/>
                    <a:lstStyle/>
                    <a:p>
                      <a:pPr algn="ctr"/>
                      <a:r>
                        <a:rPr lang="tr-TR" dirty="0"/>
                        <a:t>NEM</a:t>
                      </a:r>
                    </a:p>
                  </a:txBody>
                  <a:tcPr/>
                </a:tc>
                <a:tc>
                  <a:txBody>
                    <a:bodyPr/>
                    <a:lstStyle/>
                    <a:p>
                      <a:pPr algn="ctr"/>
                      <a:r>
                        <a:rPr lang="tr-TR" dirty="0"/>
                        <a:t>RÜZGAR</a:t>
                      </a:r>
                    </a:p>
                  </a:txBody>
                  <a:tcPr/>
                </a:tc>
                <a:tc>
                  <a:txBody>
                    <a:bodyPr/>
                    <a:lstStyle/>
                    <a:p>
                      <a:pPr algn="ctr"/>
                      <a:r>
                        <a:rPr lang="tr-TR" dirty="0"/>
                        <a:t>OYUN</a:t>
                      </a:r>
                    </a:p>
                  </a:txBody>
                  <a:tcPr/>
                </a:tc>
                <a:extLst>
                  <a:ext uri="{0D108BD9-81ED-4DB2-BD59-A6C34878D82A}">
                    <a16:rowId xmlns:a16="http://schemas.microsoft.com/office/drawing/2014/main" val="10000"/>
                  </a:ext>
                </a:extLst>
              </a:tr>
              <a:tr h="370840">
                <a:tc>
                  <a:txBody>
                    <a:bodyPr/>
                    <a:lstStyle/>
                    <a:p>
                      <a:pPr algn="ctr"/>
                      <a:r>
                        <a:rPr lang="tr-TR" dirty="0"/>
                        <a:t>Güneşli</a:t>
                      </a:r>
                    </a:p>
                  </a:txBody>
                  <a:tcPr/>
                </a:tc>
                <a:tc>
                  <a:txBody>
                    <a:bodyPr/>
                    <a:lstStyle/>
                    <a:p>
                      <a:pPr algn="ctr"/>
                      <a:r>
                        <a:rPr lang="tr-TR" dirty="0"/>
                        <a:t>Sıcak</a:t>
                      </a:r>
                    </a:p>
                  </a:txBody>
                  <a:tcPr/>
                </a:tc>
                <a:tc>
                  <a:txBody>
                    <a:bodyPr/>
                    <a:lstStyle/>
                    <a:p>
                      <a:pPr algn="ctr"/>
                      <a:r>
                        <a:rPr lang="tr-TR" dirty="0"/>
                        <a:t>Yüksek</a:t>
                      </a:r>
                    </a:p>
                  </a:txBody>
                  <a:tcPr/>
                </a:tc>
                <a:tc>
                  <a:txBody>
                    <a:bodyPr/>
                    <a:lstStyle/>
                    <a:p>
                      <a:pPr algn="ctr"/>
                      <a:r>
                        <a:rPr lang="tr-TR" dirty="0"/>
                        <a:t>Hafif</a:t>
                      </a:r>
                    </a:p>
                  </a:txBody>
                  <a:tcPr/>
                </a:tc>
                <a:tc>
                  <a:txBody>
                    <a:bodyPr/>
                    <a:lstStyle/>
                    <a:p>
                      <a:pPr algn="ctr"/>
                      <a:r>
                        <a:rPr lang="tr-TR" dirty="0"/>
                        <a:t>Hayır</a:t>
                      </a:r>
                    </a:p>
                  </a:txBody>
                  <a:tcPr/>
                </a:tc>
                <a:extLst>
                  <a:ext uri="{0D108BD9-81ED-4DB2-BD59-A6C34878D82A}">
                    <a16:rowId xmlns:a16="http://schemas.microsoft.com/office/drawing/2014/main" val="10001"/>
                  </a:ext>
                </a:extLst>
              </a:tr>
              <a:tr h="370840">
                <a:tc>
                  <a:txBody>
                    <a:bodyPr/>
                    <a:lstStyle/>
                    <a:p>
                      <a:pPr algn="ctr"/>
                      <a:r>
                        <a:rPr lang="tr-TR" dirty="0"/>
                        <a:t>Güneşli</a:t>
                      </a:r>
                    </a:p>
                  </a:txBody>
                  <a:tcPr/>
                </a:tc>
                <a:tc>
                  <a:txBody>
                    <a:bodyPr/>
                    <a:lstStyle/>
                    <a:p>
                      <a:pPr algn="ctr"/>
                      <a:r>
                        <a:rPr lang="tr-TR" dirty="0"/>
                        <a:t>Sıcak</a:t>
                      </a:r>
                    </a:p>
                  </a:txBody>
                  <a:tcPr/>
                </a:tc>
                <a:tc>
                  <a:txBody>
                    <a:bodyPr/>
                    <a:lstStyle/>
                    <a:p>
                      <a:pPr algn="ctr"/>
                      <a:r>
                        <a:rPr lang="tr-TR" dirty="0"/>
                        <a:t>Yüksek</a:t>
                      </a:r>
                    </a:p>
                  </a:txBody>
                  <a:tcPr/>
                </a:tc>
                <a:tc>
                  <a:txBody>
                    <a:bodyPr/>
                    <a:lstStyle/>
                    <a:p>
                      <a:pPr algn="ctr"/>
                      <a:r>
                        <a:rPr lang="tr-TR" dirty="0"/>
                        <a:t>Kuvvetli</a:t>
                      </a:r>
                    </a:p>
                  </a:txBody>
                  <a:tcPr/>
                </a:tc>
                <a:tc>
                  <a:txBody>
                    <a:bodyPr/>
                    <a:lstStyle/>
                    <a:p>
                      <a:pPr algn="ctr"/>
                      <a:r>
                        <a:rPr lang="tr-TR" dirty="0"/>
                        <a:t>Hayır</a:t>
                      </a:r>
                    </a:p>
                  </a:txBody>
                  <a:tcPr/>
                </a:tc>
                <a:extLst>
                  <a:ext uri="{0D108BD9-81ED-4DB2-BD59-A6C34878D82A}">
                    <a16:rowId xmlns:a16="http://schemas.microsoft.com/office/drawing/2014/main" val="10002"/>
                  </a:ext>
                </a:extLst>
              </a:tr>
              <a:tr h="370840">
                <a:tc>
                  <a:txBody>
                    <a:bodyPr/>
                    <a:lstStyle/>
                    <a:p>
                      <a:pPr algn="ctr"/>
                      <a:r>
                        <a:rPr lang="tr-TR" dirty="0"/>
                        <a:t>Güneşli</a:t>
                      </a:r>
                    </a:p>
                  </a:txBody>
                  <a:tcPr/>
                </a:tc>
                <a:tc>
                  <a:txBody>
                    <a:bodyPr/>
                    <a:lstStyle/>
                    <a:p>
                      <a:pPr algn="ctr"/>
                      <a:r>
                        <a:rPr lang="tr-TR" dirty="0"/>
                        <a:t>Ilık</a:t>
                      </a:r>
                    </a:p>
                  </a:txBody>
                  <a:tcPr/>
                </a:tc>
                <a:tc>
                  <a:txBody>
                    <a:bodyPr/>
                    <a:lstStyle/>
                    <a:p>
                      <a:pPr algn="ctr"/>
                      <a:r>
                        <a:rPr lang="tr-TR" dirty="0"/>
                        <a:t>Yüksek</a:t>
                      </a:r>
                    </a:p>
                  </a:txBody>
                  <a:tcPr/>
                </a:tc>
                <a:tc>
                  <a:txBody>
                    <a:bodyPr/>
                    <a:lstStyle/>
                    <a:p>
                      <a:pPr algn="ctr"/>
                      <a:r>
                        <a:rPr lang="tr-TR" dirty="0"/>
                        <a:t>Hafif</a:t>
                      </a:r>
                    </a:p>
                  </a:txBody>
                  <a:tcPr/>
                </a:tc>
                <a:tc>
                  <a:txBody>
                    <a:bodyPr/>
                    <a:lstStyle/>
                    <a:p>
                      <a:pPr algn="ctr"/>
                      <a:r>
                        <a:rPr lang="tr-TR" dirty="0"/>
                        <a:t>Hayır</a:t>
                      </a:r>
                    </a:p>
                  </a:txBody>
                  <a:tcPr/>
                </a:tc>
                <a:extLst>
                  <a:ext uri="{0D108BD9-81ED-4DB2-BD59-A6C34878D82A}">
                    <a16:rowId xmlns:a16="http://schemas.microsoft.com/office/drawing/2014/main" val="10003"/>
                  </a:ext>
                </a:extLst>
              </a:tr>
              <a:tr h="370840">
                <a:tc>
                  <a:txBody>
                    <a:bodyPr/>
                    <a:lstStyle/>
                    <a:p>
                      <a:pPr algn="ctr"/>
                      <a:r>
                        <a:rPr lang="tr-TR" dirty="0"/>
                        <a:t>Güneşli</a:t>
                      </a:r>
                    </a:p>
                  </a:txBody>
                  <a:tcPr/>
                </a:tc>
                <a:tc>
                  <a:txBody>
                    <a:bodyPr/>
                    <a:lstStyle/>
                    <a:p>
                      <a:pPr algn="ctr"/>
                      <a:r>
                        <a:rPr lang="tr-TR" dirty="0"/>
                        <a:t>Soğuk</a:t>
                      </a:r>
                    </a:p>
                  </a:txBody>
                  <a:tcPr/>
                </a:tc>
                <a:tc>
                  <a:txBody>
                    <a:bodyPr/>
                    <a:lstStyle/>
                    <a:p>
                      <a:pPr algn="ctr"/>
                      <a:r>
                        <a:rPr lang="tr-TR" dirty="0"/>
                        <a:t>Normal</a:t>
                      </a:r>
                    </a:p>
                  </a:txBody>
                  <a:tcPr/>
                </a:tc>
                <a:tc>
                  <a:txBody>
                    <a:bodyPr/>
                    <a:lstStyle/>
                    <a:p>
                      <a:pPr algn="ctr"/>
                      <a:r>
                        <a:rPr lang="tr-TR" dirty="0"/>
                        <a:t>Hafif</a:t>
                      </a:r>
                    </a:p>
                  </a:txBody>
                  <a:tcPr/>
                </a:tc>
                <a:tc>
                  <a:txBody>
                    <a:bodyPr/>
                    <a:lstStyle/>
                    <a:p>
                      <a:pPr algn="ctr"/>
                      <a:r>
                        <a:rPr lang="tr-TR" dirty="0"/>
                        <a:t>Evet</a:t>
                      </a:r>
                    </a:p>
                  </a:txBody>
                  <a:tcPr/>
                </a:tc>
                <a:extLst>
                  <a:ext uri="{0D108BD9-81ED-4DB2-BD59-A6C34878D82A}">
                    <a16:rowId xmlns:a16="http://schemas.microsoft.com/office/drawing/2014/main" val="10004"/>
                  </a:ext>
                </a:extLst>
              </a:tr>
              <a:tr h="370840">
                <a:tc>
                  <a:txBody>
                    <a:bodyPr/>
                    <a:lstStyle/>
                    <a:p>
                      <a:pPr algn="ctr"/>
                      <a:r>
                        <a:rPr lang="tr-TR" dirty="0"/>
                        <a:t>Güneşli</a:t>
                      </a:r>
                    </a:p>
                  </a:txBody>
                  <a:tcPr/>
                </a:tc>
                <a:tc>
                  <a:txBody>
                    <a:bodyPr/>
                    <a:lstStyle/>
                    <a:p>
                      <a:pPr algn="ctr"/>
                      <a:r>
                        <a:rPr lang="tr-TR" dirty="0"/>
                        <a:t>Ilık</a:t>
                      </a:r>
                    </a:p>
                  </a:txBody>
                  <a:tcPr/>
                </a:tc>
                <a:tc>
                  <a:txBody>
                    <a:bodyPr/>
                    <a:lstStyle/>
                    <a:p>
                      <a:pPr algn="ctr"/>
                      <a:r>
                        <a:rPr lang="tr-TR" dirty="0"/>
                        <a:t>Normal</a:t>
                      </a:r>
                    </a:p>
                  </a:txBody>
                  <a:tcPr/>
                </a:tc>
                <a:tc>
                  <a:txBody>
                    <a:bodyPr/>
                    <a:lstStyle/>
                    <a:p>
                      <a:pPr algn="ctr"/>
                      <a:r>
                        <a:rPr lang="tr-TR" dirty="0"/>
                        <a:t>Kuvvetli</a:t>
                      </a:r>
                    </a:p>
                  </a:txBody>
                  <a:tcPr/>
                </a:tc>
                <a:tc>
                  <a:txBody>
                    <a:bodyPr/>
                    <a:lstStyle/>
                    <a:p>
                      <a:pPr algn="ctr"/>
                      <a:r>
                        <a:rPr lang="tr-TR" dirty="0"/>
                        <a:t>Evet</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55523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836712"/>
                <a:ext cx="8229600" cy="5640288"/>
              </a:xfrm>
            </p:spPr>
            <p:txBody>
              <a:bodyPr/>
              <a:lstStyle/>
              <a:p>
                <a:pPr algn="just">
                  <a:buFont typeface="Wingdings" pitchFamily="2" charset="2"/>
                  <a:buChar char="v"/>
                </a:pPr>
                <a:r>
                  <a:rPr lang="tr-TR" dirty="0"/>
                  <a:t> Burada önce </a:t>
                </a:r>
                <a:r>
                  <a:rPr lang="tr-TR" dirty="0">
                    <a:solidFill>
                      <a:srgbClr val="FF0000"/>
                    </a:solidFill>
                  </a:rPr>
                  <a:t>OYUN</a:t>
                </a:r>
                <a:r>
                  <a:rPr lang="tr-TR" dirty="0"/>
                  <a:t> için </a:t>
                </a:r>
                <a:r>
                  <a:rPr lang="tr-TR" dirty="0" err="1"/>
                  <a:t>entropiyi</a:t>
                </a:r>
                <a:r>
                  <a:rPr lang="tr-TR" dirty="0"/>
                  <a:t> hesaplamak gerekiyor;</a:t>
                </a:r>
              </a:p>
              <a:p>
                <a:pPr marL="0" indent="0" algn="just">
                  <a:buNone/>
                </a:pPr>
                <a:endParaRPr lang="tr-TR" dirty="0"/>
              </a:p>
              <a:p>
                <a:pPr marL="0" indent="0" algn="just">
                  <a:buNone/>
                </a:pPr>
                <a14:m>
                  <m:oMathPara xmlns:m="http://schemas.openxmlformats.org/officeDocument/2006/math">
                    <m:oMathParaPr>
                      <m:jc m:val="centerGroup"/>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𝑂𝑌𝑈𝑁</m:t>
                          </m:r>
                        </m:e>
                      </m:d>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3</m:t>
                          </m:r>
                        </m:num>
                        <m:den>
                          <m:r>
                            <a:rPr lang="tr-TR" b="0" i="1" smtClean="0">
                              <a:latin typeface="Cambria Math"/>
                            </a:rPr>
                            <m:t>5</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3</m:t>
                              </m:r>
                            </m:num>
                            <m:den>
                              <m:r>
                                <a:rPr lang="tr-TR" b="0" i="1" smtClean="0">
                                  <a:latin typeface="Cambria Math"/>
                                </a:rPr>
                                <m:t>5</m:t>
                              </m:r>
                            </m:den>
                          </m:f>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2</m:t>
                              </m:r>
                            </m:num>
                            <m:den>
                              <m:r>
                                <a:rPr lang="tr-TR" b="0" i="1" smtClean="0">
                                  <a:latin typeface="Cambria Math"/>
                                </a:rPr>
                                <m:t>5</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2</m:t>
                                  </m:r>
                                </m:num>
                                <m:den>
                                  <m:r>
                                    <a:rPr lang="tr-TR" b="0" i="1" smtClean="0">
                                      <a:latin typeface="Cambria Math"/>
                                    </a:rPr>
                                    <m:t>5</m:t>
                                  </m:r>
                                </m:den>
                              </m:f>
                              <m:r>
                                <a:rPr lang="tr-TR" b="0" i="1" smtClean="0">
                                  <a:latin typeface="Cambria Math"/>
                                </a:rPr>
                                <m:t>)</m:t>
                              </m:r>
                            </m:e>
                          </m:func>
                        </m:e>
                      </m:func>
                    </m:oMath>
                  </m:oMathPara>
                </a14:m>
                <a:endParaRPr lang="tr-TR" dirty="0"/>
              </a:p>
              <a:p>
                <a:pPr marL="0" indent="0" algn="just">
                  <a:buNone/>
                </a:pPr>
                <a:r>
                  <a:rPr lang="tr-TR" dirty="0"/>
                  <a:t>                                      = 0.970</a:t>
                </a:r>
              </a:p>
              <a:p>
                <a:pPr marL="457200" indent="-457200" algn="just">
                  <a:buFont typeface="+mj-lt"/>
                  <a:buAutoNum type="alphaLcParenR"/>
                </a:pPr>
                <a:r>
                  <a:rPr lang="tr-TR" dirty="0">
                    <a:solidFill>
                      <a:srgbClr val="FF0000"/>
                    </a:solidFill>
                  </a:rPr>
                  <a:t>ISI niteliği için kazanç ölçütü:</a:t>
                </a:r>
              </a:p>
              <a:p>
                <a:pPr marL="0" indent="0" algn="just">
                  <a:buNone/>
                </a:pPr>
                <a:r>
                  <a:rPr lang="tr-TR" dirty="0">
                    <a:solidFill>
                      <a:srgbClr val="FF0000"/>
                    </a:solidFill>
                  </a:rPr>
                  <a:t> </a:t>
                </a:r>
                <a:r>
                  <a:rPr lang="tr-TR" dirty="0"/>
                  <a:t>Önce ISI niteliğini ele alalım. Bu niteliğin her bir değeri için aşağıdaki değeri yazabiliriz.</a:t>
                </a:r>
              </a:p>
              <a:p>
                <a:pPr marL="0" indent="0" algn="ctr">
                  <a:buNone/>
                </a:pPr>
                <a14:m>
                  <m:oMath xmlns:m="http://schemas.openxmlformats.org/officeDocument/2006/math">
                    <m:d>
                      <m:dPr>
                        <m:begChr m:val="|"/>
                        <m:endChr m:val="|"/>
                        <m:ctrlPr>
                          <a:rPr lang="tr-TR" i="1" smtClean="0">
                            <a:latin typeface="Cambria Math" panose="02040503050406030204" pitchFamily="18" charset="0"/>
                          </a:rPr>
                        </m:ctrlPr>
                      </m:dPr>
                      <m:e>
                        <m:sSub>
                          <m:sSubPr>
                            <m:ctrlPr>
                              <a:rPr lang="tr-TR" i="1" smtClean="0">
                                <a:latin typeface="Cambria Math" panose="02040503050406030204" pitchFamily="18" charset="0"/>
                              </a:rPr>
                            </m:ctrlPr>
                          </m:sSubPr>
                          <m:e>
                            <m:r>
                              <a:rPr lang="tr-TR" b="0" i="1" smtClean="0">
                                <a:latin typeface="Cambria Math"/>
                              </a:rPr>
                              <m:t>𝐼𝑆𝐼</m:t>
                            </m:r>
                          </m:e>
                          <m:sub>
                            <m:r>
                              <a:rPr lang="tr-TR" b="0" i="1" smtClean="0">
                                <a:latin typeface="Cambria Math"/>
                              </a:rPr>
                              <m:t>𝑠𝑜</m:t>
                            </m:r>
                            <m:r>
                              <a:rPr lang="tr-TR" b="0" i="1" smtClean="0">
                                <a:latin typeface="Cambria Math"/>
                              </a:rPr>
                              <m:t>ğ</m:t>
                            </m:r>
                            <m:r>
                              <a:rPr lang="tr-TR" b="0" i="1" smtClean="0">
                                <a:latin typeface="Cambria Math"/>
                              </a:rPr>
                              <m:t>𝑢𝑘</m:t>
                            </m:r>
                          </m:sub>
                        </m:sSub>
                      </m:e>
                    </m:d>
                  </m:oMath>
                </a14:m>
                <a:r>
                  <a:rPr lang="tr-TR" dirty="0"/>
                  <a:t>= 1</a:t>
                </a: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836712"/>
                <a:ext cx="8229600" cy="5640288"/>
              </a:xfrm>
              <a:blipFill rotWithShape="1">
                <a:blip r:embed="rId2"/>
                <a:stretch>
                  <a:fillRect l="-1111" t="-756" r="-1111"/>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357306366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533400"/>
            <a:ext cx="8229600" cy="735360"/>
          </a:xfrm>
        </p:spPr>
        <p:txBody>
          <a:bodyPr>
            <a:normAutofit/>
          </a:bodyPr>
          <a:lstStyle/>
          <a:p>
            <a:r>
              <a:rPr lang="tr-TR" sz="2000" dirty="0"/>
              <a:t>Tablo 3.9. ISI ve OYUN nitelik değerleri</a:t>
            </a:r>
          </a:p>
        </p:txBody>
      </p:sp>
      <p:graphicFrame>
        <p:nvGraphicFramePr>
          <p:cNvPr id="5" name="İçerik Yer Tutucusu 4"/>
          <p:cNvGraphicFramePr>
            <a:graphicFrameLocks noGrp="1"/>
          </p:cNvGraphicFramePr>
          <p:nvPr>
            <p:ph idx="1"/>
          </p:nvPr>
        </p:nvGraphicFramePr>
        <p:xfrm>
          <a:off x="457200" y="1600200"/>
          <a:ext cx="8229600" cy="2225040"/>
        </p:xfrm>
        <a:graphic>
          <a:graphicData uri="http://schemas.openxmlformats.org/drawingml/2006/table">
            <a:tbl>
              <a:tblPr firstRow="1" bandRow="1">
                <a:tableStyleId>{10A1B5D5-9B99-4C35-A422-299274C87663}</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pPr algn="ctr"/>
                      <a:r>
                        <a:rPr lang="tr-TR" dirty="0"/>
                        <a:t>ISI</a:t>
                      </a:r>
                    </a:p>
                  </a:txBody>
                  <a:tcPr/>
                </a:tc>
                <a:tc>
                  <a:txBody>
                    <a:bodyPr/>
                    <a:lstStyle/>
                    <a:p>
                      <a:pPr algn="ctr"/>
                      <a:r>
                        <a:rPr lang="tr-TR" dirty="0"/>
                        <a:t>OYUN</a:t>
                      </a:r>
                    </a:p>
                  </a:txBody>
                  <a:tcPr/>
                </a:tc>
                <a:extLst>
                  <a:ext uri="{0D108BD9-81ED-4DB2-BD59-A6C34878D82A}">
                    <a16:rowId xmlns:a16="http://schemas.microsoft.com/office/drawing/2014/main" val="10000"/>
                  </a:ext>
                </a:extLst>
              </a:tr>
              <a:tr h="370840">
                <a:tc>
                  <a:txBody>
                    <a:bodyPr/>
                    <a:lstStyle/>
                    <a:p>
                      <a:pPr algn="ctr"/>
                      <a:r>
                        <a:rPr lang="tr-TR" dirty="0"/>
                        <a:t>Soğuk</a:t>
                      </a:r>
                    </a:p>
                  </a:txBody>
                  <a:tcPr/>
                </a:tc>
                <a:tc>
                  <a:txBody>
                    <a:bodyPr/>
                    <a:lstStyle/>
                    <a:p>
                      <a:pPr algn="ctr"/>
                      <a:r>
                        <a:rPr lang="tr-TR" dirty="0"/>
                        <a:t>Evet</a:t>
                      </a:r>
                    </a:p>
                  </a:txBody>
                  <a:tcPr/>
                </a:tc>
                <a:extLst>
                  <a:ext uri="{0D108BD9-81ED-4DB2-BD59-A6C34878D82A}">
                    <a16:rowId xmlns:a16="http://schemas.microsoft.com/office/drawing/2014/main" val="10001"/>
                  </a:ext>
                </a:extLst>
              </a:tr>
              <a:tr h="370840">
                <a:tc>
                  <a:txBody>
                    <a:bodyPr/>
                    <a:lstStyle/>
                    <a:p>
                      <a:pPr algn="ctr"/>
                      <a:r>
                        <a:rPr lang="tr-TR" dirty="0"/>
                        <a:t>Sıcak</a:t>
                      </a:r>
                    </a:p>
                  </a:txBody>
                  <a:tcPr/>
                </a:tc>
                <a:tc>
                  <a:txBody>
                    <a:bodyPr/>
                    <a:lstStyle/>
                    <a:p>
                      <a:pPr algn="ctr"/>
                      <a:r>
                        <a:rPr lang="tr-TR" dirty="0"/>
                        <a:t>Hayır</a:t>
                      </a:r>
                    </a:p>
                  </a:txBody>
                  <a:tcPr/>
                </a:tc>
                <a:extLst>
                  <a:ext uri="{0D108BD9-81ED-4DB2-BD59-A6C34878D82A}">
                    <a16:rowId xmlns:a16="http://schemas.microsoft.com/office/drawing/2014/main" val="10002"/>
                  </a:ext>
                </a:extLst>
              </a:tr>
              <a:tr h="370840">
                <a:tc>
                  <a:txBody>
                    <a:bodyPr/>
                    <a:lstStyle/>
                    <a:p>
                      <a:pPr algn="ctr"/>
                      <a:r>
                        <a:rPr lang="tr-TR" dirty="0"/>
                        <a:t>Sıcak</a:t>
                      </a:r>
                    </a:p>
                  </a:txBody>
                  <a:tcPr/>
                </a:tc>
                <a:tc>
                  <a:txBody>
                    <a:bodyPr/>
                    <a:lstStyle/>
                    <a:p>
                      <a:pPr algn="ctr"/>
                      <a:r>
                        <a:rPr lang="tr-TR" dirty="0"/>
                        <a:t>Hayır</a:t>
                      </a:r>
                    </a:p>
                  </a:txBody>
                  <a:tcPr/>
                </a:tc>
                <a:extLst>
                  <a:ext uri="{0D108BD9-81ED-4DB2-BD59-A6C34878D82A}">
                    <a16:rowId xmlns:a16="http://schemas.microsoft.com/office/drawing/2014/main" val="10003"/>
                  </a:ext>
                </a:extLst>
              </a:tr>
              <a:tr h="370840">
                <a:tc>
                  <a:txBody>
                    <a:bodyPr/>
                    <a:lstStyle/>
                    <a:p>
                      <a:pPr algn="ctr"/>
                      <a:r>
                        <a:rPr lang="tr-TR" dirty="0"/>
                        <a:t>Ilık</a:t>
                      </a:r>
                    </a:p>
                  </a:txBody>
                  <a:tcPr/>
                </a:tc>
                <a:tc>
                  <a:txBody>
                    <a:bodyPr/>
                    <a:lstStyle/>
                    <a:p>
                      <a:pPr algn="ctr"/>
                      <a:r>
                        <a:rPr lang="tr-TR" dirty="0"/>
                        <a:t>Hayır</a:t>
                      </a:r>
                    </a:p>
                  </a:txBody>
                  <a:tcPr/>
                </a:tc>
                <a:extLst>
                  <a:ext uri="{0D108BD9-81ED-4DB2-BD59-A6C34878D82A}">
                    <a16:rowId xmlns:a16="http://schemas.microsoft.com/office/drawing/2014/main" val="10004"/>
                  </a:ext>
                </a:extLst>
              </a:tr>
              <a:tr h="370840">
                <a:tc>
                  <a:txBody>
                    <a:bodyPr/>
                    <a:lstStyle/>
                    <a:p>
                      <a:pPr algn="ctr"/>
                      <a:r>
                        <a:rPr lang="tr-TR" dirty="0"/>
                        <a:t>Ilık</a:t>
                      </a:r>
                    </a:p>
                  </a:txBody>
                  <a:tcPr/>
                </a:tc>
                <a:tc>
                  <a:txBody>
                    <a:bodyPr/>
                    <a:lstStyle/>
                    <a:p>
                      <a:pPr algn="ctr"/>
                      <a:r>
                        <a:rPr lang="tr-TR" dirty="0"/>
                        <a:t>Evet</a:t>
                      </a:r>
                    </a:p>
                  </a:txBody>
                  <a:tcPr/>
                </a:tc>
                <a:extLst>
                  <a:ext uri="{0D108BD9-81ED-4DB2-BD59-A6C34878D82A}">
                    <a16:rowId xmlns:a16="http://schemas.microsoft.com/office/drawing/2014/main" val="10005"/>
                  </a:ext>
                </a:extLst>
              </a:tr>
            </a:tbl>
          </a:graphicData>
        </a:graphic>
      </p:graphicFrame>
      <p:sp>
        <p:nvSpPr>
          <p:cNvPr id="4" name="Altbilgi Yer Tutucusu 3"/>
          <p:cNvSpPr>
            <a:spLocks noGrp="1"/>
          </p:cNvSpPr>
          <p:nvPr>
            <p:ph type="ftr" sz="quarter" idx="11"/>
          </p:nvPr>
        </p:nvSpPr>
        <p:spPr/>
        <p:txBody>
          <a:bodyPr/>
          <a:lstStyle/>
          <a:p>
            <a:r>
              <a:rPr lang="tr-TR"/>
              <a:t>Bölüm 3</a:t>
            </a:r>
          </a:p>
        </p:txBody>
      </p:sp>
      <p:sp>
        <p:nvSpPr>
          <p:cNvPr id="6" name="Metin kutusu 5"/>
          <p:cNvSpPr txBox="1"/>
          <p:nvPr/>
        </p:nvSpPr>
        <p:spPr>
          <a:xfrm>
            <a:off x="467544" y="4820317"/>
            <a:ext cx="8208912" cy="830997"/>
          </a:xfrm>
          <a:prstGeom prst="rect">
            <a:avLst/>
          </a:prstGeom>
          <a:noFill/>
        </p:spPr>
        <p:txBody>
          <a:bodyPr wrap="square" rtlCol="0">
            <a:spAutoFit/>
          </a:bodyPr>
          <a:lstStyle/>
          <a:p>
            <a:pPr algn="just"/>
            <a:r>
              <a:rPr lang="tr-TR" sz="2400" dirty="0"/>
              <a:t>Bu tabloya göre ISI niteliğini çeşitli değerleri için entropi hesaplaması yapılır;</a:t>
            </a:r>
          </a:p>
        </p:txBody>
      </p:sp>
    </p:spTree>
    <p:extLst>
      <p:ext uri="{BB962C8B-B14F-4D97-AF65-F5344CB8AC3E}">
        <p14:creationId xmlns:p14="http://schemas.microsoft.com/office/powerpoint/2010/main" val="56577193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692696"/>
                <a:ext cx="8229600" cy="5904656"/>
              </a:xfrm>
            </p:spPr>
            <p:txBody>
              <a:bodyPr>
                <a:normAutofit fontScale="85000" lnSpcReduction="20000"/>
              </a:bodyPr>
              <a:lstStyle/>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𝐼𝑆𝐼</m:t>
                              </m:r>
                            </m:e>
                            <m:sub>
                              <m:r>
                                <a:rPr lang="tr-TR" b="0" i="1" smtClean="0">
                                  <a:latin typeface="Cambria Math"/>
                                </a:rPr>
                                <m:t>𝑠𝑜</m:t>
                              </m:r>
                              <m:r>
                                <a:rPr lang="tr-TR" b="0" i="1" smtClean="0">
                                  <a:latin typeface="Cambria Math"/>
                                </a:rPr>
                                <m:t>ğ</m:t>
                              </m:r>
                              <m:r>
                                <a:rPr lang="tr-TR" b="0" i="1" smtClean="0">
                                  <a:latin typeface="Cambria Math"/>
                                </a:rPr>
                                <m:t>𝑢𝑘</m:t>
                              </m:r>
                            </m:sub>
                          </m:sSub>
                        </m:e>
                      </m:d>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1</m:t>
                          </m:r>
                        </m:num>
                        <m:den>
                          <m:r>
                            <a:rPr lang="tr-TR" b="0" i="1" smtClean="0">
                              <a:latin typeface="Cambria Math"/>
                            </a:rPr>
                            <m:t>1</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1</m:t>
                              </m:r>
                            </m:num>
                            <m:den>
                              <m:r>
                                <a:rPr lang="tr-TR" b="0" i="1" smtClean="0">
                                  <a:latin typeface="Cambria Math"/>
                                </a:rPr>
                                <m:t>1</m:t>
                              </m:r>
                            </m:den>
                          </m:f>
                          <m:r>
                            <a:rPr lang="tr-TR" b="0" i="1" smtClean="0">
                              <a:latin typeface="Cambria Math"/>
                            </a:rPr>
                            <m:t>)=0</m:t>
                          </m:r>
                        </m:e>
                      </m:func>
                    </m:oMath>
                  </m:oMathPara>
                </a14:m>
                <a:endParaRPr lang="tr-TR" dirty="0"/>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𝐼𝑆𝐼</m:t>
                              </m:r>
                            </m:e>
                            <m:sub>
                              <m:r>
                                <a:rPr lang="tr-TR" b="0" i="1" smtClean="0">
                                  <a:latin typeface="Cambria Math"/>
                                </a:rPr>
                                <m:t>𝑠𝚤𝑐𝑎𝑘</m:t>
                              </m:r>
                            </m:sub>
                          </m:sSub>
                        </m:e>
                      </m:d>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2</m:t>
                          </m:r>
                        </m:num>
                        <m:den>
                          <m:r>
                            <a:rPr lang="tr-TR" b="0" i="1" smtClean="0">
                              <a:latin typeface="Cambria Math"/>
                            </a:rPr>
                            <m:t>2</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2</m:t>
                              </m:r>
                            </m:num>
                            <m:den>
                              <m:r>
                                <a:rPr lang="tr-TR" b="0" i="1" smtClean="0">
                                  <a:latin typeface="Cambria Math"/>
                                </a:rPr>
                                <m:t>2</m:t>
                              </m:r>
                            </m:den>
                          </m:f>
                          <m:r>
                            <a:rPr lang="tr-TR" b="0" i="1" smtClean="0">
                              <a:latin typeface="Cambria Math"/>
                            </a:rPr>
                            <m:t>)=0</m:t>
                          </m:r>
                        </m:e>
                      </m:func>
                    </m:oMath>
                  </m:oMathPara>
                </a14:m>
                <a:endParaRPr lang="tr-TR" dirty="0"/>
              </a:p>
              <a:p>
                <a:pPr marL="0" indent="0" algn="ctr">
                  <a:buNone/>
                </a:pPr>
                <a:r>
                  <a:rPr lang="tr-TR" dirty="0"/>
                  <a:t> </a:t>
                </a:r>
                <a14:m>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smtClean="0">
                                <a:solidFill>
                                  <a:srgbClr val="292934"/>
                                </a:solidFill>
                                <a:latin typeface="Cambria Math" panose="02040503050406030204" pitchFamily="18" charset="0"/>
                              </a:rPr>
                            </m:ctrlPr>
                          </m:sSubPr>
                          <m:e>
                            <m:r>
                              <a:rPr lang="tr-TR" i="1">
                                <a:solidFill>
                                  <a:srgbClr val="292934"/>
                                </a:solidFill>
                                <a:latin typeface="Cambria Math"/>
                              </a:rPr>
                              <m:t>𝐼𝑆𝐼</m:t>
                            </m:r>
                          </m:e>
                          <m:sub>
                            <m:r>
                              <a:rPr lang="tr-TR" b="0" i="1" smtClean="0">
                                <a:solidFill>
                                  <a:srgbClr val="292934"/>
                                </a:solidFill>
                                <a:latin typeface="Cambria Math"/>
                              </a:rPr>
                              <m:t>𝚤𝑙𝚤𝑘</m:t>
                            </m:r>
                          </m:sub>
                        </m:sSub>
                      </m:e>
                    </m:d>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1</m:t>
                        </m:r>
                      </m:num>
                      <m:den>
                        <m:r>
                          <a:rPr lang="tr-TR" b="0" i="1" smtClean="0">
                            <a:solidFill>
                              <a:srgbClr val="292934"/>
                            </a:solidFill>
                            <a:latin typeface="Cambria Math"/>
                          </a:rPr>
                          <m:t>2</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b="0" i="1" smtClean="0">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1</m:t>
                            </m:r>
                          </m:num>
                          <m:den>
                            <m:r>
                              <a:rPr lang="tr-TR" b="0" i="1" smtClean="0">
                                <a:solidFill>
                                  <a:srgbClr val="292934"/>
                                </a:solidFill>
                                <a:latin typeface="Cambria Math"/>
                              </a:rPr>
                              <m:t>2</m:t>
                            </m:r>
                          </m:den>
                        </m:f>
                        <m:r>
                          <a:rPr lang="tr-TR" b="0" i="1" smtClean="0">
                            <a:solidFill>
                              <a:srgbClr val="292934"/>
                            </a:solidFill>
                            <a:latin typeface="Cambria Math"/>
                          </a:rPr>
                          <m:t>+</m:t>
                        </m:r>
                        <m:f>
                          <m:fPr>
                            <m:ctrlPr>
                              <a:rPr lang="tr-TR" i="1">
                                <a:solidFill>
                                  <a:srgbClr val="292934"/>
                                </a:solidFill>
                                <a:latin typeface="Cambria Math" panose="02040503050406030204" pitchFamily="18" charset="0"/>
                              </a:rPr>
                            </m:ctrlPr>
                          </m:fPr>
                          <m:num>
                            <m:r>
                              <a:rPr lang="tr-TR" i="1">
                                <a:solidFill>
                                  <a:srgbClr val="292934"/>
                                </a:solidFill>
                                <a:latin typeface="Cambria Math"/>
                              </a:rPr>
                              <m:t>1</m:t>
                            </m:r>
                          </m:num>
                          <m:den>
                            <m:r>
                              <a:rPr lang="tr-TR" i="1">
                                <a:solidFill>
                                  <a:srgbClr val="292934"/>
                                </a:solidFill>
                                <a:latin typeface="Cambria Math"/>
                              </a:rPr>
                              <m:t>2</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b="0" i="1" smtClean="0">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1</m:t>
                                </m:r>
                              </m:num>
                              <m:den>
                                <m:r>
                                  <a:rPr lang="tr-TR" b="0" i="1" smtClean="0">
                                    <a:solidFill>
                                      <a:srgbClr val="292934"/>
                                    </a:solidFill>
                                    <a:latin typeface="Cambria Math"/>
                                  </a:rPr>
                                  <m:t>2</m:t>
                                </m:r>
                              </m:den>
                            </m:f>
                            <m:r>
                              <a:rPr lang="tr-TR" i="1">
                                <a:solidFill>
                                  <a:srgbClr val="292934"/>
                                </a:solidFill>
                                <a:latin typeface="Cambria Math"/>
                              </a:rPr>
                              <m:t>)</m:t>
                            </m:r>
                          </m:e>
                        </m:func>
                      </m:e>
                    </m:func>
                    <m:r>
                      <a:rPr lang="tr-TR" b="0" i="0" smtClean="0">
                        <a:solidFill>
                          <a:srgbClr val="292934"/>
                        </a:solidFill>
                        <a:latin typeface="Cambria Math"/>
                      </a:rPr>
                      <m:t>=1</m:t>
                    </m:r>
                  </m:oMath>
                </a14:m>
                <a:endParaRPr lang="tr-TR" dirty="0"/>
              </a:p>
              <a:p>
                <a:pPr marL="0" indent="0" algn="ctr">
                  <a:buNone/>
                </a:pPr>
                <a:endParaRPr lang="tr-TR" dirty="0"/>
              </a:p>
              <a:p>
                <a:pPr marL="0" indent="0" algn="just">
                  <a:buNone/>
                </a:pPr>
                <a14:m>
                  <m:oMathPara xmlns:m="http://schemas.openxmlformats.org/officeDocument/2006/math">
                    <m:oMathParaPr>
                      <m:jc m:val="left"/>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𝐼𝑆𝐼</m:t>
                          </m:r>
                          <m:r>
                            <a:rPr lang="tr-TR" b="0" i="1" smtClean="0">
                              <a:latin typeface="Cambria Math"/>
                            </a:rPr>
                            <m:t>,</m:t>
                          </m:r>
                          <m:r>
                            <a:rPr lang="tr-TR" b="0" i="1" smtClean="0">
                              <a:latin typeface="Cambria Math"/>
                            </a:rPr>
                            <m:t>𝑂𝑌𝑈𝑁</m:t>
                          </m:r>
                        </m:e>
                      </m:d>
                      <m:r>
                        <a:rPr lang="tr-TR" b="0" i="1" smtClean="0">
                          <a:latin typeface="Cambria Math"/>
                        </a:rPr>
                        <m:t>𝑒𝑛𝑡𝑟𝑜𝑝𝑖𝑠𝑖</m:t>
                      </m:r>
                      <m:r>
                        <a:rPr lang="tr-TR" b="0" i="1" smtClean="0">
                          <a:latin typeface="Cambria Math"/>
                        </a:rPr>
                        <m:t> ş</m:t>
                      </m:r>
                      <m:r>
                        <a:rPr lang="tr-TR" b="0" i="1" smtClean="0">
                          <a:latin typeface="Cambria Math"/>
                        </a:rPr>
                        <m:t>𝑢</m:t>
                      </m:r>
                      <m:r>
                        <a:rPr lang="tr-TR" b="0" i="1" smtClean="0">
                          <a:latin typeface="Cambria Math"/>
                        </a:rPr>
                        <m:t> ş</m:t>
                      </m:r>
                      <m:r>
                        <a:rPr lang="tr-TR" b="0" i="1" smtClean="0">
                          <a:latin typeface="Cambria Math"/>
                        </a:rPr>
                        <m:t>𝑒𝑘𝑖𝑙𝑑𝑒</m:t>
                      </m:r>
                      <m:r>
                        <a:rPr lang="tr-TR" b="0" i="1" smtClean="0">
                          <a:latin typeface="Cambria Math"/>
                        </a:rPr>
                        <m:t> </m:t>
                      </m:r>
                      <m:r>
                        <a:rPr lang="tr-TR" b="0" i="1" smtClean="0">
                          <a:latin typeface="Cambria Math"/>
                        </a:rPr>
                        <m:t>𝑒𝑙𝑑𝑒</m:t>
                      </m:r>
                      <m:r>
                        <a:rPr lang="tr-TR" b="0" i="1" smtClean="0">
                          <a:latin typeface="Cambria Math"/>
                        </a:rPr>
                        <m:t> </m:t>
                      </m:r>
                      <m:r>
                        <a:rPr lang="tr-TR" b="0" i="1" smtClean="0">
                          <a:latin typeface="Cambria Math"/>
                        </a:rPr>
                        <m:t>𝑒𝑑𝑖𝑙𝑖𝑟</m:t>
                      </m:r>
                      <m:r>
                        <a:rPr lang="tr-TR" b="0" i="1" smtClean="0">
                          <a:latin typeface="Cambria Math"/>
                        </a:rPr>
                        <m:t>;</m:t>
                      </m:r>
                    </m:oMath>
                  </m:oMathPara>
                </a14:m>
                <a:endParaRPr lang="tr-TR" dirty="0"/>
              </a:p>
              <a:p>
                <a:pPr marL="0" indent="0" algn="just">
                  <a:buNone/>
                </a:pPr>
                <a14:m>
                  <m:oMathPara xmlns:m="http://schemas.openxmlformats.org/officeDocument/2006/math">
                    <m:oMathParaPr>
                      <m:jc m:val="center"/>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𝐼𝑆𝐼</m:t>
                          </m:r>
                          <m:r>
                            <a:rPr lang="tr-TR" b="0" i="1" smtClean="0">
                              <a:latin typeface="Cambria Math"/>
                            </a:rPr>
                            <m:t>,</m:t>
                          </m:r>
                          <m:r>
                            <a:rPr lang="tr-TR" b="0" i="1" smtClean="0">
                              <a:latin typeface="Cambria Math"/>
                            </a:rPr>
                            <m:t>𝑂𝑌𝑈𝑁</m:t>
                          </m:r>
                        </m:e>
                      </m:d>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1</m:t>
                          </m:r>
                        </m:num>
                        <m:den>
                          <m:r>
                            <a:rPr lang="tr-TR" b="0" i="1" smtClean="0">
                              <a:latin typeface="Cambria Math"/>
                            </a:rPr>
                            <m:t>5</m:t>
                          </m:r>
                        </m:den>
                      </m:f>
                      <m:d>
                        <m:dPr>
                          <m:ctrlPr>
                            <a:rPr lang="tr-TR" b="0" i="1" smtClean="0">
                              <a:latin typeface="Cambria Math" panose="02040503050406030204" pitchFamily="18" charset="0"/>
                            </a:rPr>
                          </m:ctrlPr>
                        </m:dPr>
                        <m:e>
                          <m:r>
                            <a:rPr lang="tr-TR" b="0" i="1" smtClean="0">
                              <a:latin typeface="Cambria Math"/>
                            </a:rPr>
                            <m:t>0</m:t>
                          </m:r>
                        </m:e>
                      </m:d>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2</m:t>
                          </m:r>
                        </m:num>
                        <m:den>
                          <m:r>
                            <a:rPr lang="tr-TR" b="0" i="1" smtClean="0">
                              <a:latin typeface="Cambria Math"/>
                            </a:rPr>
                            <m:t>5</m:t>
                          </m:r>
                        </m:den>
                      </m:f>
                      <m:d>
                        <m:dPr>
                          <m:ctrlPr>
                            <a:rPr lang="tr-TR" b="0" i="1" smtClean="0">
                              <a:latin typeface="Cambria Math" panose="02040503050406030204" pitchFamily="18" charset="0"/>
                            </a:rPr>
                          </m:ctrlPr>
                        </m:dPr>
                        <m:e>
                          <m:r>
                            <a:rPr lang="tr-TR" b="0" i="1" smtClean="0">
                              <a:latin typeface="Cambria Math"/>
                            </a:rPr>
                            <m:t>0</m:t>
                          </m:r>
                        </m:e>
                      </m:d>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2</m:t>
                          </m:r>
                        </m:num>
                        <m:den>
                          <m:r>
                            <a:rPr lang="tr-TR" b="0" i="1" smtClean="0">
                              <a:latin typeface="Cambria Math"/>
                            </a:rPr>
                            <m:t>5</m:t>
                          </m:r>
                        </m:den>
                      </m:f>
                      <m:d>
                        <m:dPr>
                          <m:ctrlPr>
                            <a:rPr lang="tr-TR" b="0" i="1" smtClean="0">
                              <a:latin typeface="Cambria Math" panose="02040503050406030204" pitchFamily="18" charset="0"/>
                            </a:rPr>
                          </m:ctrlPr>
                        </m:dPr>
                        <m:e>
                          <m:r>
                            <a:rPr lang="tr-TR" b="0" i="1" smtClean="0">
                              <a:latin typeface="Cambria Math"/>
                            </a:rPr>
                            <m:t>1</m:t>
                          </m:r>
                        </m:e>
                      </m:d>
                      <m:r>
                        <a:rPr lang="tr-TR" b="0" i="1" smtClean="0">
                          <a:latin typeface="Cambria Math"/>
                        </a:rPr>
                        <m:t>=0.4</m:t>
                      </m:r>
                    </m:oMath>
                  </m:oMathPara>
                </a14:m>
                <a:endParaRPr lang="tr-TR" dirty="0"/>
              </a:p>
              <a:p>
                <a:pPr marL="0" indent="0" algn="just">
                  <a:buNone/>
                </a:pPr>
                <a:endParaRPr lang="tr-TR" dirty="0"/>
              </a:p>
              <a:p>
                <a:pPr marL="0" indent="0" algn="just">
                  <a:buNone/>
                </a:pPr>
                <a14:m>
                  <m:oMathPara xmlns:m="http://schemas.openxmlformats.org/officeDocument/2006/math">
                    <m:oMathParaPr>
                      <m:jc m:val="center"/>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𝐼𝑆𝐼</m:t>
                          </m:r>
                        </m:e>
                      </m:d>
                      <m:r>
                        <a:rPr lang="tr-TR" b="0" i="1" smtClean="0">
                          <a:latin typeface="Cambria Math"/>
                        </a:rPr>
                        <m:t>=0.970 </m:t>
                      </m:r>
                      <m:r>
                        <a:rPr lang="tr-TR" b="0" i="1" smtClean="0">
                          <a:latin typeface="Cambria Math"/>
                        </a:rPr>
                        <m:t>𝑜𝑙𝑑𝑢</m:t>
                      </m:r>
                      <m:r>
                        <a:rPr lang="tr-TR" b="0" i="1" smtClean="0">
                          <a:latin typeface="Cambria Math"/>
                        </a:rPr>
                        <m:t>ğ</m:t>
                      </m:r>
                      <m:r>
                        <a:rPr lang="tr-TR" b="0" i="1" smtClean="0">
                          <a:latin typeface="Cambria Math"/>
                        </a:rPr>
                        <m:t>𝑢𝑛𝑎</m:t>
                      </m:r>
                      <m:r>
                        <a:rPr lang="tr-TR" b="0" i="1" smtClean="0">
                          <a:latin typeface="Cambria Math"/>
                        </a:rPr>
                        <m:t> </m:t>
                      </m:r>
                      <m:r>
                        <a:rPr lang="tr-TR" b="0" i="1" smtClean="0">
                          <a:latin typeface="Cambria Math"/>
                        </a:rPr>
                        <m:t>𝑔</m:t>
                      </m:r>
                      <m:r>
                        <a:rPr lang="tr-TR" b="0" i="1" smtClean="0">
                          <a:latin typeface="Cambria Math"/>
                        </a:rPr>
                        <m:t>ö</m:t>
                      </m:r>
                      <m:r>
                        <a:rPr lang="tr-TR" b="0" i="1" smtClean="0">
                          <a:latin typeface="Cambria Math"/>
                        </a:rPr>
                        <m:t>𝑟𝑒</m:t>
                      </m:r>
                      <m:r>
                        <a:rPr lang="tr-TR" b="0" i="1" smtClean="0">
                          <a:latin typeface="Cambria Math"/>
                        </a:rPr>
                        <m:t>,</m:t>
                      </m:r>
                      <m:r>
                        <a:rPr lang="tr-TR" b="0" i="1" smtClean="0">
                          <a:latin typeface="Cambria Math"/>
                        </a:rPr>
                        <m:t>𝑘𝑎𝑧𝑎𝑛</m:t>
                      </m:r>
                      <m:r>
                        <a:rPr lang="tr-TR" b="0" i="1" smtClean="0">
                          <a:latin typeface="Cambria Math"/>
                        </a:rPr>
                        <m:t>ç ö</m:t>
                      </m:r>
                      <m:r>
                        <a:rPr lang="tr-TR" b="0" i="1" smtClean="0">
                          <a:latin typeface="Cambria Math"/>
                        </a:rPr>
                        <m:t>𝑙</m:t>
                      </m:r>
                      <m:r>
                        <a:rPr lang="tr-TR" b="0" i="1" smtClean="0">
                          <a:latin typeface="Cambria Math"/>
                        </a:rPr>
                        <m:t>çü</m:t>
                      </m:r>
                      <m:r>
                        <a:rPr lang="tr-TR" b="0" i="1" smtClean="0">
                          <a:latin typeface="Cambria Math"/>
                        </a:rPr>
                        <m:t>𝑡</m:t>
                      </m:r>
                      <m:r>
                        <a:rPr lang="tr-TR" b="0" i="1" smtClean="0">
                          <a:latin typeface="Cambria Math"/>
                        </a:rPr>
                        <m:t>ü ;</m:t>
                      </m:r>
                    </m:oMath>
                  </m:oMathPara>
                </a14:m>
                <a:endParaRPr lang="tr-TR" b="0" dirty="0"/>
              </a:p>
              <a:p>
                <a:pPr marL="0" indent="0" algn="just">
                  <a:buNone/>
                </a:pPr>
                <a:endParaRPr lang="tr-TR" b="0" dirty="0"/>
              </a:p>
              <a:p>
                <a:pPr marL="0" indent="0" algn="just">
                  <a:buNone/>
                </a:pPr>
                <a14:m>
                  <m:oMathPara xmlns:m="http://schemas.openxmlformats.org/officeDocument/2006/math">
                    <m:oMathParaPr>
                      <m:jc m:val="center"/>
                    </m:oMathParaPr>
                    <m:oMath xmlns:m="http://schemas.openxmlformats.org/officeDocument/2006/math">
                      <m:r>
                        <a:rPr lang="tr-TR" b="0" i="1" smtClean="0">
                          <a:latin typeface="Cambria Math"/>
                        </a:rPr>
                        <m:t>𝐾𝑎𝑧𝑎𝑛</m:t>
                      </m:r>
                      <m:r>
                        <a:rPr lang="tr-TR" b="0" i="1" smtClean="0">
                          <a:latin typeface="Cambria Math"/>
                        </a:rPr>
                        <m:t>ç</m:t>
                      </m:r>
                      <m:d>
                        <m:dPr>
                          <m:ctrlPr>
                            <a:rPr lang="tr-TR" b="0" i="1" smtClean="0">
                              <a:latin typeface="Cambria Math" panose="02040503050406030204" pitchFamily="18" charset="0"/>
                            </a:rPr>
                          </m:ctrlPr>
                        </m:dPr>
                        <m:e>
                          <m:r>
                            <a:rPr lang="tr-TR" b="0" i="1" smtClean="0">
                              <a:latin typeface="Cambria Math"/>
                            </a:rPr>
                            <m:t>𝐼𝑆𝐼</m:t>
                          </m:r>
                          <m:r>
                            <a:rPr lang="tr-TR" b="0" i="1" smtClean="0">
                              <a:latin typeface="Cambria Math"/>
                            </a:rPr>
                            <m:t>,</m:t>
                          </m:r>
                          <m:r>
                            <a:rPr lang="tr-TR" b="0" i="1" smtClean="0">
                              <a:latin typeface="Cambria Math"/>
                            </a:rPr>
                            <m:t>𝑂𝑌𝑈𝑁</m:t>
                          </m:r>
                        </m:e>
                      </m:d>
                      <m:r>
                        <a:rPr lang="tr-TR" b="0" i="1" smtClean="0">
                          <a:latin typeface="Cambria Math"/>
                        </a:rPr>
                        <m:t>=</m:t>
                      </m:r>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𝑂𝑌𝑈𝑁</m:t>
                          </m:r>
                        </m:e>
                      </m:d>
                      <m:r>
                        <a:rPr lang="tr-TR" b="0" i="1" smtClean="0">
                          <a:latin typeface="Cambria Math"/>
                        </a:rPr>
                        <m:t>−</m:t>
                      </m:r>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𝐼𝑆𝐼</m:t>
                          </m:r>
                          <m:r>
                            <a:rPr lang="tr-TR" b="0" i="1" smtClean="0">
                              <a:latin typeface="Cambria Math"/>
                            </a:rPr>
                            <m:t>,</m:t>
                          </m:r>
                          <m:r>
                            <a:rPr lang="tr-TR" b="0" i="1" smtClean="0">
                              <a:latin typeface="Cambria Math"/>
                            </a:rPr>
                            <m:t>𝑂𝑌𝑈𝑁</m:t>
                          </m:r>
                        </m:e>
                      </m:d>
                    </m:oMath>
                  </m:oMathPara>
                </a14:m>
                <a:endParaRPr lang="tr-TR" b="0" dirty="0"/>
              </a:p>
              <a:p>
                <a:pPr marL="0" indent="0" algn="just">
                  <a:buNone/>
                </a:pPr>
                <a:r>
                  <a:rPr lang="tr-TR" dirty="0"/>
                  <a:t>                                         = 0.970-0.4</a:t>
                </a:r>
              </a:p>
              <a:p>
                <a:pPr marL="0" indent="0" algn="just">
                  <a:buNone/>
                </a:pPr>
                <a:r>
                  <a:rPr lang="tr-TR" dirty="0"/>
                  <a:t>                                         = 0.570</a:t>
                </a:r>
              </a:p>
              <a:p>
                <a:pPr marL="0" indent="0" algn="ctr">
                  <a:buNone/>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692696"/>
                <a:ext cx="8229600" cy="5904656"/>
              </a:xfrm>
              <a:blipFill>
                <a:blip r:embed="rId2"/>
                <a:stretch>
                  <a:fillRect b="-103"/>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158250696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764704"/>
                <a:ext cx="8229600" cy="5712296"/>
              </a:xfrm>
            </p:spPr>
            <p:txBody>
              <a:bodyPr>
                <a:normAutofit fontScale="85000" lnSpcReduction="10000"/>
              </a:bodyPr>
              <a:lstStyle/>
              <a:p>
                <a:pPr marL="0" indent="0">
                  <a:buNone/>
                </a:pPr>
                <a:r>
                  <a:rPr lang="tr-TR" dirty="0">
                    <a:solidFill>
                      <a:srgbClr val="FF0000"/>
                    </a:solidFill>
                  </a:rPr>
                  <a:t>b) NEM niteliği için kazanç ölçütü:</a:t>
                </a:r>
              </a:p>
              <a:p>
                <a:pPr marL="0" indent="0" algn="just">
                  <a:buNone/>
                </a:pPr>
                <a:r>
                  <a:rPr lang="tr-TR" dirty="0">
                    <a:solidFill>
                      <a:srgbClr val="FF0000"/>
                    </a:solidFill>
                  </a:rPr>
                  <a:t> </a:t>
                </a:r>
                <a:r>
                  <a:rPr lang="tr-TR" dirty="0"/>
                  <a:t>NEM niteliği için kazanç ölçütü aşağıda belirtildiği gibi hesaplanır;</a:t>
                </a:r>
              </a:p>
              <a:p>
                <a:pPr marL="0" indent="0" algn="just">
                  <a:buNone/>
                </a:pPr>
                <a14:m>
                  <m:oMathPara xmlns:m="http://schemas.openxmlformats.org/officeDocument/2006/math">
                    <m:oMathParaPr>
                      <m:jc m:val="centerGroup"/>
                    </m:oMathParaPr>
                    <m:oMath xmlns:m="http://schemas.openxmlformats.org/officeDocument/2006/math">
                      <m:r>
                        <a:rPr lang="tr-TR" b="0" i="1" smtClean="0">
                          <a:solidFill>
                            <a:schemeClr val="tx1"/>
                          </a:solidFill>
                          <a:latin typeface="Cambria Math"/>
                        </a:rPr>
                        <m:t>𝐻</m:t>
                      </m:r>
                      <m:d>
                        <m:dPr>
                          <m:ctrlPr>
                            <a:rPr lang="tr-TR" b="0" i="1" smtClean="0">
                              <a:solidFill>
                                <a:schemeClr val="tx1"/>
                              </a:solidFill>
                              <a:latin typeface="Cambria Math" panose="02040503050406030204" pitchFamily="18" charset="0"/>
                            </a:rPr>
                          </m:ctrlPr>
                        </m:dPr>
                        <m:e>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a:rPr>
                                <m:t>𝑁𝐸𝑀</m:t>
                              </m:r>
                            </m:e>
                            <m:sub>
                              <m:r>
                                <a:rPr lang="tr-TR" b="0" i="1" smtClean="0">
                                  <a:solidFill>
                                    <a:schemeClr val="tx1"/>
                                  </a:solidFill>
                                  <a:latin typeface="Cambria Math"/>
                                </a:rPr>
                                <m:t>𝑦</m:t>
                              </m:r>
                              <m:r>
                                <a:rPr lang="tr-TR" b="0" i="1" smtClean="0">
                                  <a:solidFill>
                                    <a:schemeClr val="tx1"/>
                                  </a:solidFill>
                                  <a:latin typeface="Cambria Math"/>
                                </a:rPr>
                                <m:t>ü</m:t>
                              </m:r>
                              <m:r>
                                <a:rPr lang="tr-TR" b="0" i="1" smtClean="0">
                                  <a:solidFill>
                                    <a:schemeClr val="tx1"/>
                                  </a:solidFill>
                                  <a:latin typeface="Cambria Math"/>
                                </a:rPr>
                                <m:t>𝑘𝑠𝑒𝑘</m:t>
                              </m:r>
                            </m:sub>
                          </m:sSub>
                        </m:e>
                      </m:d>
                      <m:r>
                        <a:rPr lang="tr-TR" b="0" i="1" smtClean="0">
                          <a:solidFill>
                            <a:schemeClr val="tx1"/>
                          </a:solidFill>
                          <a:latin typeface="Cambria Math"/>
                        </a:rPr>
                        <m:t>=−(</m:t>
                      </m:r>
                      <m:f>
                        <m:fPr>
                          <m:ctrlPr>
                            <a:rPr lang="tr-TR" b="0" i="1" smtClean="0">
                              <a:solidFill>
                                <a:schemeClr val="tx1"/>
                              </a:solidFill>
                              <a:latin typeface="Cambria Math" panose="02040503050406030204" pitchFamily="18" charset="0"/>
                            </a:rPr>
                          </m:ctrlPr>
                        </m:fPr>
                        <m:num>
                          <m:r>
                            <a:rPr lang="tr-TR" b="0" i="1" smtClean="0">
                              <a:solidFill>
                                <a:schemeClr val="tx1"/>
                              </a:solidFill>
                              <a:latin typeface="Cambria Math"/>
                            </a:rPr>
                            <m:t>3</m:t>
                          </m:r>
                        </m:num>
                        <m:den>
                          <m:r>
                            <a:rPr lang="tr-TR" b="0" i="1" smtClean="0">
                              <a:solidFill>
                                <a:schemeClr val="tx1"/>
                              </a:solidFill>
                              <a:latin typeface="Cambria Math"/>
                            </a:rPr>
                            <m:t>3</m:t>
                          </m:r>
                        </m:den>
                      </m:f>
                      <m:func>
                        <m:funcPr>
                          <m:ctrlPr>
                            <a:rPr lang="tr-TR" b="0" i="1" smtClean="0">
                              <a:solidFill>
                                <a:schemeClr val="tx1"/>
                              </a:solidFill>
                              <a:latin typeface="Cambria Math" panose="02040503050406030204" pitchFamily="18" charset="0"/>
                            </a:rPr>
                          </m:ctrlPr>
                        </m:funcPr>
                        <m:fName>
                          <m:sSub>
                            <m:sSubPr>
                              <m:ctrlPr>
                                <a:rPr lang="tr-TR" b="0" i="1" smtClean="0">
                                  <a:solidFill>
                                    <a:schemeClr val="tx1"/>
                                  </a:solidFill>
                                  <a:latin typeface="Cambria Math" panose="02040503050406030204" pitchFamily="18" charset="0"/>
                                </a:rPr>
                              </m:ctrlPr>
                            </m:sSubPr>
                            <m:e>
                              <m:r>
                                <m:rPr>
                                  <m:sty m:val="p"/>
                                </m:rPr>
                                <a:rPr lang="tr-TR" b="0" i="0" smtClean="0">
                                  <a:solidFill>
                                    <a:schemeClr val="tx1"/>
                                  </a:solidFill>
                                  <a:latin typeface="Cambria Math"/>
                                </a:rPr>
                                <m:t>log</m:t>
                              </m:r>
                            </m:e>
                            <m:sub>
                              <m:r>
                                <a:rPr lang="tr-TR" b="0" i="1" smtClean="0">
                                  <a:solidFill>
                                    <a:schemeClr val="tx1"/>
                                  </a:solidFill>
                                  <a:latin typeface="Cambria Math"/>
                                </a:rPr>
                                <m:t>2</m:t>
                              </m:r>
                            </m:sub>
                          </m:sSub>
                        </m:fName>
                        <m:e>
                          <m:f>
                            <m:fPr>
                              <m:ctrlPr>
                                <a:rPr lang="tr-TR" b="0" i="1" smtClean="0">
                                  <a:solidFill>
                                    <a:schemeClr val="tx1"/>
                                  </a:solidFill>
                                  <a:latin typeface="Cambria Math" panose="02040503050406030204" pitchFamily="18" charset="0"/>
                                </a:rPr>
                              </m:ctrlPr>
                            </m:fPr>
                            <m:num>
                              <m:r>
                                <a:rPr lang="tr-TR" b="0" i="1" smtClean="0">
                                  <a:solidFill>
                                    <a:schemeClr val="tx1"/>
                                  </a:solidFill>
                                  <a:latin typeface="Cambria Math"/>
                                </a:rPr>
                                <m:t>3</m:t>
                              </m:r>
                            </m:num>
                            <m:den>
                              <m:r>
                                <a:rPr lang="tr-TR" b="0" i="1" smtClean="0">
                                  <a:solidFill>
                                    <a:schemeClr val="tx1"/>
                                  </a:solidFill>
                                  <a:latin typeface="Cambria Math"/>
                                </a:rPr>
                                <m:t>3</m:t>
                              </m:r>
                            </m:den>
                          </m:f>
                          <m:r>
                            <a:rPr lang="tr-TR" b="0" i="1" smtClean="0">
                              <a:solidFill>
                                <a:schemeClr val="tx1"/>
                              </a:solidFill>
                              <a:latin typeface="Cambria Math"/>
                            </a:rPr>
                            <m:t>)=0</m:t>
                          </m:r>
                        </m:e>
                      </m:func>
                    </m:oMath>
                  </m:oMathPara>
                </a14:m>
                <a:endParaRPr lang="tr-TR" dirty="0">
                  <a:solidFill>
                    <a:srgbClr val="FF0000"/>
                  </a:solidFill>
                </a:endParaRPr>
              </a:p>
              <a:p>
                <a:pPr marL="0" indent="0" algn="just">
                  <a:buNone/>
                </a:pPr>
                <a14:m>
                  <m:oMathPara xmlns:m="http://schemas.openxmlformats.org/officeDocument/2006/math">
                    <m:oMathParaPr>
                      <m:jc m:val="centerGroup"/>
                    </m:oMathParaPr>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𝑁𝐸𝑀</m:t>
                              </m:r>
                            </m:e>
                            <m:sub>
                              <m:r>
                                <a:rPr lang="tr-TR" b="0" i="1" smtClean="0">
                                  <a:solidFill>
                                    <a:srgbClr val="292934"/>
                                  </a:solidFill>
                                  <a:latin typeface="Cambria Math"/>
                                </a:rPr>
                                <m:t>𝑛𝑜𝑟𝑚𝑎𝑙</m:t>
                              </m:r>
                            </m:sub>
                          </m:sSub>
                        </m:e>
                      </m:d>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2</m:t>
                          </m:r>
                        </m:num>
                        <m:den>
                          <m:r>
                            <a:rPr lang="tr-TR" b="0" i="1" smtClean="0">
                              <a:solidFill>
                                <a:srgbClr val="292934"/>
                              </a:solidFill>
                              <a:latin typeface="Cambria Math"/>
                            </a:rPr>
                            <m:t>2</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b="0" i="1" smtClean="0">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2</m:t>
                              </m:r>
                            </m:num>
                            <m:den>
                              <m:r>
                                <a:rPr lang="tr-TR" b="0" i="1" smtClean="0">
                                  <a:solidFill>
                                    <a:srgbClr val="292934"/>
                                  </a:solidFill>
                                  <a:latin typeface="Cambria Math"/>
                                </a:rPr>
                                <m:t>2</m:t>
                              </m:r>
                            </m:den>
                          </m:f>
                          <m:r>
                            <a:rPr lang="tr-TR" i="1">
                              <a:solidFill>
                                <a:srgbClr val="292934"/>
                              </a:solidFill>
                              <a:latin typeface="Cambria Math"/>
                            </a:rPr>
                            <m:t>)=0</m:t>
                          </m:r>
                        </m:e>
                      </m:func>
                    </m:oMath>
                  </m:oMathPara>
                </a14:m>
                <a:endParaRPr lang="tr-TR" dirty="0">
                  <a:solidFill>
                    <a:srgbClr val="FF0000"/>
                  </a:solidFill>
                </a:endParaRPr>
              </a:p>
              <a:p>
                <a:pPr marL="0" indent="0" algn="just">
                  <a:buNone/>
                </a:pPr>
                <a14:m>
                  <m:oMathPara xmlns:m="http://schemas.openxmlformats.org/officeDocument/2006/math">
                    <m:oMathParaPr>
                      <m:jc m:val="centerGroup"/>
                    </m:oMathParaPr>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r>
                            <a:rPr lang="tr-TR" b="0" i="1" smtClean="0">
                              <a:solidFill>
                                <a:srgbClr val="292934"/>
                              </a:solidFill>
                              <a:latin typeface="Cambria Math"/>
                            </a:rPr>
                            <m:t>𝑁𝐸𝑀</m:t>
                          </m:r>
                          <m:r>
                            <a:rPr lang="tr-TR" b="0" i="1" smtClean="0">
                              <a:solidFill>
                                <a:srgbClr val="292934"/>
                              </a:solidFill>
                              <a:latin typeface="Cambria Math"/>
                            </a:rPr>
                            <m:t>,</m:t>
                          </m:r>
                          <m:r>
                            <a:rPr lang="tr-TR" b="0" i="1" smtClean="0">
                              <a:solidFill>
                                <a:srgbClr val="292934"/>
                              </a:solidFill>
                              <a:latin typeface="Cambria Math"/>
                            </a:rPr>
                            <m:t>𝑂𝑌𝑈𝑁</m:t>
                          </m:r>
                        </m:e>
                      </m:d>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3</m:t>
                          </m:r>
                        </m:num>
                        <m:den>
                          <m:r>
                            <a:rPr lang="tr-TR" b="0" i="1" smtClean="0">
                              <a:solidFill>
                                <a:srgbClr val="292934"/>
                              </a:solidFill>
                              <a:latin typeface="Cambria Math"/>
                            </a:rPr>
                            <m:t>5</m:t>
                          </m:r>
                        </m:den>
                      </m:f>
                      <m:d>
                        <m:dPr>
                          <m:ctrlPr>
                            <a:rPr lang="tr-TR" b="0" i="1" smtClean="0">
                              <a:solidFill>
                                <a:srgbClr val="292934"/>
                              </a:solidFill>
                              <a:latin typeface="Cambria Math" panose="02040503050406030204" pitchFamily="18" charset="0"/>
                            </a:rPr>
                          </m:ctrlPr>
                        </m:dPr>
                        <m:e>
                          <m:r>
                            <a:rPr lang="tr-TR" b="0" i="1" smtClean="0">
                              <a:solidFill>
                                <a:srgbClr val="292934"/>
                              </a:solidFill>
                              <a:latin typeface="Cambria Math"/>
                            </a:rPr>
                            <m:t>0</m:t>
                          </m:r>
                        </m:e>
                      </m:d>
                      <m:r>
                        <a:rPr lang="tr-TR" b="0" i="1" smtClean="0">
                          <a:solidFill>
                            <a:srgbClr val="292934"/>
                          </a:solidFill>
                          <a:latin typeface="Cambria Math"/>
                        </a:rPr>
                        <m:t>+</m:t>
                      </m:r>
                      <m:f>
                        <m:fPr>
                          <m:ctrlPr>
                            <a:rPr lang="tr-TR" b="0" i="1" smtClean="0">
                              <a:solidFill>
                                <a:srgbClr val="292934"/>
                              </a:solidFill>
                              <a:latin typeface="Cambria Math" panose="02040503050406030204" pitchFamily="18" charset="0"/>
                            </a:rPr>
                          </m:ctrlPr>
                        </m:fPr>
                        <m:num>
                          <m:r>
                            <a:rPr lang="tr-TR" b="0" i="1" smtClean="0">
                              <a:solidFill>
                                <a:srgbClr val="292934"/>
                              </a:solidFill>
                              <a:latin typeface="Cambria Math"/>
                            </a:rPr>
                            <m:t>2</m:t>
                          </m:r>
                        </m:num>
                        <m:den>
                          <m:r>
                            <a:rPr lang="tr-TR" b="0" i="1" smtClean="0">
                              <a:solidFill>
                                <a:srgbClr val="292934"/>
                              </a:solidFill>
                              <a:latin typeface="Cambria Math"/>
                            </a:rPr>
                            <m:t>5</m:t>
                          </m:r>
                        </m:den>
                      </m:f>
                      <m:d>
                        <m:dPr>
                          <m:ctrlPr>
                            <a:rPr lang="tr-TR" b="0" i="1" smtClean="0">
                              <a:solidFill>
                                <a:srgbClr val="292934"/>
                              </a:solidFill>
                              <a:latin typeface="Cambria Math" panose="02040503050406030204" pitchFamily="18" charset="0"/>
                            </a:rPr>
                          </m:ctrlPr>
                        </m:dPr>
                        <m:e>
                          <m:r>
                            <a:rPr lang="tr-TR" b="0" i="1" smtClean="0">
                              <a:solidFill>
                                <a:srgbClr val="292934"/>
                              </a:solidFill>
                              <a:latin typeface="Cambria Math"/>
                            </a:rPr>
                            <m:t>0</m:t>
                          </m:r>
                        </m:e>
                      </m:d>
                      <m:r>
                        <a:rPr lang="tr-TR" b="0" i="1" smtClean="0">
                          <a:solidFill>
                            <a:srgbClr val="292934"/>
                          </a:solidFill>
                          <a:latin typeface="Cambria Math"/>
                        </a:rPr>
                        <m:t>=0</m:t>
                      </m:r>
                    </m:oMath>
                  </m:oMathPara>
                </a14:m>
                <a:endParaRPr lang="tr-TR" dirty="0">
                  <a:solidFill>
                    <a:srgbClr val="FF0000"/>
                  </a:solidFill>
                </a:endParaRPr>
              </a:p>
              <a:p>
                <a:pPr marL="0" indent="0" algn="just">
                  <a:buNone/>
                </a:pPr>
                <a:endParaRPr lang="tr-TR" dirty="0">
                  <a:solidFill>
                    <a:srgbClr val="FF0000"/>
                  </a:solidFill>
                </a:endParaRPr>
              </a:p>
              <a:p>
                <a:pPr marL="0" indent="0" algn="just">
                  <a:buNone/>
                </a:pPr>
                <a14:m>
                  <m:oMathPara xmlns:m="http://schemas.openxmlformats.org/officeDocument/2006/math">
                    <m:oMathParaPr>
                      <m:jc m:val="centerGroup"/>
                    </m:oMathParaPr>
                    <m:oMath xmlns:m="http://schemas.openxmlformats.org/officeDocument/2006/math">
                      <m:r>
                        <a:rPr lang="tr-TR" b="0" i="1" smtClean="0">
                          <a:solidFill>
                            <a:schemeClr val="tx1"/>
                          </a:solidFill>
                          <a:latin typeface="Cambria Math"/>
                        </a:rPr>
                        <m:t>𝐾𝑎𝑧𝑎𝑛</m:t>
                      </m:r>
                      <m:r>
                        <a:rPr lang="tr-TR" b="0" i="1" smtClean="0">
                          <a:solidFill>
                            <a:schemeClr val="tx1"/>
                          </a:solidFill>
                          <a:latin typeface="Cambria Math"/>
                        </a:rPr>
                        <m:t>ç</m:t>
                      </m:r>
                      <m:d>
                        <m:dPr>
                          <m:ctrlPr>
                            <a:rPr lang="tr-TR" b="0" i="1" smtClean="0">
                              <a:solidFill>
                                <a:schemeClr val="tx1"/>
                              </a:solidFill>
                              <a:latin typeface="Cambria Math" panose="02040503050406030204" pitchFamily="18" charset="0"/>
                            </a:rPr>
                          </m:ctrlPr>
                        </m:dPr>
                        <m:e>
                          <m:r>
                            <a:rPr lang="tr-TR" b="0" i="1" smtClean="0">
                              <a:solidFill>
                                <a:schemeClr val="tx1"/>
                              </a:solidFill>
                              <a:latin typeface="Cambria Math"/>
                            </a:rPr>
                            <m:t>𝑁𝐸𝑀</m:t>
                          </m:r>
                          <m:r>
                            <a:rPr lang="tr-TR" b="0" i="1" smtClean="0">
                              <a:solidFill>
                                <a:schemeClr val="tx1"/>
                              </a:solidFill>
                              <a:latin typeface="Cambria Math"/>
                            </a:rPr>
                            <m:t>,</m:t>
                          </m:r>
                          <m:r>
                            <a:rPr lang="tr-TR" b="0" i="1" smtClean="0">
                              <a:solidFill>
                                <a:schemeClr val="tx1"/>
                              </a:solidFill>
                              <a:latin typeface="Cambria Math"/>
                            </a:rPr>
                            <m:t>𝑂𝑌𝑈𝑁</m:t>
                          </m:r>
                        </m:e>
                      </m:d>
                      <m:r>
                        <a:rPr lang="tr-TR" b="0" i="1" smtClean="0">
                          <a:solidFill>
                            <a:schemeClr val="tx1"/>
                          </a:solidFill>
                          <a:latin typeface="Cambria Math"/>
                        </a:rPr>
                        <m:t>=</m:t>
                      </m:r>
                      <m:r>
                        <a:rPr lang="tr-TR" b="0" i="1" smtClean="0">
                          <a:solidFill>
                            <a:schemeClr val="tx1"/>
                          </a:solidFill>
                          <a:latin typeface="Cambria Math"/>
                        </a:rPr>
                        <m:t>𝐻</m:t>
                      </m:r>
                      <m:d>
                        <m:dPr>
                          <m:ctrlPr>
                            <a:rPr lang="tr-TR" b="0" i="1" smtClean="0">
                              <a:solidFill>
                                <a:schemeClr val="tx1"/>
                              </a:solidFill>
                              <a:latin typeface="Cambria Math" panose="02040503050406030204" pitchFamily="18" charset="0"/>
                            </a:rPr>
                          </m:ctrlPr>
                        </m:dPr>
                        <m:e>
                          <m:r>
                            <a:rPr lang="tr-TR" b="0" i="1" smtClean="0">
                              <a:solidFill>
                                <a:schemeClr val="tx1"/>
                              </a:solidFill>
                              <a:latin typeface="Cambria Math"/>
                            </a:rPr>
                            <m:t>𝑂𝑌𝑈𝑁</m:t>
                          </m:r>
                        </m:e>
                      </m:d>
                      <m:r>
                        <a:rPr lang="tr-TR" b="0" i="1" smtClean="0">
                          <a:solidFill>
                            <a:schemeClr val="tx1"/>
                          </a:solidFill>
                          <a:latin typeface="Cambria Math"/>
                        </a:rPr>
                        <m:t>−</m:t>
                      </m:r>
                      <m:r>
                        <a:rPr lang="tr-TR" b="0" i="1" smtClean="0">
                          <a:solidFill>
                            <a:schemeClr val="tx1"/>
                          </a:solidFill>
                          <a:latin typeface="Cambria Math"/>
                        </a:rPr>
                        <m:t>𝐻</m:t>
                      </m:r>
                      <m:d>
                        <m:dPr>
                          <m:ctrlPr>
                            <a:rPr lang="tr-TR" b="0" i="1" smtClean="0">
                              <a:solidFill>
                                <a:schemeClr val="tx1"/>
                              </a:solidFill>
                              <a:latin typeface="Cambria Math" panose="02040503050406030204" pitchFamily="18" charset="0"/>
                            </a:rPr>
                          </m:ctrlPr>
                        </m:dPr>
                        <m:e>
                          <m:r>
                            <a:rPr lang="tr-TR" b="0" i="1" smtClean="0">
                              <a:solidFill>
                                <a:schemeClr val="tx1"/>
                              </a:solidFill>
                              <a:latin typeface="Cambria Math"/>
                            </a:rPr>
                            <m:t>𝑁𝐸𝑀</m:t>
                          </m:r>
                          <m:r>
                            <a:rPr lang="tr-TR" b="0" i="1" smtClean="0">
                              <a:solidFill>
                                <a:schemeClr val="tx1"/>
                              </a:solidFill>
                              <a:latin typeface="Cambria Math"/>
                            </a:rPr>
                            <m:t>,</m:t>
                          </m:r>
                          <m:r>
                            <a:rPr lang="tr-TR" b="0" i="1" smtClean="0">
                              <a:solidFill>
                                <a:schemeClr val="tx1"/>
                              </a:solidFill>
                              <a:latin typeface="Cambria Math"/>
                            </a:rPr>
                            <m:t>𝑂𝑌𝑈𝑁</m:t>
                          </m:r>
                        </m:e>
                      </m:d>
                    </m:oMath>
                  </m:oMathPara>
                </a14:m>
                <a:endParaRPr lang="tr-TR" b="0" dirty="0">
                  <a:solidFill>
                    <a:schemeClr val="tx1"/>
                  </a:solidFill>
                </a:endParaRPr>
              </a:p>
              <a:p>
                <a:pPr marL="0" indent="0" algn="just">
                  <a:buNone/>
                </a:pPr>
                <a:r>
                  <a:rPr lang="tr-TR" dirty="0">
                    <a:solidFill>
                      <a:schemeClr val="tx1"/>
                    </a:solidFill>
                  </a:rPr>
                  <a:t>                                         =0.970-0</a:t>
                </a:r>
              </a:p>
              <a:p>
                <a:pPr marL="0" indent="0" algn="just">
                  <a:buNone/>
                </a:pPr>
                <a:r>
                  <a:rPr lang="tr-TR" dirty="0">
                    <a:solidFill>
                      <a:schemeClr val="tx1"/>
                    </a:solidFill>
                  </a:rPr>
                  <a:t>                                         =0.970 </a:t>
                </a: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764704"/>
                <a:ext cx="8229600" cy="5712296"/>
              </a:xfrm>
              <a:blipFill>
                <a:blip r:embed="rId2"/>
                <a:stretch>
                  <a:fillRect l="-1407" t="-1706" r="-1407"/>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220739900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533400"/>
            <a:ext cx="8229600" cy="807368"/>
          </a:xfrm>
        </p:spPr>
        <p:txBody>
          <a:bodyPr>
            <a:normAutofit/>
          </a:bodyPr>
          <a:lstStyle/>
          <a:p>
            <a:r>
              <a:rPr lang="tr-TR" sz="1800" dirty="0"/>
              <a:t>Tablo 3.10. NEM ve OYUN nitelik değerleri</a:t>
            </a:r>
          </a:p>
        </p:txBody>
      </p:sp>
      <p:graphicFrame>
        <p:nvGraphicFramePr>
          <p:cNvPr id="5" name="İçerik Yer Tutucusu 4"/>
          <p:cNvGraphicFramePr>
            <a:graphicFrameLocks noGrp="1"/>
          </p:cNvGraphicFramePr>
          <p:nvPr>
            <p:ph idx="1"/>
          </p:nvPr>
        </p:nvGraphicFramePr>
        <p:xfrm>
          <a:off x="2051720" y="1916832"/>
          <a:ext cx="5328592" cy="3600402"/>
        </p:xfrm>
        <a:graphic>
          <a:graphicData uri="http://schemas.openxmlformats.org/drawingml/2006/table">
            <a:tbl>
              <a:tblPr firstRow="1" bandRow="1">
                <a:tableStyleId>{10A1B5D5-9B99-4C35-A422-299274C87663}</a:tableStyleId>
              </a:tblPr>
              <a:tblGrid>
                <a:gridCol w="2664296">
                  <a:extLst>
                    <a:ext uri="{9D8B030D-6E8A-4147-A177-3AD203B41FA5}">
                      <a16:colId xmlns:a16="http://schemas.microsoft.com/office/drawing/2014/main" val="20000"/>
                    </a:ext>
                  </a:extLst>
                </a:gridCol>
                <a:gridCol w="2664296">
                  <a:extLst>
                    <a:ext uri="{9D8B030D-6E8A-4147-A177-3AD203B41FA5}">
                      <a16:colId xmlns:a16="http://schemas.microsoft.com/office/drawing/2014/main" val="20001"/>
                    </a:ext>
                  </a:extLst>
                </a:gridCol>
              </a:tblGrid>
              <a:tr h="600067">
                <a:tc>
                  <a:txBody>
                    <a:bodyPr/>
                    <a:lstStyle/>
                    <a:p>
                      <a:pPr algn="ctr"/>
                      <a:r>
                        <a:rPr lang="tr-TR" dirty="0"/>
                        <a:t>NEM</a:t>
                      </a:r>
                    </a:p>
                  </a:txBody>
                  <a:tcPr/>
                </a:tc>
                <a:tc>
                  <a:txBody>
                    <a:bodyPr/>
                    <a:lstStyle/>
                    <a:p>
                      <a:pPr algn="ctr"/>
                      <a:r>
                        <a:rPr lang="tr-TR" dirty="0"/>
                        <a:t>OYUN</a:t>
                      </a:r>
                    </a:p>
                  </a:txBody>
                  <a:tcPr/>
                </a:tc>
                <a:extLst>
                  <a:ext uri="{0D108BD9-81ED-4DB2-BD59-A6C34878D82A}">
                    <a16:rowId xmlns:a16="http://schemas.microsoft.com/office/drawing/2014/main" val="10000"/>
                  </a:ext>
                </a:extLst>
              </a:tr>
              <a:tr h="600067">
                <a:tc>
                  <a:txBody>
                    <a:bodyPr/>
                    <a:lstStyle/>
                    <a:p>
                      <a:pPr algn="ctr"/>
                      <a:r>
                        <a:rPr lang="tr-TR" dirty="0"/>
                        <a:t>Yüksek</a:t>
                      </a:r>
                    </a:p>
                  </a:txBody>
                  <a:tcPr/>
                </a:tc>
                <a:tc>
                  <a:txBody>
                    <a:bodyPr/>
                    <a:lstStyle/>
                    <a:p>
                      <a:pPr algn="ctr"/>
                      <a:r>
                        <a:rPr lang="tr-TR" dirty="0"/>
                        <a:t>Hayır</a:t>
                      </a:r>
                    </a:p>
                  </a:txBody>
                  <a:tcPr/>
                </a:tc>
                <a:extLst>
                  <a:ext uri="{0D108BD9-81ED-4DB2-BD59-A6C34878D82A}">
                    <a16:rowId xmlns:a16="http://schemas.microsoft.com/office/drawing/2014/main" val="10001"/>
                  </a:ext>
                </a:extLst>
              </a:tr>
              <a:tr h="600067">
                <a:tc>
                  <a:txBody>
                    <a:bodyPr/>
                    <a:lstStyle/>
                    <a:p>
                      <a:pPr algn="ctr"/>
                      <a:r>
                        <a:rPr lang="tr-TR" dirty="0"/>
                        <a:t>Yüksek</a:t>
                      </a:r>
                    </a:p>
                  </a:txBody>
                  <a:tcPr/>
                </a:tc>
                <a:tc>
                  <a:txBody>
                    <a:bodyPr/>
                    <a:lstStyle/>
                    <a:p>
                      <a:pPr algn="ctr"/>
                      <a:r>
                        <a:rPr lang="tr-TR" dirty="0"/>
                        <a:t>Hayır</a:t>
                      </a:r>
                    </a:p>
                  </a:txBody>
                  <a:tcPr/>
                </a:tc>
                <a:extLst>
                  <a:ext uri="{0D108BD9-81ED-4DB2-BD59-A6C34878D82A}">
                    <a16:rowId xmlns:a16="http://schemas.microsoft.com/office/drawing/2014/main" val="10002"/>
                  </a:ext>
                </a:extLst>
              </a:tr>
              <a:tr h="600067">
                <a:tc>
                  <a:txBody>
                    <a:bodyPr/>
                    <a:lstStyle/>
                    <a:p>
                      <a:pPr algn="ctr"/>
                      <a:r>
                        <a:rPr lang="tr-TR" dirty="0"/>
                        <a:t>Yüksek</a:t>
                      </a:r>
                    </a:p>
                  </a:txBody>
                  <a:tcPr/>
                </a:tc>
                <a:tc>
                  <a:txBody>
                    <a:bodyPr/>
                    <a:lstStyle/>
                    <a:p>
                      <a:pPr algn="ctr"/>
                      <a:r>
                        <a:rPr lang="tr-TR" dirty="0"/>
                        <a:t>Hayır</a:t>
                      </a:r>
                    </a:p>
                  </a:txBody>
                  <a:tcPr/>
                </a:tc>
                <a:extLst>
                  <a:ext uri="{0D108BD9-81ED-4DB2-BD59-A6C34878D82A}">
                    <a16:rowId xmlns:a16="http://schemas.microsoft.com/office/drawing/2014/main" val="10003"/>
                  </a:ext>
                </a:extLst>
              </a:tr>
              <a:tr h="600067">
                <a:tc>
                  <a:txBody>
                    <a:bodyPr/>
                    <a:lstStyle/>
                    <a:p>
                      <a:pPr algn="ctr"/>
                      <a:r>
                        <a:rPr lang="tr-TR" dirty="0"/>
                        <a:t>Normal</a:t>
                      </a:r>
                    </a:p>
                  </a:txBody>
                  <a:tcPr/>
                </a:tc>
                <a:tc>
                  <a:txBody>
                    <a:bodyPr/>
                    <a:lstStyle/>
                    <a:p>
                      <a:pPr algn="ctr"/>
                      <a:r>
                        <a:rPr lang="tr-TR" dirty="0"/>
                        <a:t>Evet</a:t>
                      </a:r>
                    </a:p>
                  </a:txBody>
                  <a:tcPr/>
                </a:tc>
                <a:extLst>
                  <a:ext uri="{0D108BD9-81ED-4DB2-BD59-A6C34878D82A}">
                    <a16:rowId xmlns:a16="http://schemas.microsoft.com/office/drawing/2014/main" val="10004"/>
                  </a:ext>
                </a:extLst>
              </a:tr>
              <a:tr h="600067">
                <a:tc>
                  <a:txBody>
                    <a:bodyPr/>
                    <a:lstStyle/>
                    <a:p>
                      <a:pPr algn="ctr"/>
                      <a:r>
                        <a:rPr lang="tr-TR" dirty="0"/>
                        <a:t>Normal</a:t>
                      </a:r>
                    </a:p>
                  </a:txBody>
                  <a:tcPr/>
                </a:tc>
                <a:tc>
                  <a:txBody>
                    <a:bodyPr/>
                    <a:lstStyle/>
                    <a:p>
                      <a:pPr algn="ctr"/>
                      <a:r>
                        <a:rPr lang="tr-TR" dirty="0"/>
                        <a:t>Evet</a:t>
                      </a:r>
                    </a:p>
                  </a:txBody>
                  <a:tcPr/>
                </a:tc>
                <a:extLst>
                  <a:ext uri="{0D108BD9-81ED-4DB2-BD59-A6C34878D82A}">
                    <a16:rowId xmlns:a16="http://schemas.microsoft.com/office/drawing/2014/main" val="10005"/>
                  </a:ext>
                </a:extLst>
              </a:tr>
            </a:tbl>
          </a:graphicData>
        </a:graphic>
      </p:graphicFrame>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365505450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692696"/>
            <a:ext cx="8229600" cy="5784304"/>
          </a:xfrm>
        </p:spPr>
        <p:txBody>
          <a:bodyPr/>
          <a:lstStyle/>
          <a:p>
            <a:pPr marL="0" indent="0">
              <a:buNone/>
            </a:pPr>
            <a:r>
              <a:rPr lang="tr-TR" dirty="0">
                <a:solidFill>
                  <a:srgbClr val="FF0000"/>
                </a:solidFill>
              </a:rPr>
              <a:t>C) RÜZGAR niteliği için kazanç ölçütü:</a:t>
            </a:r>
          </a:p>
          <a:p>
            <a:pPr marL="0" indent="0" algn="just">
              <a:buNone/>
            </a:pPr>
            <a:r>
              <a:rPr lang="tr-TR" dirty="0"/>
              <a:t>RÜZGAR niteliği için kazanç ölçütü aşağıda belirtildiği biçimde hesaplanır;</a:t>
            </a:r>
          </a:p>
          <a:p>
            <a:pPr marL="0" indent="0" algn="just">
              <a:buNone/>
            </a:pPr>
            <a:endParaRPr lang="tr-TR" dirty="0"/>
          </a:p>
          <a:p>
            <a:pPr marL="0" indent="0">
              <a:buNone/>
            </a:pPr>
            <a:r>
              <a:rPr lang="tr-TR" sz="1800" dirty="0">
                <a:solidFill>
                  <a:srgbClr val="C00000"/>
                </a:solidFill>
              </a:rPr>
              <a:t>                     Tablo 3.11. RÜZGAR ve OYUN nitelik değerleri</a:t>
            </a:r>
          </a:p>
          <a:p>
            <a:pPr marL="0" indent="0">
              <a:buNone/>
            </a:pPr>
            <a:endParaRPr lang="tr-TR" sz="1800" dirty="0">
              <a:solidFill>
                <a:srgbClr val="C00000"/>
              </a:solidFill>
            </a:endParaRPr>
          </a:p>
        </p:txBody>
      </p:sp>
      <p:sp>
        <p:nvSpPr>
          <p:cNvPr id="4" name="Altbilgi Yer Tutucusu 3"/>
          <p:cNvSpPr>
            <a:spLocks noGrp="1"/>
          </p:cNvSpPr>
          <p:nvPr>
            <p:ph type="ftr" sz="quarter" idx="11"/>
          </p:nvPr>
        </p:nvSpPr>
        <p:spPr/>
        <p:txBody>
          <a:bodyPr/>
          <a:lstStyle/>
          <a:p>
            <a:r>
              <a:rPr lang="tr-TR"/>
              <a:t>Bölüm 3</a:t>
            </a:r>
          </a:p>
        </p:txBody>
      </p:sp>
      <p:graphicFrame>
        <p:nvGraphicFramePr>
          <p:cNvPr id="5" name="Tablo 4"/>
          <p:cNvGraphicFramePr>
            <a:graphicFrameLocks noGrp="1"/>
          </p:cNvGraphicFramePr>
          <p:nvPr/>
        </p:nvGraphicFramePr>
        <p:xfrm>
          <a:off x="1475656" y="3284984"/>
          <a:ext cx="6096000" cy="2225040"/>
        </p:xfrm>
        <a:graphic>
          <a:graphicData uri="http://schemas.openxmlformats.org/drawingml/2006/table">
            <a:tbl>
              <a:tblPr firstRow="1" bandRow="1">
                <a:tableStyleId>{10A1B5D5-9B99-4C35-A422-299274C87663}</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algn="ctr"/>
                      <a:r>
                        <a:rPr lang="tr-TR" dirty="0"/>
                        <a:t>RÜZGAR</a:t>
                      </a:r>
                    </a:p>
                  </a:txBody>
                  <a:tcPr/>
                </a:tc>
                <a:tc>
                  <a:txBody>
                    <a:bodyPr/>
                    <a:lstStyle/>
                    <a:p>
                      <a:pPr algn="ctr"/>
                      <a:r>
                        <a:rPr lang="tr-TR" dirty="0"/>
                        <a:t>OYUN</a:t>
                      </a:r>
                    </a:p>
                  </a:txBody>
                  <a:tcPr/>
                </a:tc>
                <a:extLst>
                  <a:ext uri="{0D108BD9-81ED-4DB2-BD59-A6C34878D82A}">
                    <a16:rowId xmlns:a16="http://schemas.microsoft.com/office/drawing/2014/main" val="10000"/>
                  </a:ext>
                </a:extLst>
              </a:tr>
              <a:tr h="370840">
                <a:tc>
                  <a:txBody>
                    <a:bodyPr/>
                    <a:lstStyle/>
                    <a:p>
                      <a:pPr algn="ctr"/>
                      <a:r>
                        <a:rPr lang="tr-TR" dirty="0"/>
                        <a:t>Hafif</a:t>
                      </a:r>
                    </a:p>
                  </a:txBody>
                  <a:tcPr/>
                </a:tc>
                <a:tc>
                  <a:txBody>
                    <a:bodyPr/>
                    <a:lstStyle/>
                    <a:p>
                      <a:pPr algn="ctr"/>
                      <a:r>
                        <a:rPr lang="tr-TR" dirty="0"/>
                        <a:t>Hayır</a:t>
                      </a:r>
                    </a:p>
                  </a:txBody>
                  <a:tcPr/>
                </a:tc>
                <a:extLst>
                  <a:ext uri="{0D108BD9-81ED-4DB2-BD59-A6C34878D82A}">
                    <a16:rowId xmlns:a16="http://schemas.microsoft.com/office/drawing/2014/main" val="10001"/>
                  </a:ext>
                </a:extLst>
              </a:tr>
              <a:tr h="370840">
                <a:tc>
                  <a:txBody>
                    <a:bodyPr/>
                    <a:lstStyle/>
                    <a:p>
                      <a:pPr algn="ctr"/>
                      <a:r>
                        <a:rPr lang="tr-TR" dirty="0"/>
                        <a:t>Hafif</a:t>
                      </a:r>
                    </a:p>
                  </a:txBody>
                  <a:tcPr/>
                </a:tc>
                <a:tc>
                  <a:txBody>
                    <a:bodyPr/>
                    <a:lstStyle/>
                    <a:p>
                      <a:pPr algn="ctr"/>
                      <a:r>
                        <a:rPr lang="tr-TR" dirty="0"/>
                        <a:t>Hayır</a:t>
                      </a:r>
                    </a:p>
                  </a:txBody>
                  <a:tcPr/>
                </a:tc>
                <a:extLst>
                  <a:ext uri="{0D108BD9-81ED-4DB2-BD59-A6C34878D82A}">
                    <a16:rowId xmlns:a16="http://schemas.microsoft.com/office/drawing/2014/main" val="10002"/>
                  </a:ext>
                </a:extLst>
              </a:tr>
              <a:tr h="370840">
                <a:tc>
                  <a:txBody>
                    <a:bodyPr/>
                    <a:lstStyle/>
                    <a:p>
                      <a:pPr algn="ctr"/>
                      <a:r>
                        <a:rPr lang="tr-TR" dirty="0"/>
                        <a:t>Hafif</a:t>
                      </a:r>
                    </a:p>
                  </a:txBody>
                  <a:tcPr/>
                </a:tc>
                <a:tc>
                  <a:txBody>
                    <a:bodyPr/>
                    <a:lstStyle/>
                    <a:p>
                      <a:pPr algn="ctr"/>
                      <a:r>
                        <a:rPr lang="tr-TR" dirty="0"/>
                        <a:t>Evet</a:t>
                      </a:r>
                    </a:p>
                  </a:txBody>
                  <a:tcPr/>
                </a:tc>
                <a:extLst>
                  <a:ext uri="{0D108BD9-81ED-4DB2-BD59-A6C34878D82A}">
                    <a16:rowId xmlns:a16="http://schemas.microsoft.com/office/drawing/2014/main" val="10003"/>
                  </a:ext>
                </a:extLst>
              </a:tr>
              <a:tr h="370840">
                <a:tc>
                  <a:txBody>
                    <a:bodyPr/>
                    <a:lstStyle/>
                    <a:p>
                      <a:pPr algn="ctr"/>
                      <a:r>
                        <a:rPr lang="tr-TR" dirty="0"/>
                        <a:t>Kuvvetli</a:t>
                      </a:r>
                    </a:p>
                  </a:txBody>
                  <a:tcPr/>
                </a:tc>
                <a:tc>
                  <a:txBody>
                    <a:bodyPr/>
                    <a:lstStyle/>
                    <a:p>
                      <a:pPr algn="ctr"/>
                      <a:r>
                        <a:rPr lang="tr-TR" dirty="0"/>
                        <a:t>Hayır</a:t>
                      </a:r>
                    </a:p>
                  </a:txBody>
                  <a:tcPr/>
                </a:tc>
                <a:extLst>
                  <a:ext uri="{0D108BD9-81ED-4DB2-BD59-A6C34878D82A}">
                    <a16:rowId xmlns:a16="http://schemas.microsoft.com/office/drawing/2014/main" val="10004"/>
                  </a:ext>
                </a:extLst>
              </a:tr>
              <a:tr h="370840">
                <a:tc>
                  <a:txBody>
                    <a:bodyPr/>
                    <a:lstStyle/>
                    <a:p>
                      <a:pPr algn="ctr"/>
                      <a:r>
                        <a:rPr lang="tr-TR" dirty="0"/>
                        <a:t>Kuvvetli</a:t>
                      </a:r>
                    </a:p>
                  </a:txBody>
                  <a:tcPr/>
                </a:tc>
                <a:tc>
                  <a:txBody>
                    <a:bodyPr/>
                    <a:lstStyle/>
                    <a:p>
                      <a:pPr algn="ctr"/>
                      <a:r>
                        <a:rPr lang="tr-TR" dirty="0"/>
                        <a:t>Evet</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3792988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764704"/>
                <a:ext cx="8229600" cy="5712296"/>
              </a:xfrm>
            </p:spPr>
            <p:txBody>
              <a:bodyPr>
                <a:normAutofit fontScale="92500" lnSpcReduction="20000"/>
              </a:bodyPr>
              <a:lstStyle/>
              <a:p>
                <a:pPr marL="0" lvl="0" indent="0" algn="just">
                  <a:buClr>
                    <a:srgbClr val="93A299"/>
                  </a:buClr>
                  <a:buNone/>
                </a:pPr>
                <a:endParaRPr lang="tr-TR" i="1" dirty="0">
                  <a:solidFill>
                    <a:srgbClr val="292934"/>
                  </a:solidFill>
                  <a:latin typeface="Cambria Math"/>
                </a:endParaRPr>
              </a:p>
              <a:p>
                <a:pPr marL="0" lvl="0" indent="0" algn="just">
                  <a:buClr>
                    <a:srgbClr val="93A299"/>
                  </a:buClr>
                  <a:buNone/>
                </a:pPr>
                <a:endParaRPr lang="tr-TR" i="1" dirty="0">
                  <a:solidFill>
                    <a:srgbClr val="292934"/>
                  </a:solidFill>
                  <a:latin typeface="Cambria Math"/>
                </a:endParaRPr>
              </a:p>
              <a:p>
                <a:pPr marL="0" lvl="0" indent="0" algn="just">
                  <a:buClr>
                    <a:srgbClr val="93A299"/>
                  </a:buClr>
                  <a:buNone/>
                </a:pPr>
                <a14:m>
                  <m:oMathPara xmlns:m="http://schemas.openxmlformats.org/officeDocument/2006/math">
                    <m:oMathParaPr>
                      <m:jc m:val="centerGroup"/>
                    </m:oMathParaPr>
                    <m:oMath xmlns:m="http://schemas.openxmlformats.org/officeDocument/2006/math">
                      <m:r>
                        <a:rPr lang="tr-TR" i="1" smtClean="0">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b="0" i="1" smtClean="0">
                                  <a:solidFill>
                                    <a:srgbClr val="292934"/>
                                  </a:solidFill>
                                  <a:latin typeface="Cambria Math"/>
                                </a:rPr>
                                <m:t>𝑅</m:t>
                              </m:r>
                              <m:r>
                                <a:rPr lang="tr-TR" b="0" i="1" smtClean="0">
                                  <a:solidFill>
                                    <a:srgbClr val="292934"/>
                                  </a:solidFill>
                                  <a:latin typeface="Cambria Math"/>
                                </a:rPr>
                                <m:t>Ü</m:t>
                              </m:r>
                              <m:r>
                                <a:rPr lang="tr-TR" b="0" i="1" smtClean="0">
                                  <a:solidFill>
                                    <a:srgbClr val="292934"/>
                                  </a:solidFill>
                                  <a:latin typeface="Cambria Math"/>
                                </a:rPr>
                                <m:t>𝑍𝐺𝐴𝑅</m:t>
                              </m:r>
                            </m:e>
                            <m:sub>
                              <m:r>
                                <a:rPr lang="tr-TR" b="0" i="1" smtClean="0">
                                  <a:solidFill>
                                    <a:srgbClr val="292934"/>
                                  </a:solidFill>
                                  <a:latin typeface="Cambria Math"/>
                                </a:rPr>
                                <m:t>h𝑎𝑓𝑖𝑓</m:t>
                              </m:r>
                            </m:sub>
                          </m:sSub>
                        </m:e>
                      </m:d>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2</m:t>
                          </m:r>
                        </m:num>
                        <m:den>
                          <m:r>
                            <a:rPr lang="tr-TR" i="1">
                              <a:solidFill>
                                <a:srgbClr val="292934"/>
                              </a:solidFill>
                              <a:latin typeface="Cambria Math"/>
                            </a:rPr>
                            <m:t>3</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i="1">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2</m:t>
                              </m:r>
                            </m:num>
                            <m:den>
                              <m:r>
                                <a:rPr lang="tr-TR" i="1">
                                  <a:solidFill>
                                    <a:srgbClr val="292934"/>
                                  </a:solidFill>
                                  <a:latin typeface="Cambria Math"/>
                                </a:rPr>
                                <m:t>3</m:t>
                              </m:r>
                            </m:den>
                          </m:f>
                          <m:r>
                            <a:rPr lang="tr-TR" b="0" i="1" smtClean="0">
                              <a:solidFill>
                                <a:srgbClr val="292934"/>
                              </a:solidFill>
                              <a:latin typeface="Cambria Math"/>
                            </a:rPr>
                            <m:t>+</m:t>
                          </m:r>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1</m:t>
                              </m:r>
                            </m:num>
                            <m:den>
                              <m:r>
                                <a:rPr lang="tr-TR" i="1">
                                  <a:solidFill>
                                    <a:srgbClr val="292934"/>
                                  </a:solidFill>
                                  <a:latin typeface="Cambria Math"/>
                                </a:rPr>
                                <m:t>3</m:t>
                              </m:r>
                            </m:den>
                          </m:f>
                          <m:func>
                            <m:funcPr>
                              <m:ctrlPr>
                                <a:rPr lang="tr-TR" i="1" smtClean="0">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i="1">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1</m:t>
                                  </m:r>
                                </m:num>
                                <m:den>
                                  <m:r>
                                    <a:rPr lang="tr-TR" i="1">
                                      <a:solidFill>
                                        <a:srgbClr val="292934"/>
                                      </a:solidFill>
                                      <a:latin typeface="Cambria Math"/>
                                    </a:rPr>
                                    <m:t>3</m:t>
                                  </m:r>
                                </m:den>
                              </m:f>
                              <m:r>
                                <a:rPr lang="tr-TR" i="1">
                                  <a:solidFill>
                                    <a:srgbClr val="292934"/>
                                  </a:solidFill>
                                  <a:latin typeface="Cambria Math"/>
                                </a:rPr>
                                <m:t>)=0</m:t>
                              </m:r>
                            </m:e>
                          </m:func>
                          <m:r>
                            <a:rPr lang="tr-TR" b="0" i="1" smtClean="0">
                              <a:solidFill>
                                <a:srgbClr val="292934"/>
                              </a:solidFill>
                              <a:latin typeface="Cambria Math"/>
                            </a:rPr>
                            <m:t>.918</m:t>
                          </m:r>
                        </m:e>
                      </m:func>
                    </m:oMath>
                  </m:oMathPara>
                </a14:m>
                <a:endParaRPr lang="tr-TR" dirty="0">
                  <a:solidFill>
                    <a:srgbClr val="FF0000"/>
                  </a:solidFill>
                </a:endParaRPr>
              </a:p>
              <a:p>
                <a:pPr marL="0" lvl="0" indent="0" algn="just">
                  <a:buClr>
                    <a:srgbClr val="93A299"/>
                  </a:buClr>
                  <a:buNone/>
                </a:pPr>
                <a14:m>
                  <m:oMathPara xmlns:m="http://schemas.openxmlformats.org/officeDocument/2006/math">
                    <m:oMathParaPr>
                      <m:jc m:val="centerGroup"/>
                    </m:oMathParaPr>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𝑁𝐸𝑀</m:t>
                              </m:r>
                            </m:e>
                            <m:sub>
                              <m:r>
                                <a:rPr lang="tr-TR" i="1">
                                  <a:solidFill>
                                    <a:srgbClr val="292934"/>
                                  </a:solidFill>
                                  <a:latin typeface="Cambria Math"/>
                                </a:rPr>
                                <m:t>𝑛𝑜𝑟𝑚𝑎𝑙</m:t>
                              </m:r>
                            </m:sub>
                          </m:sSub>
                        </m:e>
                      </m:d>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1</m:t>
                          </m:r>
                        </m:num>
                        <m:den>
                          <m:r>
                            <a:rPr lang="tr-TR" i="1">
                              <a:solidFill>
                                <a:srgbClr val="292934"/>
                              </a:solidFill>
                              <a:latin typeface="Cambria Math"/>
                            </a:rPr>
                            <m:t>2</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i="1">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1</m:t>
                              </m:r>
                            </m:num>
                            <m:den>
                              <m:r>
                                <a:rPr lang="tr-TR" i="1">
                                  <a:solidFill>
                                    <a:srgbClr val="292934"/>
                                  </a:solidFill>
                                  <a:latin typeface="Cambria Math"/>
                                </a:rPr>
                                <m:t>2</m:t>
                              </m:r>
                            </m:den>
                          </m:f>
                          <m:r>
                            <a:rPr lang="tr-TR" b="0" i="1" smtClean="0">
                              <a:solidFill>
                                <a:srgbClr val="292934"/>
                              </a:solidFill>
                              <a:latin typeface="Cambria Math"/>
                            </a:rPr>
                            <m:t>+</m:t>
                          </m:r>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1</m:t>
                              </m:r>
                            </m:num>
                            <m:den>
                              <m:r>
                                <a:rPr lang="tr-TR" b="0" i="1" smtClean="0">
                                  <a:solidFill>
                                    <a:srgbClr val="292934"/>
                                  </a:solidFill>
                                  <a:latin typeface="Cambria Math"/>
                                </a:rPr>
                                <m:t>2</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i="1">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1</m:t>
                                  </m:r>
                                </m:num>
                                <m:den>
                                  <m:r>
                                    <a:rPr lang="tr-TR" b="0" i="1" smtClean="0">
                                      <a:solidFill>
                                        <a:srgbClr val="292934"/>
                                      </a:solidFill>
                                      <a:latin typeface="Cambria Math"/>
                                    </a:rPr>
                                    <m:t>2</m:t>
                                  </m:r>
                                </m:den>
                              </m:f>
                              <m:r>
                                <a:rPr lang="tr-TR" i="1">
                                  <a:solidFill>
                                    <a:srgbClr val="292934"/>
                                  </a:solidFill>
                                  <a:latin typeface="Cambria Math"/>
                                </a:rPr>
                                <m:t>)</m:t>
                              </m:r>
                            </m:e>
                          </m:func>
                          <m:r>
                            <a:rPr lang="tr-TR" i="1">
                              <a:solidFill>
                                <a:srgbClr val="292934"/>
                              </a:solidFill>
                              <a:latin typeface="Cambria Math"/>
                            </a:rPr>
                            <m:t>=</m:t>
                          </m:r>
                          <m:r>
                            <a:rPr lang="tr-TR" b="0" i="1" smtClean="0">
                              <a:solidFill>
                                <a:srgbClr val="292934"/>
                              </a:solidFill>
                              <a:latin typeface="Cambria Math"/>
                            </a:rPr>
                            <m:t>1</m:t>
                          </m:r>
                        </m:e>
                      </m:func>
                    </m:oMath>
                  </m:oMathPara>
                </a14:m>
                <a:endParaRPr lang="tr-TR" dirty="0">
                  <a:solidFill>
                    <a:srgbClr val="FF0000"/>
                  </a:solidFill>
                </a:endParaRPr>
              </a:p>
              <a:p>
                <a:pPr marL="0" lvl="0" indent="0" algn="just">
                  <a:buClr>
                    <a:srgbClr val="93A299"/>
                  </a:buClr>
                  <a:buNone/>
                </a:pPr>
                <a14:m>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r>
                          <a:rPr lang="tr-TR" i="1">
                            <a:solidFill>
                              <a:srgbClr val="292934"/>
                            </a:solidFill>
                            <a:latin typeface="Cambria Math"/>
                          </a:rPr>
                          <m:t>𝑁𝐸𝑀</m:t>
                        </m:r>
                        <m:r>
                          <a:rPr lang="tr-TR" i="1">
                            <a:solidFill>
                              <a:srgbClr val="292934"/>
                            </a:solidFill>
                            <a:latin typeface="Cambria Math"/>
                          </a:rPr>
                          <m:t>,</m:t>
                        </m:r>
                        <m:r>
                          <a:rPr lang="tr-TR" i="1">
                            <a:solidFill>
                              <a:srgbClr val="292934"/>
                            </a:solidFill>
                            <a:latin typeface="Cambria Math"/>
                          </a:rPr>
                          <m:t>𝑂𝑌𝑈𝑁</m:t>
                        </m:r>
                      </m:e>
                    </m:d>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i="1">
                            <a:solidFill>
                              <a:srgbClr val="292934"/>
                            </a:solidFill>
                            <a:latin typeface="Cambria Math"/>
                          </a:rPr>
                          <m:t>3</m:t>
                        </m:r>
                      </m:num>
                      <m:den>
                        <m:r>
                          <a:rPr lang="tr-TR" i="1">
                            <a:solidFill>
                              <a:srgbClr val="292934"/>
                            </a:solidFill>
                            <a:latin typeface="Cambria Math"/>
                          </a:rPr>
                          <m:t>5</m:t>
                        </m:r>
                      </m:den>
                    </m:f>
                    <m:d>
                      <m:dPr>
                        <m:ctrlPr>
                          <a:rPr lang="tr-TR" i="1">
                            <a:solidFill>
                              <a:srgbClr val="292934"/>
                            </a:solidFill>
                            <a:latin typeface="Cambria Math" panose="02040503050406030204" pitchFamily="18" charset="0"/>
                          </a:rPr>
                        </m:ctrlPr>
                      </m:dPr>
                      <m:e>
                        <m:r>
                          <a:rPr lang="tr-TR" i="1">
                            <a:solidFill>
                              <a:srgbClr val="292934"/>
                            </a:solidFill>
                            <a:latin typeface="Cambria Math"/>
                          </a:rPr>
                          <m:t>0</m:t>
                        </m:r>
                        <m:r>
                          <a:rPr lang="tr-TR" b="0" i="1" smtClean="0">
                            <a:solidFill>
                              <a:srgbClr val="292934"/>
                            </a:solidFill>
                            <a:latin typeface="Cambria Math"/>
                          </a:rPr>
                          <m:t>.918</m:t>
                        </m:r>
                      </m:e>
                    </m:d>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i="1">
                            <a:solidFill>
                              <a:srgbClr val="292934"/>
                            </a:solidFill>
                            <a:latin typeface="Cambria Math"/>
                          </a:rPr>
                          <m:t>2</m:t>
                        </m:r>
                      </m:num>
                      <m:den>
                        <m:r>
                          <a:rPr lang="tr-TR" i="1">
                            <a:solidFill>
                              <a:srgbClr val="292934"/>
                            </a:solidFill>
                            <a:latin typeface="Cambria Math"/>
                          </a:rPr>
                          <m:t>5</m:t>
                        </m:r>
                      </m:den>
                    </m:f>
                    <m:d>
                      <m:dPr>
                        <m:ctrlPr>
                          <a:rPr lang="tr-TR" i="1">
                            <a:solidFill>
                              <a:srgbClr val="292934"/>
                            </a:solidFill>
                            <a:latin typeface="Cambria Math" panose="02040503050406030204" pitchFamily="18" charset="0"/>
                          </a:rPr>
                        </m:ctrlPr>
                      </m:dPr>
                      <m:e>
                        <m:r>
                          <a:rPr lang="tr-TR" b="0" i="1" smtClean="0">
                            <a:solidFill>
                              <a:srgbClr val="292934"/>
                            </a:solidFill>
                            <a:latin typeface="Cambria Math"/>
                          </a:rPr>
                          <m:t>1</m:t>
                        </m:r>
                      </m:e>
                    </m:d>
                    <m:r>
                      <a:rPr lang="tr-TR" i="1">
                        <a:solidFill>
                          <a:srgbClr val="292934"/>
                        </a:solidFill>
                        <a:latin typeface="Cambria Math"/>
                      </a:rPr>
                      <m:t>=</m:t>
                    </m:r>
                    <m:r>
                      <a:rPr lang="tr-TR" i="1" smtClean="0">
                        <a:solidFill>
                          <a:schemeClr val="tx1"/>
                        </a:solidFill>
                        <a:latin typeface="Cambria Math" pitchFamily="18" charset="0"/>
                        <a:ea typeface="Cambria Math" pitchFamily="18" charset="0"/>
                      </a:rPr>
                      <m:t>0</m:t>
                    </m:r>
                  </m:oMath>
                </a14:m>
                <a:r>
                  <a:rPr lang="tr-TR" dirty="0">
                    <a:solidFill>
                      <a:schemeClr val="tx1"/>
                    </a:solidFill>
                    <a:latin typeface="Cambria Math" pitchFamily="18" charset="0"/>
                    <a:ea typeface="Cambria Math" pitchFamily="18" charset="0"/>
                  </a:rPr>
                  <a:t>.951</a:t>
                </a:r>
              </a:p>
              <a:p>
                <a:pPr marL="0" lvl="0" indent="0" algn="just">
                  <a:buClr>
                    <a:srgbClr val="93A299"/>
                  </a:buClr>
                  <a:buNone/>
                </a:pPr>
                <a:endParaRPr lang="tr-TR" dirty="0">
                  <a:solidFill>
                    <a:srgbClr val="FF0000"/>
                  </a:solidFill>
                </a:endParaRPr>
              </a:p>
              <a:p>
                <a:pPr marL="0" lvl="0" indent="0" algn="just">
                  <a:buClr>
                    <a:srgbClr val="93A299"/>
                  </a:buClr>
                  <a:buNone/>
                </a:pPr>
                <a14:m>
                  <m:oMathPara xmlns:m="http://schemas.openxmlformats.org/officeDocument/2006/math">
                    <m:oMathParaPr>
                      <m:jc m:val="centerGroup"/>
                    </m:oMathParaPr>
                    <m:oMath xmlns:m="http://schemas.openxmlformats.org/officeDocument/2006/math">
                      <m:r>
                        <a:rPr lang="tr-TR" i="1">
                          <a:solidFill>
                            <a:srgbClr val="292934"/>
                          </a:solidFill>
                          <a:latin typeface="Cambria Math"/>
                        </a:rPr>
                        <m:t>𝐾𝑎𝑧𝑎𝑛</m:t>
                      </m:r>
                      <m:r>
                        <a:rPr lang="tr-TR" i="1">
                          <a:solidFill>
                            <a:srgbClr val="292934"/>
                          </a:solidFill>
                          <a:latin typeface="Cambria Math"/>
                        </a:rPr>
                        <m:t>ç</m:t>
                      </m:r>
                      <m:d>
                        <m:dPr>
                          <m:ctrlPr>
                            <a:rPr lang="tr-TR" i="1">
                              <a:solidFill>
                                <a:srgbClr val="292934"/>
                              </a:solidFill>
                              <a:latin typeface="Cambria Math" panose="02040503050406030204" pitchFamily="18" charset="0"/>
                            </a:rPr>
                          </m:ctrlPr>
                        </m:dPr>
                        <m:e>
                          <m:r>
                            <a:rPr lang="tr-TR" b="0" i="1" smtClean="0">
                              <a:solidFill>
                                <a:srgbClr val="292934"/>
                              </a:solidFill>
                              <a:latin typeface="Cambria Math"/>
                            </a:rPr>
                            <m:t>𝑅</m:t>
                          </m:r>
                          <m:r>
                            <a:rPr lang="tr-TR" b="0" i="1" smtClean="0">
                              <a:solidFill>
                                <a:srgbClr val="292934"/>
                              </a:solidFill>
                              <a:latin typeface="Cambria Math"/>
                            </a:rPr>
                            <m:t>Ü</m:t>
                          </m:r>
                          <m:r>
                            <a:rPr lang="tr-TR" b="0" i="1" smtClean="0">
                              <a:solidFill>
                                <a:srgbClr val="292934"/>
                              </a:solidFill>
                              <a:latin typeface="Cambria Math"/>
                            </a:rPr>
                            <m:t>𝑍𝐺𝐴𝑅</m:t>
                          </m:r>
                          <m:r>
                            <a:rPr lang="tr-TR" i="1">
                              <a:solidFill>
                                <a:srgbClr val="292934"/>
                              </a:solidFill>
                              <a:latin typeface="Cambria Math"/>
                            </a:rPr>
                            <m:t>,</m:t>
                          </m:r>
                          <m:r>
                            <a:rPr lang="tr-TR" i="1">
                              <a:solidFill>
                                <a:srgbClr val="292934"/>
                              </a:solidFill>
                              <a:latin typeface="Cambria Math"/>
                            </a:rPr>
                            <m:t>𝑂𝑌𝑈𝑁</m:t>
                          </m:r>
                        </m:e>
                      </m:d>
                      <m:r>
                        <a:rPr lang="tr-TR" i="1">
                          <a:solidFill>
                            <a:srgbClr val="292934"/>
                          </a:solidFill>
                          <a:latin typeface="Cambria Math"/>
                        </a:rPr>
                        <m:t>=</m:t>
                      </m:r>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r>
                            <a:rPr lang="tr-TR" i="1">
                              <a:solidFill>
                                <a:srgbClr val="292934"/>
                              </a:solidFill>
                              <a:latin typeface="Cambria Math"/>
                            </a:rPr>
                            <m:t>𝑂𝑌𝑈𝑁</m:t>
                          </m:r>
                        </m:e>
                      </m:d>
                      <m:r>
                        <a:rPr lang="tr-TR" i="1">
                          <a:solidFill>
                            <a:srgbClr val="292934"/>
                          </a:solidFill>
                          <a:latin typeface="Cambria Math"/>
                        </a:rPr>
                        <m:t>−</m:t>
                      </m:r>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r>
                            <a:rPr lang="tr-TR" b="0" i="1" smtClean="0">
                              <a:solidFill>
                                <a:srgbClr val="292934"/>
                              </a:solidFill>
                              <a:latin typeface="Cambria Math"/>
                            </a:rPr>
                            <m:t>𝑅</m:t>
                          </m:r>
                          <m:r>
                            <a:rPr lang="tr-TR" b="0" i="1" smtClean="0">
                              <a:solidFill>
                                <a:srgbClr val="292934"/>
                              </a:solidFill>
                              <a:latin typeface="Cambria Math"/>
                            </a:rPr>
                            <m:t>Ü</m:t>
                          </m:r>
                          <m:r>
                            <a:rPr lang="tr-TR" b="0" i="1" smtClean="0">
                              <a:solidFill>
                                <a:srgbClr val="292934"/>
                              </a:solidFill>
                              <a:latin typeface="Cambria Math"/>
                            </a:rPr>
                            <m:t>𝑍𝐺𝐴𝑅</m:t>
                          </m:r>
                          <m:r>
                            <a:rPr lang="tr-TR" i="1">
                              <a:solidFill>
                                <a:srgbClr val="292934"/>
                              </a:solidFill>
                              <a:latin typeface="Cambria Math"/>
                            </a:rPr>
                            <m:t>,</m:t>
                          </m:r>
                          <m:r>
                            <a:rPr lang="tr-TR" i="1">
                              <a:solidFill>
                                <a:srgbClr val="292934"/>
                              </a:solidFill>
                              <a:latin typeface="Cambria Math"/>
                            </a:rPr>
                            <m:t>𝑂𝑌𝑈𝑁</m:t>
                          </m:r>
                        </m:e>
                      </m:d>
                    </m:oMath>
                  </m:oMathPara>
                </a14:m>
                <a:endParaRPr lang="tr-TR" dirty="0">
                  <a:solidFill>
                    <a:srgbClr val="292934"/>
                  </a:solidFill>
                </a:endParaRPr>
              </a:p>
              <a:p>
                <a:pPr marL="0" lvl="0" indent="0" algn="just">
                  <a:buClr>
                    <a:srgbClr val="93A299"/>
                  </a:buClr>
                  <a:buNone/>
                </a:pPr>
                <a:r>
                  <a:rPr lang="tr-TR" dirty="0">
                    <a:solidFill>
                      <a:srgbClr val="292934"/>
                    </a:solidFill>
                  </a:rPr>
                  <a:t>                                         =0.970-0.951</a:t>
                </a:r>
              </a:p>
              <a:p>
                <a:pPr marL="0" lvl="0" indent="0" algn="just">
                  <a:buClr>
                    <a:srgbClr val="93A299"/>
                  </a:buClr>
                  <a:buNone/>
                </a:pPr>
                <a:r>
                  <a:rPr lang="tr-TR" dirty="0">
                    <a:solidFill>
                      <a:srgbClr val="292934"/>
                    </a:solidFill>
                  </a:rPr>
                  <a:t>                                         =0.019 </a:t>
                </a:r>
              </a:p>
              <a:p>
                <a:pPr marL="0" indent="0">
                  <a:buNone/>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764704"/>
                <a:ext cx="8229600" cy="5712296"/>
              </a:xfrm>
              <a:blipFill>
                <a:blip r:embed="rId2"/>
                <a:stretch>
                  <a:fillRect b="-1066"/>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26862294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620688"/>
            <a:ext cx="8229600" cy="5856312"/>
          </a:xfrm>
        </p:spPr>
        <p:txBody>
          <a:bodyPr/>
          <a:lstStyle/>
          <a:p>
            <a:pPr algn="just">
              <a:buFont typeface="Wingdings" pitchFamily="2" charset="2"/>
              <a:buChar char="v"/>
            </a:pPr>
            <a:r>
              <a:rPr lang="tr-TR" dirty="0"/>
              <a:t> Elde edilen kazanç ölçütlerini aşağıdaki tabloda topluca veriyoruz:</a:t>
            </a:r>
          </a:p>
          <a:p>
            <a:pPr marL="0" indent="0" algn="just">
              <a:buNone/>
            </a:pPr>
            <a:endParaRPr lang="tr-TR" dirty="0"/>
          </a:p>
          <a:p>
            <a:pPr marL="0" indent="0" algn="just">
              <a:buNone/>
            </a:pPr>
            <a:r>
              <a:rPr lang="tr-TR" sz="1800" dirty="0">
                <a:solidFill>
                  <a:srgbClr val="C00000"/>
                </a:solidFill>
              </a:rPr>
              <a:t>Tablo 3.12. Kazanç ölçütleri</a:t>
            </a:r>
          </a:p>
        </p:txBody>
      </p:sp>
      <p:sp>
        <p:nvSpPr>
          <p:cNvPr id="4" name="Altbilgi Yer Tutucusu 3"/>
          <p:cNvSpPr>
            <a:spLocks noGrp="1"/>
          </p:cNvSpPr>
          <p:nvPr>
            <p:ph type="ftr" sz="quarter" idx="11"/>
          </p:nvPr>
        </p:nvSpPr>
        <p:spPr/>
        <p:txBody>
          <a:bodyPr/>
          <a:lstStyle/>
          <a:p>
            <a:r>
              <a:rPr lang="tr-TR"/>
              <a:t>Bölüm 3</a:t>
            </a:r>
          </a:p>
        </p:txBody>
      </p:sp>
      <p:graphicFrame>
        <p:nvGraphicFramePr>
          <p:cNvPr id="5" name="Tablo 4"/>
          <p:cNvGraphicFramePr>
            <a:graphicFrameLocks noGrp="1"/>
          </p:cNvGraphicFramePr>
          <p:nvPr/>
        </p:nvGraphicFramePr>
        <p:xfrm>
          <a:off x="1331640" y="2348880"/>
          <a:ext cx="6096000" cy="2088232"/>
        </p:xfrm>
        <a:graphic>
          <a:graphicData uri="http://schemas.openxmlformats.org/drawingml/2006/table">
            <a:tbl>
              <a:tblPr firstRow="1" bandRow="1">
                <a:tableStyleId>{10A1B5D5-9B99-4C35-A422-299274C87663}</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522058">
                <a:tc>
                  <a:txBody>
                    <a:bodyPr/>
                    <a:lstStyle/>
                    <a:p>
                      <a:pPr algn="ctr"/>
                      <a:r>
                        <a:rPr lang="tr-TR" dirty="0"/>
                        <a:t>Nitelik</a:t>
                      </a:r>
                    </a:p>
                  </a:txBody>
                  <a:tcPr/>
                </a:tc>
                <a:tc>
                  <a:txBody>
                    <a:bodyPr/>
                    <a:lstStyle/>
                    <a:p>
                      <a:pPr algn="ctr"/>
                      <a:r>
                        <a:rPr lang="tr-TR" dirty="0"/>
                        <a:t>Kazanç</a:t>
                      </a:r>
                    </a:p>
                  </a:txBody>
                  <a:tcPr/>
                </a:tc>
                <a:extLst>
                  <a:ext uri="{0D108BD9-81ED-4DB2-BD59-A6C34878D82A}">
                    <a16:rowId xmlns:a16="http://schemas.microsoft.com/office/drawing/2014/main" val="10000"/>
                  </a:ext>
                </a:extLst>
              </a:tr>
              <a:tr h="522058">
                <a:tc>
                  <a:txBody>
                    <a:bodyPr/>
                    <a:lstStyle/>
                    <a:p>
                      <a:pPr algn="ctr"/>
                      <a:r>
                        <a:rPr lang="tr-TR" dirty="0"/>
                        <a:t>ISI</a:t>
                      </a:r>
                    </a:p>
                  </a:txBody>
                  <a:tcPr/>
                </a:tc>
                <a:tc>
                  <a:txBody>
                    <a:bodyPr/>
                    <a:lstStyle/>
                    <a:p>
                      <a:pPr algn="ctr"/>
                      <a:r>
                        <a:rPr lang="tr-TR" dirty="0"/>
                        <a:t>0.570</a:t>
                      </a:r>
                    </a:p>
                  </a:txBody>
                  <a:tcPr/>
                </a:tc>
                <a:extLst>
                  <a:ext uri="{0D108BD9-81ED-4DB2-BD59-A6C34878D82A}">
                    <a16:rowId xmlns:a16="http://schemas.microsoft.com/office/drawing/2014/main" val="10001"/>
                  </a:ext>
                </a:extLst>
              </a:tr>
              <a:tr h="522058">
                <a:tc>
                  <a:txBody>
                    <a:bodyPr/>
                    <a:lstStyle/>
                    <a:p>
                      <a:pPr algn="ctr"/>
                      <a:r>
                        <a:rPr lang="tr-TR" dirty="0"/>
                        <a:t>NEM</a:t>
                      </a:r>
                      <a:endParaRPr lang="tr-TR" dirty="0">
                        <a:solidFill>
                          <a:srgbClr val="FF0000"/>
                        </a:solidFill>
                      </a:endParaRPr>
                    </a:p>
                  </a:txBody>
                  <a:tcPr/>
                </a:tc>
                <a:tc>
                  <a:txBody>
                    <a:bodyPr/>
                    <a:lstStyle/>
                    <a:p>
                      <a:pPr algn="ctr"/>
                      <a:r>
                        <a:rPr lang="tr-TR" dirty="0"/>
                        <a:t>0.970</a:t>
                      </a:r>
                      <a:endParaRPr lang="tr-TR" dirty="0">
                        <a:solidFill>
                          <a:srgbClr val="FF0000"/>
                        </a:solidFill>
                      </a:endParaRPr>
                    </a:p>
                  </a:txBody>
                  <a:tcPr/>
                </a:tc>
                <a:extLst>
                  <a:ext uri="{0D108BD9-81ED-4DB2-BD59-A6C34878D82A}">
                    <a16:rowId xmlns:a16="http://schemas.microsoft.com/office/drawing/2014/main" val="10002"/>
                  </a:ext>
                </a:extLst>
              </a:tr>
              <a:tr h="522058">
                <a:tc>
                  <a:txBody>
                    <a:bodyPr/>
                    <a:lstStyle/>
                    <a:p>
                      <a:pPr algn="ctr"/>
                      <a:r>
                        <a:rPr lang="tr-TR" dirty="0"/>
                        <a:t>RÜZGAR</a:t>
                      </a:r>
                    </a:p>
                  </a:txBody>
                  <a:tcPr/>
                </a:tc>
                <a:tc>
                  <a:txBody>
                    <a:bodyPr/>
                    <a:lstStyle/>
                    <a:p>
                      <a:pPr algn="ctr"/>
                      <a:r>
                        <a:rPr lang="tr-TR" dirty="0"/>
                        <a:t>0.019</a:t>
                      </a:r>
                    </a:p>
                  </a:txBody>
                  <a:tcPr/>
                </a:tc>
                <a:extLst>
                  <a:ext uri="{0D108BD9-81ED-4DB2-BD59-A6C34878D82A}">
                    <a16:rowId xmlns:a16="http://schemas.microsoft.com/office/drawing/2014/main" val="10003"/>
                  </a:ext>
                </a:extLst>
              </a:tr>
            </a:tbl>
          </a:graphicData>
        </a:graphic>
      </p:graphicFrame>
      <p:sp>
        <p:nvSpPr>
          <p:cNvPr id="6" name="Metin kutusu 5"/>
          <p:cNvSpPr txBox="1"/>
          <p:nvPr/>
        </p:nvSpPr>
        <p:spPr>
          <a:xfrm>
            <a:off x="683568" y="5013176"/>
            <a:ext cx="7920880" cy="1569660"/>
          </a:xfrm>
          <a:prstGeom prst="rect">
            <a:avLst/>
          </a:prstGeom>
          <a:noFill/>
        </p:spPr>
        <p:txBody>
          <a:bodyPr wrap="square" rtlCol="0">
            <a:spAutoFit/>
          </a:bodyPr>
          <a:lstStyle/>
          <a:p>
            <a:pPr algn="just"/>
            <a:r>
              <a:rPr lang="tr-TR" sz="2400" dirty="0"/>
              <a:t>Bu değerlere bakarak en büyük kazancın NEM niteliğini seçerek elde edilebileceğini görüyoruz. Elde edilen sonuçlara bağlı olarak karar ağacını şu şekilde geliştiriyoruz;</a:t>
            </a:r>
          </a:p>
        </p:txBody>
      </p:sp>
    </p:spTree>
    <p:extLst>
      <p:ext uri="{BB962C8B-B14F-4D97-AF65-F5344CB8AC3E}">
        <p14:creationId xmlns:p14="http://schemas.microsoft.com/office/powerpoint/2010/main" val="15502968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ltbilgi Yer Tutucusu 3"/>
          <p:cNvSpPr>
            <a:spLocks noGrp="1"/>
          </p:cNvSpPr>
          <p:nvPr>
            <p:ph type="ftr" sz="quarter" idx="11"/>
          </p:nvPr>
        </p:nvSpPr>
        <p:spPr/>
        <p:txBody>
          <a:bodyPr/>
          <a:lstStyle/>
          <a:p>
            <a:r>
              <a:rPr lang="tr-TR"/>
              <a:t>Bölüm 3</a:t>
            </a:r>
          </a:p>
        </p:txBody>
      </p:sp>
      <p:sp>
        <p:nvSpPr>
          <p:cNvPr id="19" name="İçerik Yer Tutucusu 18"/>
          <p:cNvSpPr>
            <a:spLocks noGrp="1"/>
          </p:cNvSpPr>
          <p:nvPr>
            <p:ph idx="1"/>
          </p:nvPr>
        </p:nvSpPr>
        <p:spPr>
          <a:xfrm>
            <a:off x="179512" y="836712"/>
            <a:ext cx="8507288" cy="5640288"/>
          </a:xfrm>
        </p:spPr>
        <p:txBody>
          <a:bodyPr/>
          <a:lstStyle/>
          <a:p>
            <a:pPr marL="0" indent="0">
              <a:buNone/>
            </a:pPr>
            <a:r>
              <a:rPr lang="tr-TR" dirty="0"/>
              <a:t>   </a:t>
            </a:r>
          </a:p>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buNone/>
            </a:pPr>
            <a:endParaRPr lang="tr-TR" dirty="0"/>
          </a:p>
        </p:txBody>
      </p:sp>
      <p:sp>
        <p:nvSpPr>
          <p:cNvPr id="20" name="Oval 19"/>
          <p:cNvSpPr/>
          <p:nvPr/>
        </p:nvSpPr>
        <p:spPr>
          <a:xfrm>
            <a:off x="3491880" y="1268760"/>
            <a:ext cx="165618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Hava</a:t>
            </a:r>
          </a:p>
        </p:txBody>
      </p:sp>
      <p:sp>
        <p:nvSpPr>
          <p:cNvPr id="21" name="Metin kutusu 20"/>
          <p:cNvSpPr txBox="1"/>
          <p:nvPr/>
        </p:nvSpPr>
        <p:spPr>
          <a:xfrm>
            <a:off x="2591780" y="2708920"/>
            <a:ext cx="1044116" cy="276999"/>
          </a:xfrm>
          <a:prstGeom prst="rect">
            <a:avLst/>
          </a:prstGeom>
          <a:noFill/>
        </p:spPr>
        <p:txBody>
          <a:bodyPr wrap="square" rtlCol="0">
            <a:spAutoFit/>
          </a:bodyPr>
          <a:lstStyle/>
          <a:p>
            <a:r>
              <a:rPr lang="tr-TR" sz="1200" dirty="0"/>
              <a:t>Güneşli</a:t>
            </a:r>
          </a:p>
        </p:txBody>
      </p:sp>
      <p:cxnSp>
        <p:nvCxnSpPr>
          <p:cNvPr id="23" name="Düz Bağlayıcı 22"/>
          <p:cNvCxnSpPr>
            <a:endCxn id="21" idx="0"/>
          </p:cNvCxnSpPr>
          <p:nvPr/>
        </p:nvCxnSpPr>
        <p:spPr>
          <a:xfrm flipH="1">
            <a:off x="3113838" y="2183160"/>
            <a:ext cx="522058" cy="525760"/>
          </a:xfrm>
          <a:prstGeom prst="line">
            <a:avLst/>
          </a:prstGeom>
        </p:spPr>
        <p:style>
          <a:lnRef idx="1">
            <a:schemeClr val="accent1"/>
          </a:lnRef>
          <a:fillRef idx="0">
            <a:schemeClr val="accent1"/>
          </a:fillRef>
          <a:effectRef idx="0">
            <a:schemeClr val="accent1"/>
          </a:effectRef>
          <a:fontRef idx="minor">
            <a:schemeClr val="tx1"/>
          </a:fontRef>
        </p:style>
      </p:cxnSp>
      <p:sp>
        <p:nvSpPr>
          <p:cNvPr id="30" name="Metin kutusu 29"/>
          <p:cNvSpPr txBox="1"/>
          <p:nvPr/>
        </p:nvSpPr>
        <p:spPr>
          <a:xfrm>
            <a:off x="3761910" y="2985919"/>
            <a:ext cx="1116124" cy="276999"/>
          </a:xfrm>
          <a:prstGeom prst="rect">
            <a:avLst/>
          </a:prstGeom>
          <a:noFill/>
        </p:spPr>
        <p:txBody>
          <a:bodyPr wrap="square" rtlCol="0">
            <a:spAutoFit/>
          </a:bodyPr>
          <a:lstStyle/>
          <a:p>
            <a:pPr algn="ctr"/>
            <a:r>
              <a:rPr lang="tr-TR" sz="1200" dirty="0"/>
              <a:t>Bulutlu</a:t>
            </a:r>
          </a:p>
        </p:txBody>
      </p:sp>
      <p:cxnSp>
        <p:nvCxnSpPr>
          <p:cNvPr id="32" name="Düz Bağlayıcı 31"/>
          <p:cNvCxnSpPr/>
          <p:nvPr/>
        </p:nvCxnSpPr>
        <p:spPr>
          <a:xfrm>
            <a:off x="4319972" y="2276872"/>
            <a:ext cx="0" cy="6167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Düz Bağlayıcı 34"/>
          <p:cNvCxnSpPr/>
          <p:nvPr/>
        </p:nvCxnSpPr>
        <p:spPr>
          <a:xfrm>
            <a:off x="5004048" y="2183160"/>
            <a:ext cx="576064" cy="525760"/>
          </a:xfrm>
          <a:prstGeom prst="line">
            <a:avLst/>
          </a:prstGeom>
        </p:spPr>
        <p:style>
          <a:lnRef idx="1">
            <a:schemeClr val="accent1"/>
          </a:lnRef>
          <a:fillRef idx="0">
            <a:schemeClr val="accent1"/>
          </a:fillRef>
          <a:effectRef idx="0">
            <a:schemeClr val="accent1"/>
          </a:effectRef>
          <a:fontRef idx="minor">
            <a:schemeClr val="tx1"/>
          </a:fontRef>
        </p:style>
      </p:cxnSp>
      <p:sp>
        <p:nvSpPr>
          <p:cNvPr id="36" name="Metin kutusu 35"/>
          <p:cNvSpPr txBox="1"/>
          <p:nvPr/>
        </p:nvSpPr>
        <p:spPr>
          <a:xfrm>
            <a:off x="5303642" y="2783701"/>
            <a:ext cx="828881" cy="276999"/>
          </a:xfrm>
          <a:prstGeom prst="rect">
            <a:avLst/>
          </a:prstGeom>
          <a:noFill/>
        </p:spPr>
        <p:txBody>
          <a:bodyPr wrap="none" rtlCol="0">
            <a:spAutoFit/>
          </a:bodyPr>
          <a:lstStyle/>
          <a:p>
            <a:r>
              <a:rPr lang="tr-TR" sz="1200" dirty="0"/>
              <a:t>Yağmurlu</a:t>
            </a:r>
          </a:p>
        </p:txBody>
      </p:sp>
      <p:cxnSp>
        <p:nvCxnSpPr>
          <p:cNvPr id="38" name="Düz Ok Bağlayıcısı 37"/>
          <p:cNvCxnSpPr/>
          <p:nvPr/>
        </p:nvCxnSpPr>
        <p:spPr>
          <a:xfrm flipH="1">
            <a:off x="2123728" y="3060700"/>
            <a:ext cx="648072" cy="7283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Düz Ok Bağlayıcısı 40"/>
          <p:cNvCxnSpPr>
            <a:stCxn id="30" idx="2"/>
          </p:cNvCxnSpPr>
          <p:nvPr/>
        </p:nvCxnSpPr>
        <p:spPr>
          <a:xfrm>
            <a:off x="4319972" y="3262918"/>
            <a:ext cx="0" cy="6701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Düz Ok Bağlayıcısı 45"/>
          <p:cNvCxnSpPr/>
          <p:nvPr/>
        </p:nvCxnSpPr>
        <p:spPr>
          <a:xfrm>
            <a:off x="5940152" y="3124418"/>
            <a:ext cx="720080" cy="6646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1389348" y="3901858"/>
            <a:ext cx="1202432" cy="6072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Nem</a:t>
            </a:r>
          </a:p>
        </p:txBody>
      </p:sp>
      <p:cxnSp>
        <p:nvCxnSpPr>
          <p:cNvPr id="52" name="Düz Bağlayıcı 51"/>
          <p:cNvCxnSpPr/>
          <p:nvPr/>
        </p:nvCxnSpPr>
        <p:spPr>
          <a:xfrm flipH="1">
            <a:off x="1173324" y="4476197"/>
            <a:ext cx="432048" cy="504057"/>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Düz Bağlayıcı 56"/>
          <p:cNvCxnSpPr/>
          <p:nvPr/>
        </p:nvCxnSpPr>
        <p:spPr>
          <a:xfrm>
            <a:off x="2092409" y="4306928"/>
            <a:ext cx="590364" cy="709229"/>
          </a:xfrm>
          <a:prstGeom prst="line">
            <a:avLst/>
          </a:prstGeom>
        </p:spPr>
        <p:style>
          <a:lnRef idx="1">
            <a:schemeClr val="accent1"/>
          </a:lnRef>
          <a:fillRef idx="0">
            <a:schemeClr val="accent1"/>
          </a:fillRef>
          <a:effectRef idx="0">
            <a:schemeClr val="accent1"/>
          </a:effectRef>
          <a:fontRef idx="minor">
            <a:schemeClr val="tx1"/>
          </a:fontRef>
        </p:style>
      </p:cxnSp>
      <p:sp>
        <p:nvSpPr>
          <p:cNvPr id="59" name="Metin kutusu 58"/>
          <p:cNvSpPr txBox="1"/>
          <p:nvPr/>
        </p:nvSpPr>
        <p:spPr>
          <a:xfrm>
            <a:off x="640414" y="5007171"/>
            <a:ext cx="1065820" cy="276999"/>
          </a:xfrm>
          <a:prstGeom prst="rect">
            <a:avLst/>
          </a:prstGeom>
          <a:noFill/>
        </p:spPr>
        <p:txBody>
          <a:bodyPr wrap="square" rtlCol="0">
            <a:spAutoFit/>
          </a:bodyPr>
          <a:lstStyle/>
          <a:p>
            <a:pPr algn="ctr"/>
            <a:r>
              <a:rPr lang="tr-TR" sz="1200" dirty="0"/>
              <a:t>Yüksek</a:t>
            </a:r>
          </a:p>
        </p:txBody>
      </p:sp>
      <p:sp>
        <p:nvSpPr>
          <p:cNvPr id="61" name="Metin kutusu 60"/>
          <p:cNvSpPr txBox="1"/>
          <p:nvPr/>
        </p:nvSpPr>
        <p:spPr>
          <a:xfrm>
            <a:off x="2126202" y="5033276"/>
            <a:ext cx="1350150" cy="276999"/>
          </a:xfrm>
          <a:prstGeom prst="rect">
            <a:avLst/>
          </a:prstGeom>
          <a:noFill/>
        </p:spPr>
        <p:txBody>
          <a:bodyPr wrap="square" rtlCol="0">
            <a:spAutoFit/>
          </a:bodyPr>
          <a:lstStyle/>
          <a:p>
            <a:pPr algn="ctr"/>
            <a:r>
              <a:rPr lang="tr-TR" sz="1200" dirty="0"/>
              <a:t>Normal</a:t>
            </a:r>
          </a:p>
        </p:txBody>
      </p:sp>
      <p:cxnSp>
        <p:nvCxnSpPr>
          <p:cNvPr id="63" name="Düz Ok Bağlayıcısı 62"/>
          <p:cNvCxnSpPr/>
          <p:nvPr/>
        </p:nvCxnSpPr>
        <p:spPr>
          <a:xfrm flipH="1">
            <a:off x="640414" y="5310275"/>
            <a:ext cx="331186"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Düz Ok Bağlayıcısı 65"/>
          <p:cNvCxnSpPr>
            <a:stCxn id="61" idx="2"/>
          </p:cNvCxnSpPr>
          <p:nvPr/>
        </p:nvCxnSpPr>
        <p:spPr>
          <a:xfrm>
            <a:off x="2801277" y="5310275"/>
            <a:ext cx="312561"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9" name="Dikdörtgen 68"/>
          <p:cNvSpPr/>
          <p:nvPr/>
        </p:nvSpPr>
        <p:spPr>
          <a:xfrm>
            <a:off x="258924" y="5792688"/>
            <a:ext cx="9144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Hayır</a:t>
            </a:r>
          </a:p>
        </p:txBody>
      </p:sp>
      <p:sp>
        <p:nvSpPr>
          <p:cNvPr id="70" name="Dikdörtgen 69"/>
          <p:cNvSpPr/>
          <p:nvPr/>
        </p:nvSpPr>
        <p:spPr>
          <a:xfrm>
            <a:off x="2776222" y="5792688"/>
            <a:ext cx="9144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Evet</a:t>
            </a:r>
          </a:p>
        </p:txBody>
      </p:sp>
    </p:spTree>
    <p:extLst>
      <p:ext uri="{BB962C8B-B14F-4D97-AF65-F5344CB8AC3E}">
        <p14:creationId xmlns:p14="http://schemas.microsoft.com/office/powerpoint/2010/main" val="3608532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539552" y="774928"/>
            <a:ext cx="8229600" cy="4526280"/>
          </a:xfrm>
        </p:spPr>
        <p:txBody>
          <a:bodyPr>
            <a:normAutofit lnSpcReduction="10000"/>
          </a:bodyPr>
          <a:lstStyle/>
          <a:p>
            <a:r>
              <a:rPr lang="tr-TR" dirty="0"/>
              <a:t>2.3.Veri Ambarı Nedir?</a:t>
            </a:r>
          </a:p>
          <a:p>
            <a:endParaRPr lang="tr-TR" dirty="0"/>
          </a:p>
          <a:p>
            <a:pPr algn="just"/>
            <a:r>
              <a:rPr lang="tr-TR" dirty="0"/>
              <a:t>Veri ambarı için çeşitli tanımlamalar yapılabilir.</a:t>
            </a:r>
          </a:p>
          <a:p>
            <a:pPr algn="just"/>
            <a:r>
              <a:rPr lang="tr-TR" dirty="0"/>
              <a:t>Veri ambarını en basit anlamda, karar destek uygulamaları için tasarlanan bir ortam olarak tanımlıyoruz.</a:t>
            </a:r>
          </a:p>
          <a:p>
            <a:pPr algn="just"/>
            <a:r>
              <a:rPr lang="tr-TR" dirty="0"/>
              <a:t>Bir başka deyişle  veri ambarı, karar destek sistemlerinin teknik altyapısını oluşturur.</a:t>
            </a:r>
          </a:p>
          <a:p>
            <a:endParaRPr lang="tr-TR" dirty="0"/>
          </a:p>
        </p:txBody>
      </p:sp>
    </p:spTree>
    <p:extLst>
      <p:ext uri="{BB962C8B-B14F-4D97-AF65-F5344CB8AC3E}">
        <p14:creationId xmlns:p14="http://schemas.microsoft.com/office/powerpoint/2010/main" val="330443868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836712"/>
            <a:ext cx="8229600" cy="5904656"/>
          </a:xfrm>
        </p:spPr>
        <p:txBody>
          <a:bodyPr/>
          <a:lstStyle/>
          <a:p>
            <a:pPr algn="just">
              <a:buFont typeface="Wingdings" pitchFamily="2" charset="2"/>
              <a:buChar char="v"/>
            </a:pPr>
            <a:r>
              <a:rPr lang="tr-TR" dirty="0"/>
              <a:t> </a:t>
            </a:r>
            <a:r>
              <a:rPr lang="tr-TR" dirty="0">
                <a:solidFill>
                  <a:srgbClr val="FF0000"/>
                </a:solidFill>
              </a:rPr>
              <a:t>NEM </a:t>
            </a:r>
            <a:r>
              <a:rPr lang="tr-TR" dirty="0"/>
              <a:t>ile ilgili ‘yüksek’ değerine sadece ‘hayır’ değeri karşılık geldiğinden, bu noktadan itibaren aşağıya doğru dalın ilerlemesi son bulur. ‘Hayır’ değeri artık bir yaprak değeridir. Benzer biçimde ‘normal’ değeri içinde ‘evet’ değeri yaprak değeridir.</a:t>
            </a:r>
          </a:p>
          <a:p>
            <a:pPr marL="0" indent="0" algn="just">
              <a:buNone/>
            </a:pPr>
            <a:r>
              <a:rPr lang="tr-TR" dirty="0">
                <a:solidFill>
                  <a:srgbClr val="FF0000"/>
                </a:solidFill>
              </a:rPr>
              <a:t>d) HAVA niteliğinin bulutlu değeri için dallanma:</a:t>
            </a:r>
          </a:p>
          <a:p>
            <a:pPr marL="0" indent="0" algn="just">
              <a:buNone/>
            </a:pPr>
            <a:r>
              <a:rPr lang="tr-TR" dirty="0">
                <a:solidFill>
                  <a:srgbClr val="FF0000"/>
                </a:solidFill>
              </a:rPr>
              <a:t> </a:t>
            </a:r>
            <a:r>
              <a:rPr lang="tr-TR" dirty="0"/>
              <a:t>Veri kümesini HAVA niteliğinin ‘bulutlu’ değeri için yeniden düzenleyelim.</a:t>
            </a:r>
          </a:p>
          <a:p>
            <a:pPr marL="0" indent="0" algn="just">
              <a:buNone/>
            </a:pPr>
            <a:r>
              <a:rPr lang="tr-TR" sz="1400" dirty="0">
                <a:solidFill>
                  <a:srgbClr val="C00000"/>
                </a:solidFill>
              </a:rPr>
              <a:t>Tablo 3.13. Niteliklerin değerleri</a:t>
            </a:r>
          </a:p>
          <a:p>
            <a:pPr marL="0" indent="0" algn="just">
              <a:buNone/>
            </a:pPr>
            <a:endParaRPr lang="tr-TR" sz="1400" dirty="0">
              <a:solidFill>
                <a:srgbClr val="C00000"/>
              </a:solidFill>
            </a:endParaRPr>
          </a:p>
          <a:p>
            <a:pPr marL="0" indent="0" algn="just">
              <a:buNone/>
            </a:pPr>
            <a:endParaRPr lang="tr-TR" sz="1400" dirty="0">
              <a:solidFill>
                <a:srgbClr val="C00000"/>
              </a:solidFill>
            </a:endParaRPr>
          </a:p>
        </p:txBody>
      </p:sp>
      <p:sp>
        <p:nvSpPr>
          <p:cNvPr id="4" name="Altbilgi Yer Tutucusu 3"/>
          <p:cNvSpPr>
            <a:spLocks noGrp="1"/>
          </p:cNvSpPr>
          <p:nvPr>
            <p:ph type="ftr" sz="quarter" idx="11"/>
          </p:nvPr>
        </p:nvSpPr>
        <p:spPr/>
        <p:txBody>
          <a:bodyPr/>
          <a:lstStyle/>
          <a:p>
            <a:r>
              <a:rPr lang="tr-TR"/>
              <a:t>Bölüm 3</a:t>
            </a:r>
          </a:p>
        </p:txBody>
      </p:sp>
      <p:graphicFrame>
        <p:nvGraphicFramePr>
          <p:cNvPr id="5" name="Tablo 4"/>
          <p:cNvGraphicFramePr>
            <a:graphicFrameLocks noGrp="1"/>
          </p:cNvGraphicFramePr>
          <p:nvPr/>
        </p:nvGraphicFramePr>
        <p:xfrm>
          <a:off x="1475656" y="4509120"/>
          <a:ext cx="6096000" cy="1828800"/>
        </p:xfrm>
        <a:graphic>
          <a:graphicData uri="http://schemas.openxmlformats.org/drawingml/2006/table">
            <a:tbl>
              <a:tblPr firstRow="1" bandRow="1">
                <a:tableStyleId>{10A1B5D5-9B99-4C35-A422-299274C87663}</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10078">
                <a:tc>
                  <a:txBody>
                    <a:bodyPr/>
                    <a:lstStyle/>
                    <a:p>
                      <a:pPr algn="ctr"/>
                      <a:r>
                        <a:rPr lang="tr-TR" dirty="0"/>
                        <a:t>HAVA</a:t>
                      </a:r>
                    </a:p>
                  </a:txBody>
                  <a:tcPr/>
                </a:tc>
                <a:tc>
                  <a:txBody>
                    <a:bodyPr/>
                    <a:lstStyle/>
                    <a:p>
                      <a:pPr algn="ctr"/>
                      <a:r>
                        <a:rPr lang="tr-TR" dirty="0"/>
                        <a:t>ISI</a:t>
                      </a:r>
                    </a:p>
                  </a:txBody>
                  <a:tcPr/>
                </a:tc>
                <a:tc>
                  <a:txBody>
                    <a:bodyPr/>
                    <a:lstStyle/>
                    <a:p>
                      <a:pPr algn="ctr"/>
                      <a:r>
                        <a:rPr lang="tr-TR" dirty="0"/>
                        <a:t>NEM</a:t>
                      </a:r>
                    </a:p>
                  </a:txBody>
                  <a:tcPr/>
                </a:tc>
                <a:tc>
                  <a:txBody>
                    <a:bodyPr/>
                    <a:lstStyle/>
                    <a:p>
                      <a:pPr algn="ctr"/>
                      <a:r>
                        <a:rPr lang="tr-TR" dirty="0"/>
                        <a:t>RÜZGAR</a:t>
                      </a:r>
                    </a:p>
                  </a:txBody>
                  <a:tcPr/>
                </a:tc>
                <a:tc>
                  <a:txBody>
                    <a:bodyPr/>
                    <a:lstStyle/>
                    <a:p>
                      <a:pPr algn="ctr"/>
                      <a:r>
                        <a:rPr lang="tr-TR" dirty="0"/>
                        <a:t>OYUN</a:t>
                      </a:r>
                    </a:p>
                  </a:txBody>
                  <a:tcPr/>
                </a:tc>
                <a:extLst>
                  <a:ext uri="{0D108BD9-81ED-4DB2-BD59-A6C34878D82A}">
                    <a16:rowId xmlns:a16="http://schemas.microsoft.com/office/drawing/2014/main" val="10000"/>
                  </a:ext>
                </a:extLst>
              </a:tr>
              <a:tr h="310078">
                <a:tc>
                  <a:txBody>
                    <a:bodyPr/>
                    <a:lstStyle/>
                    <a:p>
                      <a:pPr algn="ctr"/>
                      <a:r>
                        <a:rPr lang="tr-TR" dirty="0"/>
                        <a:t>Bulutlu</a:t>
                      </a:r>
                    </a:p>
                  </a:txBody>
                  <a:tcPr/>
                </a:tc>
                <a:tc>
                  <a:txBody>
                    <a:bodyPr/>
                    <a:lstStyle/>
                    <a:p>
                      <a:pPr algn="ctr"/>
                      <a:r>
                        <a:rPr lang="tr-TR" dirty="0"/>
                        <a:t>Sıcak</a:t>
                      </a:r>
                    </a:p>
                  </a:txBody>
                  <a:tcPr/>
                </a:tc>
                <a:tc>
                  <a:txBody>
                    <a:bodyPr/>
                    <a:lstStyle/>
                    <a:p>
                      <a:pPr algn="ctr"/>
                      <a:r>
                        <a:rPr lang="tr-TR" dirty="0"/>
                        <a:t>Yüksek</a:t>
                      </a:r>
                    </a:p>
                  </a:txBody>
                  <a:tcPr/>
                </a:tc>
                <a:tc>
                  <a:txBody>
                    <a:bodyPr/>
                    <a:lstStyle/>
                    <a:p>
                      <a:pPr algn="ctr"/>
                      <a:r>
                        <a:rPr lang="tr-TR" dirty="0"/>
                        <a:t>Hafif</a:t>
                      </a:r>
                    </a:p>
                  </a:txBody>
                  <a:tcPr/>
                </a:tc>
                <a:tc>
                  <a:txBody>
                    <a:bodyPr/>
                    <a:lstStyle/>
                    <a:p>
                      <a:pPr algn="ctr"/>
                      <a:r>
                        <a:rPr lang="tr-TR" dirty="0"/>
                        <a:t>Evet</a:t>
                      </a:r>
                    </a:p>
                  </a:txBody>
                  <a:tcPr/>
                </a:tc>
                <a:extLst>
                  <a:ext uri="{0D108BD9-81ED-4DB2-BD59-A6C34878D82A}">
                    <a16:rowId xmlns:a16="http://schemas.microsoft.com/office/drawing/2014/main" val="10001"/>
                  </a:ext>
                </a:extLst>
              </a:tr>
              <a:tr h="310078">
                <a:tc>
                  <a:txBody>
                    <a:bodyPr/>
                    <a:lstStyle/>
                    <a:p>
                      <a:pPr algn="ctr"/>
                      <a:r>
                        <a:rPr lang="tr-TR" dirty="0"/>
                        <a:t>Bulutlu</a:t>
                      </a:r>
                    </a:p>
                  </a:txBody>
                  <a:tcPr/>
                </a:tc>
                <a:tc>
                  <a:txBody>
                    <a:bodyPr/>
                    <a:lstStyle/>
                    <a:p>
                      <a:pPr algn="ctr"/>
                      <a:r>
                        <a:rPr lang="tr-TR" dirty="0"/>
                        <a:t>Soğuk</a:t>
                      </a:r>
                    </a:p>
                  </a:txBody>
                  <a:tcPr/>
                </a:tc>
                <a:tc>
                  <a:txBody>
                    <a:bodyPr/>
                    <a:lstStyle/>
                    <a:p>
                      <a:pPr algn="ctr"/>
                      <a:r>
                        <a:rPr lang="tr-TR" dirty="0"/>
                        <a:t>Normal</a:t>
                      </a:r>
                    </a:p>
                  </a:txBody>
                  <a:tcPr/>
                </a:tc>
                <a:tc>
                  <a:txBody>
                    <a:bodyPr/>
                    <a:lstStyle/>
                    <a:p>
                      <a:pPr algn="ctr"/>
                      <a:r>
                        <a:rPr lang="tr-TR" dirty="0"/>
                        <a:t>Kuvvetli</a:t>
                      </a:r>
                    </a:p>
                  </a:txBody>
                  <a:tcPr/>
                </a:tc>
                <a:tc>
                  <a:txBody>
                    <a:bodyPr/>
                    <a:lstStyle/>
                    <a:p>
                      <a:pPr algn="ctr"/>
                      <a:r>
                        <a:rPr lang="tr-TR" dirty="0"/>
                        <a:t>Evet</a:t>
                      </a:r>
                    </a:p>
                  </a:txBody>
                  <a:tcPr/>
                </a:tc>
                <a:extLst>
                  <a:ext uri="{0D108BD9-81ED-4DB2-BD59-A6C34878D82A}">
                    <a16:rowId xmlns:a16="http://schemas.microsoft.com/office/drawing/2014/main" val="10002"/>
                  </a:ext>
                </a:extLst>
              </a:tr>
              <a:tr h="310078">
                <a:tc>
                  <a:txBody>
                    <a:bodyPr/>
                    <a:lstStyle/>
                    <a:p>
                      <a:pPr algn="ctr"/>
                      <a:r>
                        <a:rPr lang="tr-TR" dirty="0"/>
                        <a:t>Bulutlu</a:t>
                      </a:r>
                    </a:p>
                  </a:txBody>
                  <a:tcPr/>
                </a:tc>
                <a:tc>
                  <a:txBody>
                    <a:bodyPr/>
                    <a:lstStyle/>
                    <a:p>
                      <a:pPr algn="ctr"/>
                      <a:r>
                        <a:rPr lang="tr-TR" dirty="0"/>
                        <a:t>Ilık</a:t>
                      </a:r>
                    </a:p>
                  </a:txBody>
                  <a:tcPr/>
                </a:tc>
                <a:tc>
                  <a:txBody>
                    <a:bodyPr/>
                    <a:lstStyle/>
                    <a:p>
                      <a:pPr algn="ctr"/>
                      <a:r>
                        <a:rPr lang="tr-TR" dirty="0"/>
                        <a:t>Yüksek</a:t>
                      </a:r>
                    </a:p>
                  </a:txBody>
                  <a:tcPr/>
                </a:tc>
                <a:tc>
                  <a:txBody>
                    <a:bodyPr/>
                    <a:lstStyle/>
                    <a:p>
                      <a:pPr algn="ctr"/>
                      <a:r>
                        <a:rPr lang="tr-TR" dirty="0"/>
                        <a:t>Kuvvetli</a:t>
                      </a:r>
                    </a:p>
                  </a:txBody>
                  <a:tcPr/>
                </a:tc>
                <a:tc>
                  <a:txBody>
                    <a:bodyPr/>
                    <a:lstStyle/>
                    <a:p>
                      <a:pPr algn="ctr"/>
                      <a:r>
                        <a:rPr lang="tr-TR" dirty="0"/>
                        <a:t>Evet</a:t>
                      </a:r>
                    </a:p>
                  </a:txBody>
                  <a:tcPr/>
                </a:tc>
                <a:extLst>
                  <a:ext uri="{0D108BD9-81ED-4DB2-BD59-A6C34878D82A}">
                    <a16:rowId xmlns:a16="http://schemas.microsoft.com/office/drawing/2014/main" val="10003"/>
                  </a:ext>
                </a:extLst>
              </a:tr>
              <a:tr h="310078">
                <a:tc>
                  <a:txBody>
                    <a:bodyPr/>
                    <a:lstStyle/>
                    <a:p>
                      <a:pPr algn="ctr"/>
                      <a:r>
                        <a:rPr lang="tr-TR" dirty="0"/>
                        <a:t>Bulutlu</a:t>
                      </a:r>
                    </a:p>
                  </a:txBody>
                  <a:tcPr/>
                </a:tc>
                <a:tc>
                  <a:txBody>
                    <a:bodyPr/>
                    <a:lstStyle/>
                    <a:p>
                      <a:pPr algn="ctr"/>
                      <a:r>
                        <a:rPr lang="tr-TR" dirty="0"/>
                        <a:t>Sıcak</a:t>
                      </a:r>
                    </a:p>
                  </a:txBody>
                  <a:tcPr/>
                </a:tc>
                <a:tc>
                  <a:txBody>
                    <a:bodyPr/>
                    <a:lstStyle/>
                    <a:p>
                      <a:pPr algn="ctr"/>
                      <a:r>
                        <a:rPr lang="tr-TR" dirty="0"/>
                        <a:t>Normal</a:t>
                      </a:r>
                    </a:p>
                  </a:txBody>
                  <a:tcPr/>
                </a:tc>
                <a:tc>
                  <a:txBody>
                    <a:bodyPr/>
                    <a:lstStyle/>
                    <a:p>
                      <a:pPr algn="ctr"/>
                      <a:r>
                        <a:rPr lang="tr-TR" dirty="0"/>
                        <a:t>Hafif</a:t>
                      </a:r>
                    </a:p>
                  </a:txBody>
                  <a:tcPr/>
                </a:tc>
                <a:tc>
                  <a:txBody>
                    <a:bodyPr/>
                    <a:lstStyle/>
                    <a:p>
                      <a:pPr algn="ctr"/>
                      <a:r>
                        <a:rPr lang="tr-TR" dirty="0"/>
                        <a:t>Evet</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2884007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764704"/>
            <a:ext cx="8229600" cy="5976664"/>
          </a:xfrm>
        </p:spPr>
        <p:txBody>
          <a:bodyPr/>
          <a:lstStyle/>
          <a:p>
            <a:pPr algn="just">
              <a:buFont typeface="Wingdings" pitchFamily="2" charset="2"/>
              <a:buChar char="v"/>
            </a:pPr>
            <a:r>
              <a:rPr lang="tr-TR" dirty="0"/>
              <a:t> Görüldüğü gibi tüm karar değerleri ‘evet’ olduğu için herhangi bir analize gerek yoktur. Bu noktadan itibaren bir dallanma olmaz ve bu değer bir yaprağı belirlemiş olur.</a:t>
            </a:r>
          </a:p>
          <a:p>
            <a:pPr marL="0" indent="0" algn="just">
              <a:buNone/>
            </a:pPr>
            <a:endParaRPr lang="tr-TR" dirty="0"/>
          </a:p>
        </p:txBody>
      </p:sp>
      <p:sp>
        <p:nvSpPr>
          <p:cNvPr id="4" name="Altbilgi Yer Tutucusu 3"/>
          <p:cNvSpPr>
            <a:spLocks noGrp="1"/>
          </p:cNvSpPr>
          <p:nvPr>
            <p:ph type="ftr" sz="quarter" idx="11"/>
          </p:nvPr>
        </p:nvSpPr>
        <p:spPr/>
        <p:txBody>
          <a:bodyPr/>
          <a:lstStyle/>
          <a:p>
            <a:r>
              <a:rPr lang="tr-TR"/>
              <a:t>Bölüm 3</a:t>
            </a:r>
          </a:p>
        </p:txBody>
      </p:sp>
      <p:sp>
        <p:nvSpPr>
          <p:cNvPr id="5" name="Oval 4"/>
          <p:cNvSpPr/>
          <p:nvPr/>
        </p:nvSpPr>
        <p:spPr>
          <a:xfrm>
            <a:off x="3635896" y="2132856"/>
            <a:ext cx="2232248"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Hava</a:t>
            </a:r>
          </a:p>
        </p:txBody>
      </p:sp>
      <p:cxnSp>
        <p:nvCxnSpPr>
          <p:cNvPr id="7" name="Düz Ok Bağlayıcısı 6"/>
          <p:cNvCxnSpPr/>
          <p:nvPr/>
        </p:nvCxnSpPr>
        <p:spPr>
          <a:xfrm flipH="1">
            <a:off x="3635896" y="2708920"/>
            <a:ext cx="432048" cy="6480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Düz Ok Bağlayıcısı 9"/>
          <p:cNvCxnSpPr>
            <a:stCxn id="5" idx="4"/>
          </p:cNvCxnSpPr>
          <p:nvPr/>
        </p:nvCxnSpPr>
        <p:spPr>
          <a:xfrm>
            <a:off x="4752020" y="2708920"/>
            <a:ext cx="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Düz Ok Bağlayıcısı 13"/>
          <p:cNvCxnSpPr>
            <a:stCxn id="5" idx="5"/>
          </p:cNvCxnSpPr>
          <p:nvPr/>
        </p:nvCxnSpPr>
        <p:spPr>
          <a:xfrm>
            <a:off x="5541239" y="2624557"/>
            <a:ext cx="542929" cy="6604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Metin kutusu 17"/>
          <p:cNvSpPr txBox="1"/>
          <p:nvPr/>
        </p:nvSpPr>
        <p:spPr>
          <a:xfrm>
            <a:off x="2959426" y="3432490"/>
            <a:ext cx="1152128" cy="276999"/>
          </a:xfrm>
          <a:prstGeom prst="rect">
            <a:avLst/>
          </a:prstGeom>
          <a:noFill/>
        </p:spPr>
        <p:txBody>
          <a:bodyPr wrap="square" rtlCol="0">
            <a:spAutoFit/>
          </a:bodyPr>
          <a:lstStyle/>
          <a:p>
            <a:pPr algn="ctr"/>
            <a:r>
              <a:rPr lang="tr-TR" sz="1200" dirty="0"/>
              <a:t>Güneşli</a:t>
            </a:r>
          </a:p>
        </p:txBody>
      </p:sp>
      <p:sp>
        <p:nvSpPr>
          <p:cNvPr id="19" name="Metin kutusu 18"/>
          <p:cNvSpPr txBox="1"/>
          <p:nvPr/>
        </p:nvSpPr>
        <p:spPr>
          <a:xfrm>
            <a:off x="4111554" y="3558207"/>
            <a:ext cx="1348715" cy="276999"/>
          </a:xfrm>
          <a:prstGeom prst="rect">
            <a:avLst/>
          </a:prstGeom>
          <a:noFill/>
        </p:spPr>
        <p:txBody>
          <a:bodyPr wrap="square" rtlCol="0">
            <a:spAutoFit/>
          </a:bodyPr>
          <a:lstStyle/>
          <a:p>
            <a:pPr algn="ctr"/>
            <a:r>
              <a:rPr lang="tr-TR" sz="1200" dirty="0"/>
              <a:t>Bulutlu</a:t>
            </a:r>
          </a:p>
        </p:txBody>
      </p:sp>
      <p:sp>
        <p:nvSpPr>
          <p:cNvPr id="20" name="Metin kutusu 19"/>
          <p:cNvSpPr txBox="1"/>
          <p:nvPr/>
        </p:nvSpPr>
        <p:spPr>
          <a:xfrm>
            <a:off x="5541239" y="3406202"/>
            <a:ext cx="1279576" cy="276999"/>
          </a:xfrm>
          <a:prstGeom prst="rect">
            <a:avLst/>
          </a:prstGeom>
          <a:noFill/>
        </p:spPr>
        <p:txBody>
          <a:bodyPr wrap="square" rtlCol="0">
            <a:spAutoFit/>
          </a:bodyPr>
          <a:lstStyle/>
          <a:p>
            <a:pPr algn="ctr"/>
            <a:r>
              <a:rPr lang="tr-TR" sz="1200" dirty="0"/>
              <a:t>Yağmurlu</a:t>
            </a:r>
          </a:p>
        </p:txBody>
      </p:sp>
      <p:cxnSp>
        <p:nvCxnSpPr>
          <p:cNvPr id="22" name="Düz Ok Bağlayıcısı 21"/>
          <p:cNvCxnSpPr>
            <a:stCxn id="19" idx="2"/>
          </p:cNvCxnSpPr>
          <p:nvPr/>
        </p:nvCxnSpPr>
        <p:spPr>
          <a:xfrm>
            <a:off x="4785912" y="3835206"/>
            <a:ext cx="0" cy="3009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Dikdörtgen 24"/>
          <p:cNvSpPr/>
          <p:nvPr/>
        </p:nvSpPr>
        <p:spPr>
          <a:xfrm>
            <a:off x="4294646" y="4167904"/>
            <a:ext cx="123843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Evet</a:t>
            </a:r>
          </a:p>
        </p:txBody>
      </p:sp>
      <p:cxnSp>
        <p:nvCxnSpPr>
          <p:cNvPr id="27" name="Düz Ok Bağlayıcısı 26"/>
          <p:cNvCxnSpPr>
            <a:stCxn id="18" idx="2"/>
          </p:cNvCxnSpPr>
          <p:nvPr/>
        </p:nvCxnSpPr>
        <p:spPr>
          <a:xfrm flipH="1">
            <a:off x="3131840" y="3709489"/>
            <a:ext cx="403650" cy="6384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2267744" y="4347924"/>
            <a:ext cx="1148882" cy="5572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Nem</a:t>
            </a:r>
          </a:p>
        </p:txBody>
      </p:sp>
      <p:cxnSp>
        <p:nvCxnSpPr>
          <p:cNvPr id="33" name="Düz Ok Bağlayıcısı 32"/>
          <p:cNvCxnSpPr/>
          <p:nvPr/>
        </p:nvCxnSpPr>
        <p:spPr>
          <a:xfrm flipH="1">
            <a:off x="2267744" y="4905164"/>
            <a:ext cx="216024" cy="2340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Düz Ok Bağlayıcısı 36"/>
          <p:cNvCxnSpPr/>
          <p:nvPr/>
        </p:nvCxnSpPr>
        <p:spPr>
          <a:xfrm>
            <a:off x="3131840" y="4905164"/>
            <a:ext cx="284786" cy="2340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Metin kutusu 40"/>
          <p:cNvSpPr txBox="1"/>
          <p:nvPr/>
        </p:nvSpPr>
        <p:spPr>
          <a:xfrm>
            <a:off x="1588678" y="5166237"/>
            <a:ext cx="1339754" cy="276999"/>
          </a:xfrm>
          <a:prstGeom prst="rect">
            <a:avLst/>
          </a:prstGeom>
          <a:noFill/>
        </p:spPr>
        <p:txBody>
          <a:bodyPr wrap="square" rtlCol="0">
            <a:spAutoFit/>
          </a:bodyPr>
          <a:lstStyle/>
          <a:p>
            <a:pPr algn="ctr"/>
            <a:r>
              <a:rPr lang="tr-TR" sz="1200" dirty="0"/>
              <a:t>Yüksek</a:t>
            </a:r>
          </a:p>
        </p:txBody>
      </p:sp>
      <p:sp>
        <p:nvSpPr>
          <p:cNvPr id="42" name="Metin kutusu 41"/>
          <p:cNvSpPr txBox="1"/>
          <p:nvPr/>
        </p:nvSpPr>
        <p:spPr>
          <a:xfrm>
            <a:off x="2936951" y="5166237"/>
            <a:ext cx="1335220" cy="276999"/>
          </a:xfrm>
          <a:prstGeom prst="rect">
            <a:avLst/>
          </a:prstGeom>
          <a:noFill/>
        </p:spPr>
        <p:txBody>
          <a:bodyPr wrap="square" rtlCol="0">
            <a:spAutoFit/>
          </a:bodyPr>
          <a:lstStyle/>
          <a:p>
            <a:pPr algn="ctr"/>
            <a:r>
              <a:rPr lang="tr-TR" sz="1200" dirty="0"/>
              <a:t>Normal</a:t>
            </a:r>
          </a:p>
        </p:txBody>
      </p:sp>
      <p:cxnSp>
        <p:nvCxnSpPr>
          <p:cNvPr id="44" name="Düz Ok Bağlayıcısı 43"/>
          <p:cNvCxnSpPr>
            <a:stCxn id="41" idx="2"/>
          </p:cNvCxnSpPr>
          <p:nvPr/>
        </p:nvCxnSpPr>
        <p:spPr>
          <a:xfrm flipH="1">
            <a:off x="1907705" y="5443236"/>
            <a:ext cx="350850" cy="3188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Düz Ok Bağlayıcısı 46"/>
          <p:cNvCxnSpPr>
            <a:stCxn id="42" idx="2"/>
          </p:cNvCxnSpPr>
          <p:nvPr/>
        </p:nvCxnSpPr>
        <p:spPr>
          <a:xfrm>
            <a:off x="3604561" y="5443236"/>
            <a:ext cx="391375" cy="3620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1" name="Dikdörtgen 50"/>
          <p:cNvSpPr/>
          <p:nvPr/>
        </p:nvSpPr>
        <p:spPr>
          <a:xfrm>
            <a:off x="1318648" y="5837557"/>
            <a:ext cx="117811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Hayır</a:t>
            </a:r>
          </a:p>
        </p:txBody>
      </p:sp>
      <p:sp>
        <p:nvSpPr>
          <p:cNvPr id="52" name="Dikdörtgen 51"/>
          <p:cNvSpPr/>
          <p:nvPr/>
        </p:nvSpPr>
        <p:spPr>
          <a:xfrm>
            <a:off x="3502732" y="5837557"/>
            <a:ext cx="1130424" cy="462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Evet</a:t>
            </a:r>
          </a:p>
        </p:txBody>
      </p:sp>
    </p:spTree>
    <p:extLst>
      <p:ext uri="{BB962C8B-B14F-4D97-AF65-F5344CB8AC3E}">
        <p14:creationId xmlns:p14="http://schemas.microsoft.com/office/powerpoint/2010/main" val="404222472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764704"/>
            <a:ext cx="8229600" cy="5904656"/>
          </a:xfrm>
        </p:spPr>
        <p:txBody>
          <a:bodyPr/>
          <a:lstStyle/>
          <a:p>
            <a:pPr marL="0" indent="0">
              <a:buNone/>
            </a:pPr>
            <a:r>
              <a:rPr lang="tr-TR" dirty="0">
                <a:solidFill>
                  <a:srgbClr val="FF0000"/>
                </a:solidFill>
              </a:rPr>
              <a:t>e) HAVA niteliğinin yağmurlu değeri için dallanma:</a:t>
            </a:r>
          </a:p>
          <a:p>
            <a:pPr marL="0" indent="0">
              <a:buNone/>
            </a:pPr>
            <a:r>
              <a:rPr lang="tr-TR" dirty="0">
                <a:solidFill>
                  <a:srgbClr val="FF0000"/>
                </a:solidFill>
              </a:rPr>
              <a:t> </a:t>
            </a:r>
            <a:r>
              <a:rPr lang="tr-TR" dirty="0"/>
              <a:t>Bu değerle ilgili olarak aşağıdaki tablo düzenlenebilir.</a:t>
            </a:r>
          </a:p>
          <a:p>
            <a:pPr marL="0" indent="0">
              <a:buNone/>
            </a:pPr>
            <a:endParaRPr lang="tr-TR" dirty="0"/>
          </a:p>
          <a:p>
            <a:pPr marL="0" indent="0">
              <a:buNone/>
            </a:pPr>
            <a:r>
              <a:rPr lang="tr-TR" sz="1800" dirty="0">
                <a:solidFill>
                  <a:srgbClr val="C00000"/>
                </a:solidFill>
              </a:rPr>
              <a:t>            Tablo 3.14. HAVA niteliğinin ‘yağmurlu’ değeri göz önüne alınıyor</a:t>
            </a:r>
          </a:p>
          <a:p>
            <a:pPr marL="0" indent="0">
              <a:buNone/>
            </a:pPr>
            <a:endParaRPr lang="tr-TR" sz="1800" dirty="0">
              <a:solidFill>
                <a:srgbClr val="C00000"/>
              </a:solidFill>
            </a:endParaRPr>
          </a:p>
        </p:txBody>
      </p:sp>
      <p:sp>
        <p:nvSpPr>
          <p:cNvPr id="4" name="Altbilgi Yer Tutucusu 3"/>
          <p:cNvSpPr>
            <a:spLocks noGrp="1"/>
          </p:cNvSpPr>
          <p:nvPr>
            <p:ph type="ftr" sz="quarter" idx="11"/>
          </p:nvPr>
        </p:nvSpPr>
        <p:spPr/>
        <p:txBody>
          <a:bodyPr/>
          <a:lstStyle/>
          <a:p>
            <a:r>
              <a:rPr lang="tr-TR"/>
              <a:t>Bölüm 3</a:t>
            </a:r>
          </a:p>
        </p:txBody>
      </p:sp>
      <p:graphicFrame>
        <p:nvGraphicFramePr>
          <p:cNvPr id="5" name="Tablo 4"/>
          <p:cNvGraphicFramePr>
            <a:graphicFrameLocks noGrp="1"/>
          </p:cNvGraphicFramePr>
          <p:nvPr/>
        </p:nvGraphicFramePr>
        <p:xfrm>
          <a:off x="1619672" y="2636912"/>
          <a:ext cx="6096000" cy="2225040"/>
        </p:xfrm>
        <a:graphic>
          <a:graphicData uri="http://schemas.openxmlformats.org/drawingml/2006/table">
            <a:tbl>
              <a:tblPr firstRow="1" bandRow="1">
                <a:tableStyleId>{10A1B5D5-9B99-4C35-A422-299274C87663}</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pPr algn="ctr"/>
                      <a:r>
                        <a:rPr lang="tr-TR" dirty="0"/>
                        <a:t>HAVA</a:t>
                      </a:r>
                    </a:p>
                  </a:txBody>
                  <a:tcPr/>
                </a:tc>
                <a:tc>
                  <a:txBody>
                    <a:bodyPr/>
                    <a:lstStyle/>
                    <a:p>
                      <a:pPr algn="ctr"/>
                      <a:r>
                        <a:rPr lang="tr-TR" dirty="0"/>
                        <a:t>ISI </a:t>
                      </a:r>
                    </a:p>
                  </a:txBody>
                  <a:tcPr/>
                </a:tc>
                <a:tc>
                  <a:txBody>
                    <a:bodyPr/>
                    <a:lstStyle/>
                    <a:p>
                      <a:pPr algn="ctr"/>
                      <a:r>
                        <a:rPr lang="tr-TR" dirty="0"/>
                        <a:t>NEM</a:t>
                      </a:r>
                    </a:p>
                  </a:txBody>
                  <a:tcPr/>
                </a:tc>
                <a:tc>
                  <a:txBody>
                    <a:bodyPr/>
                    <a:lstStyle/>
                    <a:p>
                      <a:pPr algn="ctr"/>
                      <a:r>
                        <a:rPr lang="tr-TR" dirty="0"/>
                        <a:t>RÜZGAR</a:t>
                      </a:r>
                    </a:p>
                  </a:txBody>
                  <a:tcPr/>
                </a:tc>
                <a:tc>
                  <a:txBody>
                    <a:bodyPr/>
                    <a:lstStyle/>
                    <a:p>
                      <a:pPr algn="ctr"/>
                      <a:r>
                        <a:rPr lang="tr-TR" dirty="0"/>
                        <a:t>OYUN</a:t>
                      </a:r>
                    </a:p>
                  </a:txBody>
                  <a:tcPr/>
                </a:tc>
                <a:extLst>
                  <a:ext uri="{0D108BD9-81ED-4DB2-BD59-A6C34878D82A}">
                    <a16:rowId xmlns:a16="http://schemas.microsoft.com/office/drawing/2014/main" val="10000"/>
                  </a:ext>
                </a:extLst>
              </a:tr>
              <a:tr h="370840">
                <a:tc>
                  <a:txBody>
                    <a:bodyPr/>
                    <a:lstStyle/>
                    <a:p>
                      <a:pPr algn="ctr"/>
                      <a:r>
                        <a:rPr lang="tr-TR" dirty="0"/>
                        <a:t>Yağmurlu</a:t>
                      </a:r>
                    </a:p>
                  </a:txBody>
                  <a:tcPr/>
                </a:tc>
                <a:tc>
                  <a:txBody>
                    <a:bodyPr/>
                    <a:lstStyle/>
                    <a:p>
                      <a:pPr algn="ctr"/>
                      <a:r>
                        <a:rPr lang="tr-TR" dirty="0"/>
                        <a:t>Ilık</a:t>
                      </a:r>
                    </a:p>
                  </a:txBody>
                  <a:tcPr/>
                </a:tc>
                <a:tc>
                  <a:txBody>
                    <a:bodyPr/>
                    <a:lstStyle/>
                    <a:p>
                      <a:pPr algn="ctr"/>
                      <a:r>
                        <a:rPr lang="tr-TR" dirty="0"/>
                        <a:t>Yüksek</a:t>
                      </a:r>
                    </a:p>
                  </a:txBody>
                  <a:tcPr/>
                </a:tc>
                <a:tc>
                  <a:txBody>
                    <a:bodyPr/>
                    <a:lstStyle/>
                    <a:p>
                      <a:pPr algn="ctr"/>
                      <a:r>
                        <a:rPr lang="tr-TR" dirty="0"/>
                        <a:t>Hafif</a:t>
                      </a:r>
                    </a:p>
                  </a:txBody>
                  <a:tcPr/>
                </a:tc>
                <a:tc>
                  <a:txBody>
                    <a:bodyPr/>
                    <a:lstStyle/>
                    <a:p>
                      <a:pPr algn="ctr"/>
                      <a:r>
                        <a:rPr lang="tr-TR" dirty="0"/>
                        <a:t>Evet</a:t>
                      </a:r>
                    </a:p>
                  </a:txBody>
                  <a:tcPr/>
                </a:tc>
                <a:extLst>
                  <a:ext uri="{0D108BD9-81ED-4DB2-BD59-A6C34878D82A}">
                    <a16:rowId xmlns:a16="http://schemas.microsoft.com/office/drawing/2014/main" val="10001"/>
                  </a:ext>
                </a:extLst>
              </a:tr>
              <a:tr h="370840">
                <a:tc>
                  <a:txBody>
                    <a:bodyPr/>
                    <a:lstStyle/>
                    <a:p>
                      <a:pPr algn="ctr"/>
                      <a:r>
                        <a:rPr lang="tr-TR" dirty="0"/>
                        <a:t>Yağmurlu</a:t>
                      </a:r>
                    </a:p>
                  </a:txBody>
                  <a:tcPr/>
                </a:tc>
                <a:tc>
                  <a:txBody>
                    <a:bodyPr/>
                    <a:lstStyle/>
                    <a:p>
                      <a:pPr algn="ctr"/>
                      <a:r>
                        <a:rPr lang="tr-TR" dirty="0"/>
                        <a:t>Soğuk</a:t>
                      </a:r>
                    </a:p>
                  </a:txBody>
                  <a:tcPr/>
                </a:tc>
                <a:tc>
                  <a:txBody>
                    <a:bodyPr/>
                    <a:lstStyle/>
                    <a:p>
                      <a:pPr algn="ctr"/>
                      <a:r>
                        <a:rPr lang="tr-TR" dirty="0"/>
                        <a:t>Normal</a:t>
                      </a:r>
                    </a:p>
                  </a:txBody>
                  <a:tcPr/>
                </a:tc>
                <a:tc>
                  <a:txBody>
                    <a:bodyPr/>
                    <a:lstStyle/>
                    <a:p>
                      <a:pPr algn="ctr"/>
                      <a:r>
                        <a:rPr lang="tr-TR" dirty="0"/>
                        <a:t>Hafif</a:t>
                      </a:r>
                    </a:p>
                  </a:txBody>
                  <a:tcPr/>
                </a:tc>
                <a:tc>
                  <a:txBody>
                    <a:bodyPr/>
                    <a:lstStyle/>
                    <a:p>
                      <a:pPr algn="ctr"/>
                      <a:r>
                        <a:rPr lang="tr-TR" dirty="0"/>
                        <a:t>Evet</a:t>
                      </a:r>
                    </a:p>
                  </a:txBody>
                  <a:tcPr/>
                </a:tc>
                <a:extLst>
                  <a:ext uri="{0D108BD9-81ED-4DB2-BD59-A6C34878D82A}">
                    <a16:rowId xmlns:a16="http://schemas.microsoft.com/office/drawing/2014/main" val="10002"/>
                  </a:ext>
                </a:extLst>
              </a:tr>
              <a:tr h="370840">
                <a:tc>
                  <a:txBody>
                    <a:bodyPr/>
                    <a:lstStyle/>
                    <a:p>
                      <a:pPr algn="ctr"/>
                      <a:r>
                        <a:rPr lang="tr-TR" dirty="0"/>
                        <a:t>Yağmurlu</a:t>
                      </a:r>
                    </a:p>
                  </a:txBody>
                  <a:tcPr/>
                </a:tc>
                <a:tc>
                  <a:txBody>
                    <a:bodyPr/>
                    <a:lstStyle/>
                    <a:p>
                      <a:pPr algn="ctr"/>
                      <a:r>
                        <a:rPr lang="tr-TR" dirty="0"/>
                        <a:t>Soğuk</a:t>
                      </a:r>
                    </a:p>
                  </a:txBody>
                  <a:tcPr/>
                </a:tc>
                <a:tc>
                  <a:txBody>
                    <a:bodyPr/>
                    <a:lstStyle/>
                    <a:p>
                      <a:pPr algn="ctr"/>
                      <a:r>
                        <a:rPr lang="tr-TR" dirty="0"/>
                        <a:t>Normal</a:t>
                      </a:r>
                    </a:p>
                  </a:txBody>
                  <a:tcPr/>
                </a:tc>
                <a:tc>
                  <a:txBody>
                    <a:bodyPr/>
                    <a:lstStyle/>
                    <a:p>
                      <a:pPr algn="ctr"/>
                      <a:r>
                        <a:rPr lang="tr-TR" dirty="0"/>
                        <a:t>Kuvvetli</a:t>
                      </a:r>
                    </a:p>
                  </a:txBody>
                  <a:tcPr/>
                </a:tc>
                <a:tc>
                  <a:txBody>
                    <a:bodyPr/>
                    <a:lstStyle/>
                    <a:p>
                      <a:pPr algn="ctr"/>
                      <a:r>
                        <a:rPr lang="tr-TR" dirty="0"/>
                        <a:t>Hayır</a:t>
                      </a:r>
                    </a:p>
                  </a:txBody>
                  <a:tcPr/>
                </a:tc>
                <a:extLst>
                  <a:ext uri="{0D108BD9-81ED-4DB2-BD59-A6C34878D82A}">
                    <a16:rowId xmlns:a16="http://schemas.microsoft.com/office/drawing/2014/main" val="10003"/>
                  </a:ext>
                </a:extLst>
              </a:tr>
              <a:tr h="370840">
                <a:tc>
                  <a:txBody>
                    <a:bodyPr/>
                    <a:lstStyle/>
                    <a:p>
                      <a:pPr algn="ctr"/>
                      <a:r>
                        <a:rPr lang="tr-TR" dirty="0"/>
                        <a:t>Yağmurlu</a:t>
                      </a:r>
                    </a:p>
                  </a:txBody>
                  <a:tcPr/>
                </a:tc>
                <a:tc>
                  <a:txBody>
                    <a:bodyPr/>
                    <a:lstStyle/>
                    <a:p>
                      <a:pPr algn="ctr"/>
                      <a:r>
                        <a:rPr lang="tr-TR" dirty="0"/>
                        <a:t>Ilık</a:t>
                      </a:r>
                    </a:p>
                  </a:txBody>
                  <a:tcPr/>
                </a:tc>
                <a:tc>
                  <a:txBody>
                    <a:bodyPr/>
                    <a:lstStyle/>
                    <a:p>
                      <a:pPr algn="ctr"/>
                      <a:r>
                        <a:rPr lang="tr-TR" dirty="0"/>
                        <a:t>Normal</a:t>
                      </a:r>
                    </a:p>
                  </a:txBody>
                  <a:tcPr/>
                </a:tc>
                <a:tc>
                  <a:txBody>
                    <a:bodyPr/>
                    <a:lstStyle/>
                    <a:p>
                      <a:pPr algn="ctr"/>
                      <a:r>
                        <a:rPr lang="tr-TR" dirty="0"/>
                        <a:t>Hafif</a:t>
                      </a:r>
                    </a:p>
                  </a:txBody>
                  <a:tcPr/>
                </a:tc>
                <a:tc>
                  <a:txBody>
                    <a:bodyPr/>
                    <a:lstStyle/>
                    <a:p>
                      <a:pPr algn="ctr"/>
                      <a:r>
                        <a:rPr lang="tr-TR" dirty="0"/>
                        <a:t>Evet</a:t>
                      </a:r>
                    </a:p>
                  </a:txBody>
                  <a:tcPr/>
                </a:tc>
                <a:extLst>
                  <a:ext uri="{0D108BD9-81ED-4DB2-BD59-A6C34878D82A}">
                    <a16:rowId xmlns:a16="http://schemas.microsoft.com/office/drawing/2014/main" val="10004"/>
                  </a:ext>
                </a:extLst>
              </a:tr>
              <a:tr h="370840">
                <a:tc>
                  <a:txBody>
                    <a:bodyPr/>
                    <a:lstStyle/>
                    <a:p>
                      <a:pPr algn="ctr"/>
                      <a:r>
                        <a:rPr lang="tr-TR" dirty="0"/>
                        <a:t>Yağmurlu</a:t>
                      </a:r>
                    </a:p>
                  </a:txBody>
                  <a:tcPr/>
                </a:tc>
                <a:tc>
                  <a:txBody>
                    <a:bodyPr/>
                    <a:lstStyle/>
                    <a:p>
                      <a:pPr algn="ctr"/>
                      <a:r>
                        <a:rPr lang="tr-TR" dirty="0"/>
                        <a:t>Ilık</a:t>
                      </a:r>
                    </a:p>
                  </a:txBody>
                  <a:tcPr/>
                </a:tc>
                <a:tc>
                  <a:txBody>
                    <a:bodyPr/>
                    <a:lstStyle/>
                    <a:p>
                      <a:pPr algn="ctr"/>
                      <a:r>
                        <a:rPr lang="tr-TR" dirty="0"/>
                        <a:t>Yüksek</a:t>
                      </a:r>
                    </a:p>
                  </a:txBody>
                  <a:tcPr/>
                </a:tc>
                <a:tc>
                  <a:txBody>
                    <a:bodyPr/>
                    <a:lstStyle/>
                    <a:p>
                      <a:pPr algn="ctr"/>
                      <a:r>
                        <a:rPr lang="tr-TR" dirty="0"/>
                        <a:t>Kuvvetli</a:t>
                      </a:r>
                    </a:p>
                  </a:txBody>
                  <a:tcPr/>
                </a:tc>
                <a:tc>
                  <a:txBody>
                    <a:bodyPr/>
                    <a:lstStyle/>
                    <a:p>
                      <a:pPr algn="ctr"/>
                      <a:r>
                        <a:rPr lang="tr-TR" dirty="0"/>
                        <a:t>Hayır</a:t>
                      </a:r>
                    </a:p>
                  </a:txBody>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6" name="Metin kutusu 5"/>
              <p:cNvSpPr txBox="1"/>
              <p:nvPr/>
            </p:nvSpPr>
            <p:spPr>
              <a:xfrm>
                <a:off x="611560" y="5589240"/>
                <a:ext cx="8136904" cy="1027845"/>
              </a:xfrm>
              <a:prstGeom prst="rect">
                <a:avLst/>
              </a:prstGeom>
              <a:noFill/>
            </p:spPr>
            <p:txBody>
              <a:bodyPr wrap="square" rtlCol="0">
                <a:spAutoFit/>
              </a:bodyPr>
              <a:lstStyle/>
              <a:p>
                <a:pPr algn="ctr"/>
                <a:r>
                  <a:rPr lang="tr-TR" sz="2400" dirty="0"/>
                  <a:t>Burada önce OYUN için </a:t>
                </a:r>
                <a:r>
                  <a:rPr lang="tr-TR" sz="2400" dirty="0" err="1"/>
                  <a:t>entropiyi</a:t>
                </a:r>
                <a:r>
                  <a:rPr lang="tr-TR" sz="2400" dirty="0"/>
                  <a:t> hesaplamak gerekiyor. </a:t>
                </a:r>
                <a14:m>
                  <m:oMath xmlns:m="http://schemas.openxmlformats.org/officeDocument/2006/math">
                    <m:r>
                      <a:rPr lang="tr-TR" sz="2400" b="0" i="1" smtClean="0">
                        <a:latin typeface="Cambria Math"/>
                      </a:rPr>
                      <m:t>𝐻</m:t>
                    </m:r>
                    <m:d>
                      <m:dPr>
                        <m:ctrlPr>
                          <a:rPr lang="tr-TR" sz="2400" b="0" i="1" smtClean="0">
                            <a:latin typeface="Cambria Math" panose="02040503050406030204" pitchFamily="18" charset="0"/>
                          </a:rPr>
                        </m:ctrlPr>
                      </m:dPr>
                      <m:e>
                        <m:r>
                          <a:rPr lang="tr-TR" sz="2400" b="0" i="1" smtClean="0">
                            <a:latin typeface="Cambria Math"/>
                          </a:rPr>
                          <m:t>𝑂𝑌𝑈𝑁</m:t>
                        </m:r>
                      </m:e>
                    </m:d>
                    <m:r>
                      <a:rPr lang="tr-TR" sz="2400" b="0" i="1" smtClean="0">
                        <a:latin typeface="Cambria Math"/>
                      </a:rPr>
                      <m:t>=−</m:t>
                    </m:r>
                    <m:d>
                      <m:dPr>
                        <m:ctrlPr>
                          <a:rPr lang="tr-TR" sz="2400" b="0" i="1" smtClean="0">
                            <a:latin typeface="Cambria Math" panose="02040503050406030204" pitchFamily="18" charset="0"/>
                          </a:rPr>
                        </m:ctrlPr>
                      </m:dPr>
                      <m:e>
                        <m:f>
                          <m:fPr>
                            <m:ctrlPr>
                              <a:rPr lang="tr-TR" sz="2400" b="0" i="1" smtClean="0">
                                <a:latin typeface="Cambria Math" panose="02040503050406030204" pitchFamily="18" charset="0"/>
                              </a:rPr>
                            </m:ctrlPr>
                          </m:fPr>
                          <m:num>
                            <m:r>
                              <a:rPr lang="tr-TR" sz="2400" b="0" i="1" smtClean="0">
                                <a:latin typeface="Cambria Math"/>
                              </a:rPr>
                              <m:t>3</m:t>
                            </m:r>
                          </m:num>
                          <m:den>
                            <m:r>
                              <a:rPr lang="tr-TR" sz="2400" b="0" i="1" smtClean="0">
                                <a:latin typeface="Cambria Math"/>
                              </a:rPr>
                              <m:t>5</m:t>
                            </m:r>
                          </m:den>
                        </m:f>
                        <m:func>
                          <m:funcPr>
                            <m:ctrlPr>
                              <a:rPr lang="tr-TR" sz="2400" b="0" i="1" smtClean="0">
                                <a:latin typeface="Cambria Math" panose="02040503050406030204" pitchFamily="18" charset="0"/>
                              </a:rPr>
                            </m:ctrlPr>
                          </m:funcPr>
                          <m:fName>
                            <m:sSub>
                              <m:sSubPr>
                                <m:ctrlPr>
                                  <a:rPr lang="tr-TR" sz="2400" b="0" i="1" smtClean="0">
                                    <a:latin typeface="Cambria Math" panose="02040503050406030204" pitchFamily="18" charset="0"/>
                                  </a:rPr>
                                </m:ctrlPr>
                              </m:sSubPr>
                              <m:e>
                                <m:r>
                                  <m:rPr>
                                    <m:sty m:val="p"/>
                                  </m:rPr>
                                  <a:rPr lang="tr-TR" sz="2400" b="0" i="0" smtClean="0">
                                    <a:latin typeface="Cambria Math"/>
                                  </a:rPr>
                                  <m:t>log</m:t>
                                </m:r>
                              </m:e>
                              <m:sub>
                                <m:r>
                                  <a:rPr lang="tr-TR" sz="2400" b="0" i="1" smtClean="0">
                                    <a:latin typeface="Cambria Math"/>
                                  </a:rPr>
                                  <m:t>2</m:t>
                                </m:r>
                              </m:sub>
                            </m:sSub>
                          </m:fName>
                          <m:e>
                            <m:f>
                              <m:fPr>
                                <m:ctrlPr>
                                  <a:rPr lang="tr-TR" sz="2400" b="0" i="1" smtClean="0">
                                    <a:latin typeface="Cambria Math" panose="02040503050406030204" pitchFamily="18" charset="0"/>
                                  </a:rPr>
                                </m:ctrlPr>
                              </m:fPr>
                              <m:num>
                                <m:r>
                                  <a:rPr lang="tr-TR" sz="2400" b="0" i="1" smtClean="0">
                                    <a:latin typeface="Cambria Math"/>
                                  </a:rPr>
                                  <m:t>3</m:t>
                                </m:r>
                              </m:num>
                              <m:den>
                                <m:r>
                                  <a:rPr lang="tr-TR" sz="2400" b="0" i="1" smtClean="0">
                                    <a:latin typeface="Cambria Math"/>
                                  </a:rPr>
                                  <m:t>5</m:t>
                                </m:r>
                              </m:den>
                            </m:f>
                          </m:e>
                        </m:func>
                        <m:r>
                          <a:rPr lang="tr-TR" sz="2400" b="0" i="1" smtClean="0">
                            <a:latin typeface="Cambria Math"/>
                          </a:rPr>
                          <m:t>+</m:t>
                        </m:r>
                        <m:f>
                          <m:fPr>
                            <m:ctrlPr>
                              <a:rPr lang="tr-TR" sz="2400" b="0" i="1" smtClean="0">
                                <a:latin typeface="Cambria Math" panose="02040503050406030204" pitchFamily="18" charset="0"/>
                              </a:rPr>
                            </m:ctrlPr>
                          </m:fPr>
                          <m:num>
                            <m:r>
                              <a:rPr lang="tr-TR" sz="2400" b="0" i="1" smtClean="0">
                                <a:latin typeface="Cambria Math"/>
                              </a:rPr>
                              <m:t>2</m:t>
                            </m:r>
                          </m:num>
                          <m:den>
                            <m:r>
                              <a:rPr lang="tr-TR" sz="2400" b="0" i="1" smtClean="0">
                                <a:latin typeface="Cambria Math"/>
                              </a:rPr>
                              <m:t>5</m:t>
                            </m:r>
                          </m:den>
                        </m:f>
                        <m:func>
                          <m:funcPr>
                            <m:ctrlPr>
                              <a:rPr lang="tr-TR" sz="2400" b="0" i="1" smtClean="0">
                                <a:latin typeface="Cambria Math" panose="02040503050406030204" pitchFamily="18" charset="0"/>
                              </a:rPr>
                            </m:ctrlPr>
                          </m:funcPr>
                          <m:fName>
                            <m:sSub>
                              <m:sSubPr>
                                <m:ctrlPr>
                                  <a:rPr lang="tr-TR" sz="2400" b="0" i="1" smtClean="0">
                                    <a:latin typeface="Cambria Math" panose="02040503050406030204" pitchFamily="18" charset="0"/>
                                  </a:rPr>
                                </m:ctrlPr>
                              </m:sSubPr>
                              <m:e>
                                <m:r>
                                  <m:rPr>
                                    <m:sty m:val="p"/>
                                  </m:rPr>
                                  <a:rPr lang="tr-TR" sz="2400" b="0" i="0" smtClean="0">
                                    <a:latin typeface="Cambria Math"/>
                                  </a:rPr>
                                  <m:t>log</m:t>
                                </m:r>
                              </m:e>
                              <m:sub>
                                <m:r>
                                  <a:rPr lang="tr-TR" sz="2400" b="0" i="1" smtClean="0">
                                    <a:latin typeface="Cambria Math"/>
                                  </a:rPr>
                                  <m:t>2</m:t>
                                </m:r>
                              </m:sub>
                            </m:sSub>
                          </m:fName>
                          <m:e>
                            <m:f>
                              <m:fPr>
                                <m:ctrlPr>
                                  <a:rPr lang="tr-TR" sz="2400" b="0" i="1" smtClean="0">
                                    <a:latin typeface="Cambria Math" panose="02040503050406030204" pitchFamily="18" charset="0"/>
                                  </a:rPr>
                                </m:ctrlPr>
                              </m:fPr>
                              <m:num>
                                <m:r>
                                  <a:rPr lang="tr-TR" sz="2400" b="0" i="1" smtClean="0">
                                    <a:latin typeface="Cambria Math"/>
                                  </a:rPr>
                                  <m:t>2</m:t>
                                </m:r>
                              </m:num>
                              <m:den>
                                <m:r>
                                  <a:rPr lang="tr-TR" sz="2400" b="0" i="1" smtClean="0">
                                    <a:latin typeface="Cambria Math"/>
                                  </a:rPr>
                                  <m:t>5</m:t>
                                </m:r>
                              </m:den>
                            </m:f>
                          </m:e>
                        </m:func>
                      </m:e>
                    </m:d>
                  </m:oMath>
                </a14:m>
                <a:r>
                  <a:rPr lang="tr-TR" sz="2400" dirty="0"/>
                  <a:t>=0.970</a:t>
                </a:r>
              </a:p>
            </p:txBody>
          </p:sp>
        </mc:Choice>
        <mc:Fallback xmlns="">
          <p:sp>
            <p:nvSpPr>
              <p:cNvPr id="6" name="Metin kutusu 5"/>
              <p:cNvSpPr txBox="1">
                <a:spLocks noRot="1" noChangeAspect="1" noMove="1" noResize="1" noEditPoints="1" noAdjustHandles="1" noChangeArrowheads="1" noChangeShapeType="1" noTextEdit="1"/>
              </p:cNvSpPr>
              <p:nvPr/>
            </p:nvSpPr>
            <p:spPr>
              <a:xfrm>
                <a:off x="611560" y="5589240"/>
                <a:ext cx="8136904" cy="1027845"/>
              </a:xfrm>
              <a:prstGeom prst="rect">
                <a:avLst/>
              </a:prstGeom>
              <a:blipFill rotWithShape="1">
                <a:blip r:embed="rId2"/>
                <a:stretch>
                  <a:fillRect t="-4167" r="-75" b="-2976"/>
                </a:stretch>
              </a:blipFill>
            </p:spPr>
            <p:txBody>
              <a:bodyPr/>
              <a:lstStyle/>
              <a:p>
                <a:r>
                  <a:rPr lang="tr-TR">
                    <a:noFill/>
                  </a:rPr>
                  <a:t> </a:t>
                </a:r>
              </a:p>
            </p:txBody>
          </p:sp>
        </mc:Fallback>
      </mc:AlternateContent>
    </p:spTree>
    <p:extLst>
      <p:ext uri="{BB962C8B-B14F-4D97-AF65-F5344CB8AC3E}">
        <p14:creationId xmlns:p14="http://schemas.microsoft.com/office/powerpoint/2010/main" val="359344060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764704"/>
                <a:ext cx="8229600" cy="5976664"/>
              </a:xfrm>
            </p:spPr>
            <p:txBody>
              <a:bodyPr/>
              <a:lstStyle/>
              <a:p>
                <a:pPr marL="0" indent="0">
                  <a:buNone/>
                </a:pPr>
                <a:r>
                  <a:rPr lang="tr-TR" dirty="0">
                    <a:solidFill>
                      <a:srgbClr val="FF0000"/>
                    </a:solidFill>
                  </a:rPr>
                  <a:t>g) ISI niteliği için kazanç ölçütü:</a:t>
                </a:r>
              </a:p>
              <a:p>
                <a:pPr marL="0" indent="0" algn="just">
                  <a:buNone/>
                </a:pPr>
                <a:r>
                  <a:rPr lang="tr-TR" dirty="0">
                    <a:solidFill>
                      <a:srgbClr val="FF0000"/>
                    </a:solidFill>
                  </a:rPr>
                  <a:t> </a:t>
                </a:r>
                <a:r>
                  <a:rPr lang="tr-TR" dirty="0"/>
                  <a:t>ISI niteliğini ele alalım. Bu niteliğin her bir değeri için aşağıdaki değeri yazabiliriz. </a:t>
                </a:r>
              </a:p>
              <a:p>
                <a:pPr marL="0" indent="0" algn="ctr">
                  <a:buNone/>
                </a:pPr>
                <a14:m>
                  <m:oMath xmlns:m="http://schemas.openxmlformats.org/officeDocument/2006/math">
                    <m:d>
                      <m:dPr>
                        <m:begChr m:val="|"/>
                        <m:endChr m:val="|"/>
                        <m:ctrlPr>
                          <a:rPr lang="tr-TR" i="1" smtClean="0">
                            <a:latin typeface="Cambria Math" panose="02040503050406030204" pitchFamily="18" charset="0"/>
                          </a:rPr>
                        </m:ctrlPr>
                      </m:dPr>
                      <m:e>
                        <m:sSub>
                          <m:sSubPr>
                            <m:ctrlPr>
                              <a:rPr lang="tr-TR" i="1" smtClean="0">
                                <a:latin typeface="Cambria Math" panose="02040503050406030204" pitchFamily="18" charset="0"/>
                              </a:rPr>
                            </m:ctrlPr>
                          </m:sSubPr>
                          <m:e>
                            <m:r>
                              <a:rPr lang="tr-TR" b="0" i="1" smtClean="0">
                                <a:latin typeface="Cambria Math"/>
                              </a:rPr>
                              <m:t>𝐼𝑆𝐼</m:t>
                            </m:r>
                          </m:e>
                          <m:sub>
                            <m:r>
                              <a:rPr lang="tr-TR" b="0" i="1" smtClean="0">
                                <a:latin typeface="Cambria Math"/>
                              </a:rPr>
                              <m:t>𝑠𝑜</m:t>
                            </m:r>
                            <m:r>
                              <a:rPr lang="tr-TR" b="0" i="1" smtClean="0">
                                <a:latin typeface="Cambria Math"/>
                              </a:rPr>
                              <m:t>ğ</m:t>
                            </m:r>
                            <m:r>
                              <a:rPr lang="tr-TR" b="0" i="1" smtClean="0">
                                <a:latin typeface="Cambria Math"/>
                              </a:rPr>
                              <m:t>𝑢𝑘</m:t>
                            </m:r>
                          </m:sub>
                        </m:sSub>
                      </m:e>
                    </m:d>
                  </m:oMath>
                </a14:m>
                <a:r>
                  <a:rPr lang="tr-TR" dirty="0"/>
                  <a:t>=2</a:t>
                </a:r>
              </a:p>
              <a:p>
                <a:pPr marL="0" indent="0" algn="ctr">
                  <a:buNone/>
                </a:pPr>
                <a14:m>
                  <m:oMath xmlns:m="http://schemas.openxmlformats.org/officeDocument/2006/math">
                    <m:d>
                      <m:dPr>
                        <m:begChr m:val="|"/>
                        <m:endChr m:val="|"/>
                        <m:ctrlPr>
                          <a:rPr lang="tr-TR" i="1" smtClean="0">
                            <a:latin typeface="Cambria Math" panose="02040503050406030204" pitchFamily="18" charset="0"/>
                          </a:rPr>
                        </m:ctrlPr>
                      </m:dPr>
                      <m:e>
                        <m:sSub>
                          <m:sSubPr>
                            <m:ctrlPr>
                              <a:rPr lang="tr-TR" i="1" smtClean="0">
                                <a:latin typeface="Cambria Math" panose="02040503050406030204" pitchFamily="18" charset="0"/>
                              </a:rPr>
                            </m:ctrlPr>
                          </m:sSubPr>
                          <m:e>
                            <m:r>
                              <a:rPr lang="tr-TR" b="0" i="1" smtClean="0">
                                <a:latin typeface="Cambria Math"/>
                              </a:rPr>
                              <m:t>𝐼𝑆𝐼</m:t>
                            </m:r>
                          </m:e>
                          <m:sub>
                            <m:r>
                              <a:rPr lang="tr-TR" b="0" i="1" smtClean="0">
                                <a:latin typeface="Cambria Math"/>
                              </a:rPr>
                              <m:t>𝚤𝑙𝚤𝑘</m:t>
                            </m:r>
                          </m:sub>
                        </m:sSub>
                      </m:e>
                    </m:d>
                  </m:oMath>
                </a14:m>
                <a:r>
                  <a:rPr lang="tr-TR" dirty="0"/>
                  <a:t>=3</a:t>
                </a:r>
              </a:p>
              <a:p>
                <a:pPr marL="0" indent="0" algn="just">
                  <a:buNone/>
                </a:pPr>
                <a:r>
                  <a:rPr lang="tr-TR" dirty="0"/>
                  <a:t>ISI niteliğine göre bir ayırma gerçekleştirildiğinde kazancın ne olacağını hesaplayalım.</a:t>
                </a:r>
              </a:p>
              <a:p>
                <a:pPr marL="0" indent="0" algn="just">
                  <a:buNone/>
                </a:pPr>
                <a:r>
                  <a:rPr lang="tr-TR" sz="1800" dirty="0">
                    <a:solidFill>
                      <a:srgbClr val="C00000"/>
                    </a:solidFill>
                  </a:rPr>
                  <a:t>                         Tablo 3.15. ISI ve OYUN nitelik değerleri</a:t>
                </a:r>
              </a:p>
              <a:p>
                <a:pPr marL="0" indent="0" algn="just">
                  <a:buNone/>
                </a:pPr>
                <a:endParaRPr lang="tr-TR" sz="1800" dirty="0">
                  <a:solidFill>
                    <a:srgbClr val="C00000"/>
                  </a:solidFill>
                </a:endParaRP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764704"/>
                <a:ext cx="8229600" cy="5976664"/>
              </a:xfrm>
              <a:blipFill rotWithShape="1">
                <a:blip r:embed="rId2"/>
                <a:stretch>
                  <a:fillRect l="-1111" t="-714" r="-1111"/>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graphicFrame>
        <p:nvGraphicFramePr>
          <p:cNvPr id="5" name="Tablo 4"/>
          <p:cNvGraphicFramePr>
            <a:graphicFrameLocks noGrp="1"/>
          </p:cNvGraphicFramePr>
          <p:nvPr/>
        </p:nvGraphicFramePr>
        <p:xfrm>
          <a:off x="1475656" y="4293096"/>
          <a:ext cx="6096000" cy="2225040"/>
        </p:xfrm>
        <a:graphic>
          <a:graphicData uri="http://schemas.openxmlformats.org/drawingml/2006/table">
            <a:tbl>
              <a:tblPr firstRow="1" bandRow="1">
                <a:tableStyleId>{10A1B5D5-9B99-4C35-A422-299274C87663}</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algn="ctr"/>
                      <a:r>
                        <a:rPr lang="tr-TR" dirty="0"/>
                        <a:t>ISI</a:t>
                      </a:r>
                    </a:p>
                  </a:txBody>
                  <a:tcPr/>
                </a:tc>
                <a:tc>
                  <a:txBody>
                    <a:bodyPr/>
                    <a:lstStyle/>
                    <a:p>
                      <a:pPr algn="ctr"/>
                      <a:r>
                        <a:rPr lang="tr-TR" dirty="0"/>
                        <a:t>OYUN</a:t>
                      </a:r>
                    </a:p>
                  </a:txBody>
                  <a:tcPr/>
                </a:tc>
                <a:extLst>
                  <a:ext uri="{0D108BD9-81ED-4DB2-BD59-A6C34878D82A}">
                    <a16:rowId xmlns:a16="http://schemas.microsoft.com/office/drawing/2014/main" val="10000"/>
                  </a:ext>
                </a:extLst>
              </a:tr>
              <a:tr h="370840">
                <a:tc>
                  <a:txBody>
                    <a:bodyPr/>
                    <a:lstStyle/>
                    <a:p>
                      <a:pPr algn="ctr"/>
                      <a:r>
                        <a:rPr lang="tr-TR" dirty="0"/>
                        <a:t>Soğuk</a:t>
                      </a:r>
                    </a:p>
                  </a:txBody>
                  <a:tcPr/>
                </a:tc>
                <a:tc>
                  <a:txBody>
                    <a:bodyPr/>
                    <a:lstStyle/>
                    <a:p>
                      <a:pPr algn="ctr"/>
                      <a:r>
                        <a:rPr lang="tr-TR" dirty="0"/>
                        <a:t>Evet</a:t>
                      </a:r>
                    </a:p>
                  </a:txBody>
                  <a:tcPr/>
                </a:tc>
                <a:extLst>
                  <a:ext uri="{0D108BD9-81ED-4DB2-BD59-A6C34878D82A}">
                    <a16:rowId xmlns:a16="http://schemas.microsoft.com/office/drawing/2014/main" val="10001"/>
                  </a:ext>
                </a:extLst>
              </a:tr>
              <a:tr h="370840">
                <a:tc>
                  <a:txBody>
                    <a:bodyPr/>
                    <a:lstStyle/>
                    <a:p>
                      <a:pPr algn="ctr"/>
                      <a:r>
                        <a:rPr lang="tr-TR" dirty="0"/>
                        <a:t>Soğuk</a:t>
                      </a:r>
                    </a:p>
                  </a:txBody>
                  <a:tcPr/>
                </a:tc>
                <a:tc>
                  <a:txBody>
                    <a:bodyPr/>
                    <a:lstStyle/>
                    <a:p>
                      <a:pPr algn="ctr"/>
                      <a:r>
                        <a:rPr lang="tr-TR" dirty="0"/>
                        <a:t>Hayır</a:t>
                      </a:r>
                    </a:p>
                  </a:txBody>
                  <a:tcPr/>
                </a:tc>
                <a:extLst>
                  <a:ext uri="{0D108BD9-81ED-4DB2-BD59-A6C34878D82A}">
                    <a16:rowId xmlns:a16="http://schemas.microsoft.com/office/drawing/2014/main" val="10002"/>
                  </a:ext>
                </a:extLst>
              </a:tr>
              <a:tr h="370840">
                <a:tc>
                  <a:txBody>
                    <a:bodyPr/>
                    <a:lstStyle/>
                    <a:p>
                      <a:pPr algn="ctr"/>
                      <a:r>
                        <a:rPr lang="tr-TR" dirty="0"/>
                        <a:t>Ilık</a:t>
                      </a:r>
                    </a:p>
                  </a:txBody>
                  <a:tcPr/>
                </a:tc>
                <a:tc>
                  <a:txBody>
                    <a:bodyPr/>
                    <a:lstStyle/>
                    <a:p>
                      <a:pPr algn="ctr"/>
                      <a:r>
                        <a:rPr lang="tr-TR" dirty="0"/>
                        <a:t>Evet</a:t>
                      </a:r>
                    </a:p>
                  </a:txBody>
                  <a:tcPr/>
                </a:tc>
                <a:extLst>
                  <a:ext uri="{0D108BD9-81ED-4DB2-BD59-A6C34878D82A}">
                    <a16:rowId xmlns:a16="http://schemas.microsoft.com/office/drawing/2014/main" val="10003"/>
                  </a:ext>
                </a:extLst>
              </a:tr>
              <a:tr h="370840">
                <a:tc>
                  <a:txBody>
                    <a:bodyPr/>
                    <a:lstStyle/>
                    <a:p>
                      <a:pPr algn="ctr"/>
                      <a:r>
                        <a:rPr lang="tr-TR" dirty="0"/>
                        <a:t>Ilık</a:t>
                      </a:r>
                    </a:p>
                  </a:txBody>
                  <a:tcPr/>
                </a:tc>
                <a:tc>
                  <a:txBody>
                    <a:bodyPr/>
                    <a:lstStyle/>
                    <a:p>
                      <a:pPr algn="ctr"/>
                      <a:r>
                        <a:rPr lang="tr-TR" dirty="0"/>
                        <a:t>Evet</a:t>
                      </a:r>
                    </a:p>
                  </a:txBody>
                  <a:tcPr/>
                </a:tc>
                <a:extLst>
                  <a:ext uri="{0D108BD9-81ED-4DB2-BD59-A6C34878D82A}">
                    <a16:rowId xmlns:a16="http://schemas.microsoft.com/office/drawing/2014/main" val="10004"/>
                  </a:ext>
                </a:extLst>
              </a:tr>
              <a:tr h="370840">
                <a:tc>
                  <a:txBody>
                    <a:bodyPr/>
                    <a:lstStyle/>
                    <a:p>
                      <a:pPr algn="ctr"/>
                      <a:r>
                        <a:rPr lang="tr-TR" dirty="0"/>
                        <a:t>Ilık</a:t>
                      </a:r>
                    </a:p>
                  </a:txBody>
                  <a:tcPr/>
                </a:tc>
                <a:tc>
                  <a:txBody>
                    <a:bodyPr/>
                    <a:lstStyle/>
                    <a:p>
                      <a:pPr algn="ctr"/>
                      <a:r>
                        <a:rPr lang="tr-TR" dirty="0"/>
                        <a:t>Hayır</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8968365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692696"/>
                <a:ext cx="8229600" cy="5784304"/>
              </a:xfrm>
            </p:spPr>
            <p:txBody>
              <a:bodyPr>
                <a:normAutofit fontScale="92500" lnSpcReduction="10000"/>
              </a:bodyPr>
              <a:lstStyle/>
              <a:p>
                <a:pPr marL="0" indent="0" algn="just">
                  <a:buNone/>
                </a:pPr>
                <a:r>
                  <a:rPr lang="tr-TR" dirty="0"/>
                  <a:t> Tablo 3.15.’e göre ‘</a:t>
                </a:r>
                <a:r>
                  <a:rPr lang="tr-TR" dirty="0">
                    <a:solidFill>
                      <a:srgbClr val="FF0000"/>
                    </a:solidFill>
                  </a:rPr>
                  <a:t>soğuk</a:t>
                </a:r>
                <a:r>
                  <a:rPr lang="tr-TR" dirty="0"/>
                  <a:t>’ değeri için aşağıdaki entropi hesaplaması yapılır:</a:t>
                </a:r>
              </a:p>
              <a:p>
                <a:pPr marL="0" indent="0" algn="just">
                  <a:buNone/>
                </a:pPr>
                <a:endParaRPr lang="tr-TR" dirty="0"/>
              </a:p>
              <a:p>
                <a:pPr marL="0" indent="0" algn="just">
                  <a:buNone/>
                </a:pPr>
                <a14:m>
                  <m:oMathPara xmlns:m="http://schemas.openxmlformats.org/officeDocument/2006/math">
                    <m:oMathParaPr>
                      <m:jc m:val="centerGroup"/>
                    </m:oMathParaPr>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b="0" i="1" smtClean="0">
                                  <a:solidFill>
                                    <a:srgbClr val="292934"/>
                                  </a:solidFill>
                                  <a:latin typeface="Cambria Math"/>
                                </a:rPr>
                                <m:t>𝐼𝑆𝐼</m:t>
                              </m:r>
                            </m:e>
                            <m:sub>
                              <m:r>
                                <a:rPr lang="tr-TR" b="0" i="1" smtClean="0">
                                  <a:solidFill>
                                    <a:srgbClr val="292934"/>
                                  </a:solidFill>
                                  <a:latin typeface="Cambria Math"/>
                                </a:rPr>
                                <m:t>𝑠𝑜</m:t>
                              </m:r>
                              <m:r>
                                <a:rPr lang="tr-TR" b="0" i="1" smtClean="0">
                                  <a:solidFill>
                                    <a:srgbClr val="292934"/>
                                  </a:solidFill>
                                  <a:latin typeface="Cambria Math"/>
                                </a:rPr>
                                <m:t>ğ</m:t>
                              </m:r>
                              <m:r>
                                <a:rPr lang="tr-TR" b="0" i="1" smtClean="0">
                                  <a:solidFill>
                                    <a:srgbClr val="292934"/>
                                  </a:solidFill>
                                  <a:latin typeface="Cambria Math"/>
                                </a:rPr>
                                <m:t>𝑢𝑘</m:t>
                              </m:r>
                            </m:sub>
                          </m:sSub>
                        </m:e>
                      </m:d>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i="1">
                              <a:solidFill>
                                <a:srgbClr val="292934"/>
                              </a:solidFill>
                              <a:latin typeface="Cambria Math"/>
                            </a:rPr>
                            <m:t>1</m:t>
                          </m:r>
                        </m:num>
                        <m:den>
                          <m:r>
                            <a:rPr lang="tr-TR" i="1">
                              <a:solidFill>
                                <a:srgbClr val="292934"/>
                              </a:solidFill>
                              <a:latin typeface="Cambria Math"/>
                            </a:rPr>
                            <m:t>2</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i="1">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i="1">
                                  <a:solidFill>
                                    <a:srgbClr val="292934"/>
                                  </a:solidFill>
                                  <a:latin typeface="Cambria Math"/>
                                </a:rPr>
                                <m:t>1</m:t>
                              </m:r>
                            </m:num>
                            <m:den>
                              <m:r>
                                <a:rPr lang="tr-TR" i="1">
                                  <a:solidFill>
                                    <a:srgbClr val="292934"/>
                                  </a:solidFill>
                                  <a:latin typeface="Cambria Math"/>
                                </a:rPr>
                                <m:t>2</m:t>
                              </m:r>
                            </m:den>
                          </m:f>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i="1">
                                  <a:solidFill>
                                    <a:srgbClr val="292934"/>
                                  </a:solidFill>
                                  <a:latin typeface="Cambria Math"/>
                                </a:rPr>
                                <m:t>1</m:t>
                              </m:r>
                            </m:num>
                            <m:den>
                              <m:r>
                                <a:rPr lang="tr-TR" i="1">
                                  <a:solidFill>
                                    <a:srgbClr val="292934"/>
                                  </a:solidFill>
                                  <a:latin typeface="Cambria Math"/>
                                </a:rPr>
                                <m:t>2</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i="1">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i="1">
                                      <a:solidFill>
                                        <a:srgbClr val="292934"/>
                                      </a:solidFill>
                                      <a:latin typeface="Cambria Math"/>
                                    </a:rPr>
                                    <m:t>1</m:t>
                                  </m:r>
                                </m:num>
                                <m:den>
                                  <m:r>
                                    <a:rPr lang="tr-TR" i="1">
                                      <a:solidFill>
                                        <a:srgbClr val="292934"/>
                                      </a:solidFill>
                                      <a:latin typeface="Cambria Math"/>
                                    </a:rPr>
                                    <m:t>2</m:t>
                                  </m:r>
                                </m:den>
                              </m:f>
                              <m:r>
                                <a:rPr lang="tr-TR" i="1">
                                  <a:solidFill>
                                    <a:srgbClr val="292934"/>
                                  </a:solidFill>
                                  <a:latin typeface="Cambria Math"/>
                                </a:rPr>
                                <m:t>)</m:t>
                              </m:r>
                            </m:e>
                          </m:func>
                          <m:r>
                            <a:rPr lang="tr-TR" i="1">
                              <a:solidFill>
                                <a:srgbClr val="292934"/>
                              </a:solidFill>
                              <a:latin typeface="Cambria Math"/>
                            </a:rPr>
                            <m:t>=1</m:t>
                          </m:r>
                        </m:e>
                      </m:func>
                    </m:oMath>
                  </m:oMathPara>
                </a14:m>
                <a:endParaRPr lang="tr-TR" dirty="0"/>
              </a:p>
              <a:p>
                <a:pPr marL="0" lvl="0" indent="0" algn="just">
                  <a:buClr>
                    <a:srgbClr val="93A299"/>
                  </a:buClr>
                  <a:buNone/>
                </a:pPr>
                <a14:m>
                  <m:oMathPara xmlns:m="http://schemas.openxmlformats.org/officeDocument/2006/math">
                    <m:oMathParaPr>
                      <m:jc m:val="centerGroup"/>
                    </m:oMathParaPr>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smtClean="0">
                                  <a:solidFill>
                                    <a:srgbClr val="292934"/>
                                  </a:solidFill>
                                  <a:latin typeface="Cambria Math" panose="02040503050406030204" pitchFamily="18" charset="0"/>
                                </a:rPr>
                              </m:ctrlPr>
                            </m:sSubPr>
                            <m:e>
                              <m:r>
                                <a:rPr lang="tr-TR" b="0" i="1" smtClean="0">
                                  <a:solidFill>
                                    <a:srgbClr val="292934"/>
                                  </a:solidFill>
                                  <a:latin typeface="Cambria Math"/>
                                </a:rPr>
                                <m:t>𝐼𝑆𝐼</m:t>
                              </m:r>
                            </m:e>
                            <m:sub>
                              <m:r>
                                <a:rPr lang="tr-TR" b="0" i="1" smtClean="0">
                                  <a:solidFill>
                                    <a:srgbClr val="292934"/>
                                  </a:solidFill>
                                  <a:latin typeface="Cambria Math"/>
                                </a:rPr>
                                <m:t>𝚤𝑙𝚤𝑘</m:t>
                              </m:r>
                            </m:sub>
                          </m:sSub>
                        </m:e>
                      </m:d>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i="1">
                              <a:solidFill>
                                <a:srgbClr val="292934"/>
                              </a:solidFill>
                              <a:latin typeface="Cambria Math"/>
                            </a:rPr>
                            <m:t>2</m:t>
                          </m:r>
                        </m:num>
                        <m:den>
                          <m:r>
                            <a:rPr lang="tr-TR" i="1">
                              <a:solidFill>
                                <a:srgbClr val="292934"/>
                              </a:solidFill>
                              <a:latin typeface="Cambria Math"/>
                            </a:rPr>
                            <m:t>3</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i="1">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i="1">
                                  <a:solidFill>
                                    <a:srgbClr val="292934"/>
                                  </a:solidFill>
                                  <a:latin typeface="Cambria Math"/>
                                </a:rPr>
                                <m:t>2</m:t>
                              </m:r>
                            </m:num>
                            <m:den>
                              <m:r>
                                <a:rPr lang="tr-TR" i="1">
                                  <a:solidFill>
                                    <a:srgbClr val="292934"/>
                                  </a:solidFill>
                                  <a:latin typeface="Cambria Math"/>
                                </a:rPr>
                                <m:t>3</m:t>
                              </m:r>
                            </m:den>
                          </m:f>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i="1">
                                  <a:solidFill>
                                    <a:srgbClr val="292934"/>
                                  </a:solidFill>
                                  <a:latin typeface="Cambria Math"/>
                                </a:rPr>
                                <m:t>1</m:t>
                              </m:r>
                            </m:num>
                            <m:den>
                              <m:r>
                                <a:rPr lang="tr-TR" i="1">
                                  <a:solidFill>
                                    <a:srgbClr val="292934"/>
                                  </a:solidFill>
                                  <a:latin typeface="Cambria Math"/>
                                </a:rPr>
                                <m:t>3</m:t>
                              </m:r>
                            </m:den>
                          </m:f>
                          <m:func>
                            <m:funcPr>
                              <m:ctrlPr>
                                <a:rPr lang="tr-TR" i="1">
                                  <a:solidFill>
                                    <a:srgbClr val="292934"/>
                                  </a:solidFill>
                                  <a:latin typeface="Cambria Math" panose="02040503050406030204" pitchFamily="18" charset="0"/>
                                </a:rPr>
                              </m:ctrlPr>
                            </m:funcPr>
                            <m:fName>
                              <m:sSub>
                                <m:sSubPr>
                                  <m:ctrlPr>
                                    <a:rPr lang="tr-TR" i="1">
                                      <a:solidFill>
                                        <a:srgbClr val="292934"/>
                                      </a:solidFill>
                                      <a:latin typeface="Cambria Math" panose="02040503050406030204" pitchFamily="18" charset="0"/>
                                    </a:rPr>
                                  </m:ctrlPr>
                                </m:sSubPr>
                                <m:e>
                                  <m:r>
                                    <m:rPr>
                                      <m:sty m:val="p"/>
                                    </m:rPr>
                                    <a:rPr lang="tr-TR">
                                      <a:solidFill>
                                        <a:srgbClr val="292934"/>
                                      </a:solidFill>
                                      <a:latin typeface="Cambria Math"/>
                                    </a:rPr>
                                    <m:t>log</m:t>
                                  </m:r>
                                </m:e>
                                <m:sub>
                                  <m:r>
                                    <a:rPr lang="tr-TR" i="1">
                                      <a:solidFill>
                                        <a:srgbClr val="292934"/>
                                      </a:solidFill>
                                      <a:latin typeface="Cambria Math"/>
                                    </a:rPr>
                                    <m:t>2</m:t>
                                  </m:r>
                                </m:sub>
                              </m:sSub>
                            </m:fName>
                            <m:e>
                              <m:f>
                                <m:fPr>
                                  <m:ctrlPr>
                                    <a:rPr lang="tr-TR" i="1">
                                      <a:solidFill>
                                        <a:srgbClr val="292934"/>
                                      </a:solidFill>
                                      <a:latin typeface="Cambria Math" panose="02040503050406030204" pitchFamily="18" charset="0"/>
                                    </a:rPr>
                                  </m:ctrlPr>
                                </m:fPr>
                                <m:num>
                                  <m:r>
                                    <a:rPr lang="tr-TR" i="1">
                                      <a:solidFill>
                                        <a:srgbClr val="292934"/>
                                      </a:solidFill>
                                      <a:latin typeface="Cambria Math"/>
                                    </a:rPr>
                                    <m:t>1</m:t>
                                  </m:r>
                                </m:num>
                                <m:den>
                                  <m:r>
                                    <a:rPr lang="tr-TR" i="1">
                                      <a:solidFill>
                                        <a:srgbClr val="292934"/>
                                      </a:solidFill>
                                      <a:latin typeface="Cambria Math"/>
                                    </a:rPr>
                                    <m:t>3</m:t>
                                  </m:r>
                                </m:den>
                              </m:f>
                              <m:r>
                                <a:rPr lang="tr-TR" i="1">
                                  <a:solidFill>
                                    <a:srgbClr val="292934"/>
                                  </a:solidFill>
                                  <a:latin typeface="Cambria Math"/>
                                </a:rPr>
                                <m:t>)=0</m:t>
                              </m:r>
                            </m:e>
                          </m:func>
                          <m:r>
                            <a:rPr lang="tr-TR" i="1">
                              <a:solidFill>
                                <a:srgbClr val="292934"/>
                              </a:solidFill>
                              <a:latin typeface="Cambria Math"/>
                            </a:rPr>
                            <m:t>.918</m:t>
                          </m:r>
                        </m:e>
                      </m:func>
                    </m:oMath>
                  </m:oMathPara>
                </a14:m>
                <a:endParaRPr lang="tr-TR" dirty="0">
                  <a:solidFill>
                    <a:srgbClr val="FF0000"/>
                  </a:solidFill>
                </a:endParaRPr>
              </a:p>
              <a:p>
                <a:pPr marL="0" lvl="0" indent="0" algn="ctr">
                  <a:buClr>
                    <a:srgbClr val="93A299"/>
                  </a:buClr>
                  <a:buNone/>
                </a:pPr>
                <a14:m>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r>
                          <a:rPr lang="tr-TR" b="0" i="1" smtClean="0">
                            <a:solidFill>
                              <a:srgbClr val="292934"/>
                            </a:solidFill>
                            <a:latin typeface="Cambria Math"/>
                          </a:rPr>
                          <m:t>𝐼𝑆𝐼</m:t>
                        </m:r>
                        <m:r>
                          <a:rPr lang="tr-TR" i="1">
                            <a:solidFill>
                              <a:srgbClr val="292934"/>
                            </a:solidFill>
                            <a:latin typeface="Cambria Math"/>
                          </a:rPr>
                          <m:t>,</m:t>
                        </m:r>
                        <m:r>
                          <a:rPr lang="tr-TR" i="1">
                            <a:solidFill>
                              <a:srgbClr val="292934"/>
                            </a:solidFill>
                            <a:latin typeface="Cambria Math"/>
                          </a:rPr>
                          <m:t>𝑂𝑌𝑈𝑁</m:t>
                        </m:r>
                      </m:e>
                    </m:d>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2</m:t>
                        </m:r>
                      </m:num>
                      <m:den>
                        <m:r>
                          <a:rPr lang="tr-TR" i="1">
                            <a:solidFill>
                              <a:srgbClr val="292934"/>
                            </a:solidFill>
                            <a:latin typeface="Cambria Math"/>
                          </a:rPr>
                          <m:t>5</m:t>
                        </m:r>
                      </m:den>
                    </m:f>
                    <m:d>
                      <m:dPr>
                        <m:ctrlPr>
                          <a:rPr lang="tr-TR" i="1">
                            <a:solidFill>
                              <a:srgbClr val="292934"/>
                            </a:solidFill>
                            <a:latin typeface="Cambria Math" panose="02040503050406030204" pitchFamily="18" charset="0"/>
                          </a:rPr>
                        </m:ctrlPr>
                      </m:dPr>
                      <m:e>
                        <m:r>
                          <a:rPr lang="tr-TR" b="0" i="1" smtClean="0">
                            <a:solidFill>
                              <a:srgbClr val="292934"/>
                            </a:solidFill>
                            <a:latin typeface="Cambria Math"/>
                          </a:rPr>
                          <m:t>1</m:t>
                        </m:r>
                      </m:e>
                    </m:d>
                    <m:r>
                      <a:rPr lang="tr-TR" i="1">
                        <a:solidFill>
                          <a:srgbClr val="292934"/>
                        </a:solidFill>
                        <a:latin typeface="Cambria Math"/>
                      </a:rPr>
                      <m:t>+</m:t>
                    </m:r>
                    <m:f>
                      <m:fPr>
                        <m:ctrlPr>
                          <a:rPr lang="tr-TR" i="1">
                            <a:solidFill>
                              <a:srgbClr val="292934"/>
                            </a:solidFill>
                            <a:latin typeface="Cambria Math" panose="02040503050406030204" pitchFamily="18" charset="0"/>
                          </a:rPr>
                        </m:ctrlPr>
                      </m:fPr>
                      <m:num>
                        <m:r>
                          <a:rPr lang="tr-TR" b="0" i="1" smtClean="0">
                            <a:solidFill>
                              <a:srgbClr val="292934"/>
                            </a:solidFill>
                            <a:latin typeface="Cambria Math"/>
                          </a:rPr>
                          <m:t>3</m:t>
                        </m:r>
                      </m:num>
                      <m:den>
                        <m:r>
                          <a:rPr lang="tr-TR" i="1">
                            <a:solidFill>
                              <a:srgbClr val="292934"/>
                            </a:solidFill>
                            <a:latin typeface="Cambria Math"/>
                          </a:rPr>
                          <m:t>5</m:t>
                        </m:r>
                      </m:den>
                    </m:f>
                    <m:d>
                      <m:dPr>
                        <m:ctrlPr>
                          <a:rPr lang="tr-TR" i="1">
                            <a:solidFill>
                              <a:srgbClr val="292934"/>
                            </a:solidFill>
                            <a:latin typeface="Cambria Math" panose="02040503050406030204" pitchFamily="18" charset="0"/>
                          </a:rPr>
                        </m:ctrlPr>
                      </m:dPr>
                      <m:e>
                        <m:r>
                          <a:rPr lang="tr-TR" b="0" i="1" smtClean="0">
                            <a:solidFill>
                              <a:srgbClr val="292934"/>
                            </a:solidFill>
                            <a:latin typeface="Cambria Math"/>
                          </a:rPr>
                          <m:t>0.918</m:t>
                        </m:r>
                      </m:e>
                    </m:d>
                    <m:r>
                      <a:rPr lang="tr-TR" i="1">
                        <a:solidFill>
                          <a:srgbClr val="292934"/>
                        </a:solidFill>
                        <a:latin typeface="Cambria Math"/>
                      </a:rPr>
                      <m:t>=</m:t>
                    </m:r>
                    <m:r>
                      <a:rPr lang="tr-TR" i="1">
                        <a:solidFill>
                          <a:srgbClr val="292934"/>
                        </a:solidFill>
                        <a:latin typeface="Cambria Math" pitchFamily="18" charset="0"/>
                        <a:ea typeface="Cambria Math" pitchFamily="18" charset="0"/>
                      </a:rPr>
                      <m:t>0</m:t>
                    </m:r>
                  </m:oMath>
                </a14:m>
                <a:r>
                  <a:rPr lang="tr-TR" dirty="0">
                    <a:solidFill>
                      <a:srgbClr val="292934"/>
                    </a:solidFill>
                    <a:latin typeface="Cambria Math" pitchFamily="18" charset="0"/>
                    <a:ea typeface="Cambria Math" pitchFamily="18" charset="0"/>
                  </a:rPr>
                  <a:t>.951</a:t>
                </a:r>
              </a:p>
              <a:p>
                <a:pPr marL="0" lvl="0" indent="0" algn="just">
                  <a:buClr>
                    <a:srgbClr val="93A299"/>
                  </a:buClr>
                  <a:buNone/>
                </a:pPr>
                <a:endParaRPr lang="tr-TR" dirty="0">
                  <a:solidFill>
                    <a:srgbClr val="FF0000"/>
                  </a:solidFill>
                </a:endParaRPr>
              </a:p>
              <a:p>
                <a:pPr marL="0" lvl="0" indent="0" algn="just">
                  <a:buClr>
                    <a:srgbClr val="93A299"/>
                  </a:buClr>
                  <a:buNone/>
                </a:pPr>
                <a14:m>
                  <m:oMathPara xmlns:m="http://schemas.openxmlformats.org/officeDocument/2006/math">
                    <m:oMathParaPr>
                      <m:jc m:val="centerGroup"/>
                    </m:oMathParaPr>
                    <m:oMath xmlns:m="http://schemas.openxmlformats.org/officeDocument/2006/math">
                      <m:r>
                        <a:rPr lang="tr-TR" i="1">
                          <a:solidFill>
                            <a:srgbClr val="292934"/>
                          </a:solidFill>
                          <a:latin typeface="Cambria Math"/>
                        </a:rPr>
                        <m:t>𝐾𝑎𝑧𝑎𝑛</m:t>
                      </m:r>
                      <m:r>
                        <a:rPr lang="tr-TR" i="1">
                          <a:solidFill>
                            <a:srgbClr val="292934"/>
                          </a:solidFill>
                          <a:latin typeface="Cambria Math"/>
                        </a:rPr>
                        <m:t>ç</m:t>
                      </m:r>
                      <m:d>
                        <m:dPr>
                          <m:ctrlPr>
                            <a:rPr lang="tr-TR" i="1">
                              <a:solidFill>
                                <a:srgbClr val="292934"/>
                              </a:solidFill>
                              <a:latin typeface="Cambria Math" panose="02040503050406030204" pitchFamily="18" charset="0"/>
                            </a:rPr>
                          </m:ctrlPr>
                        </m:dPr>
                        <m:e>
                          <m:r>
                            <a:rPr lang="tr-TR" b="0" i="1" smtClean="0">
                              <a:solidFill>
                                <a:srgbClr val="292934"/>
                              </a:solidFill>
                              <a:latin typeface="Cambria Math"/>
                            </a:rPr>
                            <m:t>𝐼𝑆𝐼</m:t>
                          </m:r>
                          <m:r>
                            <a:rPr lang="tr-TR" i="1">
                              <a:solidFill>
                                <a:srgbClr val="292934"/>
                              </a:solidFill>
                              <a:latin typeface="Cambria Math"/>
                            </a:rPr>
                            <m:t>,</m:t>
                          </m:r>
                          <m:r>
                            <a:rPr lang="tr-TR" i="1">
                              <a:solidFill>
                                <a:srgbClr val="292934"/>
                              </a:solidFill>
                              <a:latin typeface="Cambria Math"/>
                            </a:rPr>
                            <m:t>𝑂𝑌𝑈𝑁</m:t>
                          </m:r>
                        </m:e>
                      </m:d>
                      <m:r>
                        <a:rPr lang="tr-TR" i="1">
                          <a:solidFill>
                            <a:srgbClr val="292934"/>
                          </a:solidFill>
                          <a:latin typeface="Cambria Math"/>
                        </a:rPr>
                        <m:t>=</m:t>
                      </m:r>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r>
                            <a:rPr lang="tr-TR" i="1">
                              <a:solidFill>
                                <a:srgbClr val="292934"/>
                              </a:solidFill>
                              <a:latin typeface="Cambria Math"/>
                            </a:rPr>
                            <m:t>𝑂𝑌𝑈𝑁</m:t>
                          </m:r>
                        </m:e>
                      </m:d>
                      <m:r>
                        <a:rPr lang="tr-TR" i="1">
                          <a:solidFill>
                            <a:srgbClr val="292934"/>
                          </a:solidFill>
                          <a:latin typeface="Cambria Math"/>
                        </a:rPr>
                        <m:t>−</m:t>
                      </m:r>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r>
                            <a:rPr lang="tr-TR" b="0" i="1" smtClean="0">
                              <a:solidFill>
                                <a:srgbClr val="292934"/>
                              </a:solidFill>
                              <a:latin typeface="Cambria Math"/>
                            </a:rPr>
                            <m:t>𝐼𝑆𝐼</m:t>
                          </m:r>
                          <m:r>
                            <a:rPr lang="tr-TR" i="1">
                              <a:solidFill>
                                <a:srgbClr val="292934"/>
                              </a:solidFill>
                              <a:latin typeface="Cambria Math"/>
                            </a:rPr>
                            <m:t>,</m:t>
                          </m:r>
                          <m:r>
                            <a:rPr lang="tr-TR" i="1">
                              <a:solidFill>
                                <a:srgbClr val="292934"/>
                              </a:solidFill>
                              <a:latin typeface="Cambria Math"/>
                            </a:rPr>
                            <m:t>𝑂𝑌𝑈𝑁</m:t>
                          </m:r>
                        </m:e>
                      </m:d>
                    </m:oMath>
                  </m:oMathPara>
                </a14:m>
                <a:endParaRPr lang="tr-TR" dirty="0">
                  <a:solidFill>
                    <a:srgbClr val="292934"/>
                  </a:solidFill>
                </a:endParaRPr>
              </a:p>
              <a:p>
                <a:pPr marL="0" lvl="0" indent="0" algn="just">
                  <a:buClr>
                    <a:srgbClr val="93A299"/>
                  </a:buClr>
                  <a:buNone/>
                </a:pPr>
                <a:r>
                  <a:rPr lang="tr-TR" dirty="0">
                    <a:solidFill>
                      <a:srgbClr val="292934"/>
                    </a:solidFill>
                  </a:rPr>
                  <a:t>                                         =0.970-0.951</a:t>
                </a:r>
              </a:p>
              <a:p>
                <a:pPr marL="0" lvl="0" indent="0" algn="just">
                  <a:buClr>
                    <a:srgbClr val="93A299"/>
                  </a:buClr>
                  <a:buNone/>
                </a:pPr>
                <a:r>
                  <a:rPr lang="tr-TR" dirty="0">
                    <a:solidFill>
                      <a:srgbClr val="292934"/>
                    </a:solidFill>
                  </a:rPr>
                  <a:t>                                         =0.019 </a:t>
                </a:r>
              </a:p>
              <a:p>
                <a:pPr marL="0" lvl="0" indent="0" algn="just">
                  <a:buClr>
                    <a:srgbClr val="93A299"/>
                  </a:buClr>
                  <a:buNone/>
                </a:pPr>
                <a:endParaRPr lang="tr-TR" dirty="0">
                  <a:solidFill>
                    <a:srgbClr val="FF0000"/>
                  </a:solidFill>
                </a:endParaRPr>
              </a:p>
              <a:p>
                <a:pPr marL="0" lvl="0" indent="0" algn="just">
                  <a:buClr>
                    <a:srgbClr val="93A299"/>
                  </a:buClr>
                  <a:buNone/>
                </a:pPr>
                <a:endParaRPr lang="tr-TR" dirty="0">
                  <a:solidFill>
                    <a:srgbClr val="FF0000"/>
                  </a:solidFill>
                </a:endParaRPr>
              </a:p>
              <a:p>
                <a:pPr marL="0" indent="0" algn="just">
                  <a:buNone/>
                </a:pPr>
                <a:endParaRPr lang="tr-TR" dirty="0"/>
              </a:p>
              <a:p>
                <a:pPr marL="0" indent="0" algn="just">
                  <a:buNone/>
                </a:pPr>
                <a:endParaRPr lang="tr-TR" dirty="0"/>
              </a:p>
              <a:p>
                <a:pPr marL="0" indent="0" algn="just">
                  <a:buNone/>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692696"/>
                <a:ext cx="8229600" cy="5784304"/>
              </a:xfrm>
              <a:blipFill>
                <a:blip r:embed="rId2"/>
                <a:stretch>
                  <a:fillRect l="-1704" t="-2213" r="-1704" b="-2845"/>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331957834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764704"/>
                <a:ext cx="8229600" cy="5712296"/>
              </a:xfrm>
            </p:spPr>
            <p:txBody>
              <a:bodyPr/>
              <a:lstStyle/>
              <a:p>
                <a:pPr marL="0" indent="0">
                  <a:buNone/>
                </a:pPr>
                <a:r>
                  <a:rPr lang="tr-TR" dirty="0">
                    <a:solidFill>
                      <a:srgbClr val="FF0000"/>
                    </a:solidFill>
                  </a:rPr>
                  <a:t>f) RÜZGAR niteliği için kazanç ölçütü:</a:t>
                </a:r>
              </a:p>
              <a:p>
                <a:pPr marL="0" indent="0" algn="just">
                  <a:buNone/>
                </a:pPr>
                <a:r>
                  <a:rPr lang="tr-TR" dirty="0"/>
                  <a:t>Bu kez RÜZGAR niteliğini ele alalım. Bu niteliğin her bir değeri için aşağıdaki değeri yazabilirsiniz.</a:t>
                </a:r>
              </a:p>
              <a:p>
                <a:pPr marL="0" indent="0" algn="ctr">
                  <a:buNone/>
                </a:pPr>
                <a14:m>
                  <m:oMath xmlns:m="http://schemas.openxmlformats.org/officeDocument/2006/math">
                    <m:d>
                      <m:dPr>
                        <m:begChr m:val="|"/>
                        <m:endChr m:val="|"/>
                        <m:ctrlPr>
                          <a:rPr lang="tr-TR" i="1" smtClean="0">
                            <a:latin typeface="Cambria Math" panose="02040503050406030204" pitchFamily="18" charset="0"/>
                          </a:rPr>
                        </m:ctrlPr>
                      </m:dPr>
                      <m:e>
                        <m:sSub>
                          <m:sSubPr>
                            <m:ctrlPr>
                              <a:rPr lang="tr-TR" i="1" smtClean="0">
                                <a:latin typeface="Cambria Math" panose="02040503050406030204" pitchFamily="18" charset="0"/>
                              </a:rPr>
                            </m:ctrlPr>
                          </m:sSubPr>
                          <m:e>
                            <m:r>
                              <a:rPr lang="tr-TR" b="0" i="1" smtClean="0">
                                <a:latin typeface="Cambria Math"/>
                              </a:rPr>
                              <m:t>𝑅</m:t>
                            </m:r>
                            <m:r>
                              <a:rPr lang="tr-TR" b="0" i="1" smtClean="0">
                                <a:latin typeface="Cambria Math"/>
                              </a:rPr>
                              <m:t>Ü</m:t>
                            </m:r>
                            <m:r>
                              <a:rPr lang="tr-TR" b="0" i="1" smtClean="0">
                                <a:latin typeface="Cambria Math"/>
                              </a:rPr>
                              <m:t>𝑍𝐺𝐴𝑅</m:t>
                            </m:r>
                          </m:e>
                          <m:sub>
                            <m:r>
                              <a:rPr lang="tr-TR" b="0" i="1" smtClean="0">
                                <a:latin typeface="Cambria Math"/>
                              </a:rPr>
                              <m:t>h𝑎𝑓𝑖𝑓</m:t>
                            </m:r>
                          </m:sub>
                        </m:sSub>
                      </m:e>
                    </m:d>
                  </m:oMath>
                </a14:m>
                <a:r>
                  <a:rPr lang="tr-TR" dirty="0"/>
                  <a:t>=3</a:t>
                </a:r>
              </a:p>
              <a:p>
                <a:pPr marL="0" indent="0" algn="ctr">
                  <a:buNone/>
                </a:pPr>
                <a14:m>
                  <m:oMath xmlns:m="http://schemas.openxmlformats.org/officeDocument/2006/math">
                    <m:d>
                      <m:dPr>
                        <m:begChr m:val="|"/>
                        <m:endChr m:val="|"/>
                        <m:ctrlPr>
                          <a:rPr lang="tr-TR" i="1" smtClean="0">
                            <a:latin typeface="Cambria Math" panose="02040503050406030204" pitchFamily="18" charset="0"/>
                          </a:rPr>
                        </m:ctrlPr>
                      </m:dPr>
                      <m:e>
                        <m:sSub>
                          <m:sSubPr>
                            <m:ctrlPr>
                              <a:rPr lang="tr-TR" i="1" smtClean="0">
                                <a:latin typeface="Cambria Math" panose="02040503050406030204" pitchFamily="18" charset="0"/>
                              </a:rPr>
                            </m:ctrlPr>
                          </m:sSubPr>
                          <m:e>
                            <m:r>
                              <a:rPr lang="tr-TR" b="0" i="1" smtClean="0">
                                <a:latin typeface="Cambria Math"/>
                              </a:rPr>
                              <m:t>𝑅</m:t>
                            </m:r>
                            <m:r>
                              <a:rPr lang="tr-TR" b="0" i="1" smtClean="0">
                                <a:latin typeface="Cambria Math"/>
                              </a:rPr>
                              <m:t>Ü</m:t>
                            </m:r>
                            <m:r>
                              <a:rPr lang="tr-TR" b="0" i="1" smtClean="0">
                                <a:latin typeface="Cambria Math"/>
                              </a:rPr>
                              <m:t>𝑍𝐺𝐴𝑅</m:t>
                            </m:r>
                          </m:e>
                          <m:sub>
                            <m:r>
                              <a:rPr lang="tr-TR" b="0" i="1" smtClean="0">
                                <a:latin typeface="Cambria Math"/>
                              </a:rPr>
                              <m:t>𝑔</m:t>
                            </m:r>
                            <m:r>
                              <a:rPr lang="tr-TR" b="0" i="1" smtClean="0">
                                <a:latin typeface="Cambria Math"/>
                              </a:rPr>
                              <m:t>üç</m:t>
                            </m:r>
                            <m:r>
                              <a:rPr lang="tr-TR" b="0" i="1" smtClean="0">
                                <a:latin typeface="Cambria Math"/>
                              </a:rPr>
                              <m:t>𝑙</m:t>
                            </m:r>
                            <m:r>
                              <a:rPr lang="tr-TR" b="0" i="1" smtClean="0">
                                <a:latin typeface="Cambria Math"/>
                              </a:rPr>
                              <m:t>ü</m:t>
                            </m:r>
                          </m:sub>
                        </m:sSub>
                      </m:e>
                    </m:d>
                  </m:oMath>
                </a14:m>
                <a:r>
                  <a:rPr lang="tr-TR" dirty="0"/>
                  <a:t>= 2</a:t>
                </a:r>
              </a:p>
              <a:p>
                <a:pPr marL="0" indent="0" algn="just">
                  <a:buNone/>
                </a:pPr>
                <a:r>
                  <a:rPr lang="tr-TR" dirty="0"/>
                  <a:t>RÜZGAR niteliğine göre bir ayırma gerçekleştirildiğinde kazancın ne olacağını bulmak istiyoruz.</a:t>
                </a:r>
              </a:p>
              <a:p>
                <a:pPr marL="0" indent="0" algn="just">
                  <a:buNone/>
                </a:pPr>
                <a:r>
                  <a:rPr lang="tr-TR" sz="1800" dirty="0">
                    <a:solidFill>
                      <a:srgbClr val="C00000"/>
                    </a:solidFill>
                  </a:rPr>
                  <a:t>Tablo 3.16. RÜZGAR ve OYUN nitelik değerleri</a:t>
                </a:r>
              </a:p>
              <a:p>
                <a:pPr marL="0" indent="0" algn="just">
                  <a:buNone/>
                </a:pPr>
                <a:endParaRPr lang="tr-TR" sz="1800" dirty="0">
                  <a:solidFill>
                    <a:srgbClr val="C00000"/>
                  </a:solidFill>
                </a:endParaRP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764704"/>
                <a:ext cx="8229600" cy="5712296"/>
              </a:xfrm>
              <a:blipFill rotWithShape="1">
                <a:blip r:embed="rId2"/>
                <a:stretch>
                  <a:fillRect l="-1111" t="-746" r="-1111"/>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graphicFrame>
        <p:nvGraphicFramePr>
          <p:cNvPr id="5" name="Tablo 4"/>
          <p:cNvGraphicFramePr>
            <a:graphicFrameLocks noGrp="1"/>
          </p:cNvGraphicFramePr>
          <p:nvPr/>
        </p:nvGraphicFramePr>
        <p:xfrm>
          <a:off x="1475656" y="4365104"/>
          <a:ext cx="6096000" cy="2225040"/>
        </p:xfrm>
        <a:graphic>
          <a:graphicData uri="http://schemas.openxmlformats.org/drawingml/2006/table">
            <a:tbl>
              <a:tblPr firstRow="1" bandRow="1">
                <a:tableStyleId>{10A1B5D5-9B99-4C35-A422-299274C87663}</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algn="ctr"/>
                      <a:r>
                        <a:rPr lang="tr-TR" dirty="0"/>
                        <a:t>RÜZGAR</a:t>
                      </a:r>
                    </a:p>
                  </a:txBody>
                  <a:tcPr/>
                </a:tc>
                <a:tc>
                  <a:txBody>
                    <a:bodyPr/>
                    <a:lstStyle/>
                    <a:p>
                      <a:pPr algn="ctr"/>
                      <a:r>
                        <a:rPr lang="tr-TR" dirty="0"/>
                        <a:t>OYUN</a:t>
                      </a:r>
                    </a:p>
                  </a:txBody>
                  <a:tcPr/>
                </a:tc>
                <a:extLst>
                  <a:ext uri="{0D108BD9-81ED-4DB2-BD59-A6C34878D82A}">
                    <a16:rowId xmlns:a16="http://schemas.microsoft.com/office/drawing/2014/main" val="10000"/>
                  </a:ext>
                </a:extLst>
              </a:tr>
              <a:tr h="370840">
                <a:tc>
                  <a:txBody>
                    <a:bodyPr/>
                    <a:lstStyle/>
                    <a:p>
                      <a:pPr algn="ctr"/>
                      <a:r>
                        <a:rPr lang="tr-TR" dirty="0"/>
                        <a:t>Hafif</a:t>
                      </a:r>
                    </a:p>
                  </a:txBody>
                  <a:tcPr/>
                </a:tc>
                <a:tc>
                  <a:txBody>
                    <a:bodyPr/>
                    <a:lstStyle/>
                    <a:p>
                      <a:pPr algn="ctr"/>
                      <a:r>
                        <a:rPr lang="tr-TR" dirty="0"/>
                        <a:t>Evet</a:t>
                      </a:r>
                    </a:p>
                  </a:txBody>
                  <a:tcPr/>
                </a:tc>
                <a:extLst>
                  <a:ext uri="{0D108BD9-81ED-4DB2-BD59-A6C34878D82A}">
                    <a16:rowId xmlns:a16="http://schemas.microsoft.com/office/drawing/2014/main" val="10001"/>
                  </a:ext>
                </a:extLst>
              </a:tr>
              <a:tr h="370840">
                <a:tc>
                  <a:txBody>
                    <a:bodyPr/>
                    <a:lstStyle/>
                    <a:p>
                      <a:pPr algn="ctr"/>
                      <a:r>
                        <a:rPr lang="tr-TR" dirty="0"/>
                        <a:t>Hafif</a:t>
                      </a:r>
                    </a:p>
                  </a:txBody>
                  <a:tcPr/>
                </a:tc>
                <a:tc>
                  <a:txBody>
                    <a:bodyPr/>
                    <a:lstStyle/>
                    <a:p>
                      <a:pPr algn="ctr"/>
                      <a:r>
                        <a:rPr lang="tr-TR" dirty="0"/>
                        <a:t>Evet</a:t>
                      </a:r>
                    </a:p>
                  </a:txBody>
                  <a:tcPr/>
                </a:tc>
                <a:extLst>
                  <a:ext uri="{0D108BD9-81ED-4DB2-BD59-A6C34878D82A}">
                    <a16:rowId xmlns:a16="http://schemas.microsoft.com/office/drawing/2014/main" val="10002"/>
                  </a:ext>
                </a:extLst>
              </a:tr>
              <a:tr h="370840">
                <a:tc>
                  <a:txBody>
                    <a:bodyPr/>
                    <a:lstStyle/>
                    <a:p>
                      <a:pPr algn="ctr"/>
                      <a:r>
                        <a:rPr lang="tr-TR" dirty="0"/>
                        <a:t>Hafif</a:t>
                      </a:r>
                    </a:p>
                  </a:txBody>
                  <a:tcPr/>
                </a:tc>
                <a:tc>
                  <a:txBody>
                    <a:bodyPr/>
                    <a:lstStyle/>
                    <a:p>
                      <a:pPr algn="ctr"/>
                      <a:r>
                        <a:rPr lang="tr-TR" dirty="0"/>
                        <a:t>Evet</a:t>
                      </a:r>
                    </a:p>
                  </a:txBody>
                  <a:tcPr/>
                </a:tc>
                <a:extLst>
                  <a:ext uri="{0D108BD9-81ED-4DB2-BD59-A6C34878D82A}">
                    <a16:rowId xmlns:a16="http://schemas.microsoft.com/office/drawing/2014/main" val="10003"/>
                  </a:ext>
                </a:extLst>
              </a:tr>
              <a:tr h="370840">
                <a:tc>
                  <a:txBody>
                    <a:bodyPr/>
                    <a:lstStyle/>
                    <a:p>
                      <a:pPr algn="ctr"/>
                      <a:r>
                        <a:rPr lang="tr-TR" dirty="0"/>
                        <a:t>Kuvvetli</a:t>
                      </a:r>
                    </a:p>
                  </a:txBody>
                  <a:tcPr/>
                </a:tc>
                <a:tc>
                  <a:txBody>
                    <a:bodyPr/>
                    <a:lstStyle/>
                    <a:p>
                      <a:pPr algn="ctr"/>
                      <a:r>
                        <a:rPr lang="tr-TR" dirty="0"/>
                        <a:t>Hayır</a:t>
                      </a:r>
                    </a:p>
                  </a:txBody>
                  <a:tcPr/>
                </a:tc>
                <a:extLst>
                  <a:ext uri="{0D108BD9-81ED-4DB2-BD59-A6C34878D82A}">
                    <a16:rowId xmlns:a16="http://schemas.microsoft.com/office/drawing/2014/main" val="10004"/>
                  </a:ext>
                </a:extLst>
              </a:tr>
              <a:tr h="370840">
                <a:tc>
                  <a:txBody>
                    <a:bodyPr/>
                    <a:lstStyle/>
                    <a:p>
                      <a:pPr algn="ctr"/>
                      <a:r>
                        <a:rPr lang="tr-TR" dirty="0"/>
                        <a:t>Kuvvetli</a:t>
                      </a:r>
                    </a:p>
                  </a:txBody>
                  <a:tcPr/>
                </a:tc>
                <a:tc>
                  <a:txBody>
                    <a:bodyPr/>
                    <a:lstStyle/>
                    <a:p>
                      <a:pPr algn="ctr"/>
                      <a:r>
                        <a:rPr lang="tr-TR" dirty="0"/>
                        <a:t>Hayır</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4775095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836712"/>
            <a:ext cx="8229600" cy="5640288"/>
          </a:xfrm>
        </p:spPr>
        <p:txBody>
          <a:bodyPr>
            <a:normAutofit fontScale="92500" lnSpcReduction="10000"/>
          </a:bodyPr>
          <a:lstStyle/>
          <a:p>
            <a:pPr marL="0" indent="0" algn="just">
              <a:buNone/>
            </a:pPr>
            <a:endParaRPr lang="tr-TR" dirty="0"/>
          </a:p>
          <a:p>
            <a:pPr algn="just">
              <a:buFont typeface="Wingdings" pitchFamily="2" charset="2"/>
              <a:buChar char="v"/>
            </a:pPr>
            <a:endParaRPr lang="tr-TR" dirty="0"/>
          </a:p>
          <a:p>
            <a:pPr algn="just">
              <a:buFont typeface="Wingdings" pitchFamily="2" charset="2"/>
              <a:buChar char="v"/>
            </a:pPr>
            <a:endParaRPr lang="tr-TR" dirty="0"/>
          </a:p>
          <a:p>
            <a:pPr algn="just">
              <a:buFont typeface="Wingdings" pitchFamily="2" charset="2"/>
              <a:buChar char="v"/>
            </a:pPr>
            <a:r>
              <a:rPr lang="tr-TR" dirty="0"/>
              <a:t> Görüldüğü gibi, RÜZGAR niteliğinin ‘hafif’ değerleri için ‘evet’ değeri elde edilmektedir. Benzer biçimde tabloda ‘kuvvetli’ değeri için ‘hayır’ değerini aldığı görülüyor. O halde </a:t>
            </a:r>
            <a:r>
              <a:rPr lang="tr-TR" dirty="0">
                <a:solidFill>
                  <a:srgbClr val="FF0000"/>
                </a:solidFill>
              </a:rPr>
              <a:t>RÜZGAR</a:t>
            </a:r>
            <a:r>
              <a:rPr lang="tr-TR" dirty="0"/>
              <a:t> düğümünden itibaren yeni bir niteliğe dallanamayız. Yukarıda tabloda yer alan değerlere bağlı olarak yaprak değerleri elde edilir. Böylece karar ağacı oluşturma süreci sona ermiş olur.</a:t>
            </a:r>
          </a:p>
        </p:txBody>
      </p:sp>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75762499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692696"/>
            <a:ext cx="8229600" cy="5784304"/>
          </a:xfrm>
        </p:spPr>
        <p:txBody>
          <a:bodyPr/>
          <a:lstStyle/>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buNone/>
            </a:pPr>
            <a:endParaRPr lang="tr-TR" dirty="0"/>
          </a:p>
        </p:txBody>
      </p:sp>
      <p:sp>
        <p:nvSpPr>
          <p:cNvPr id="4" name="Altbilgi Yer Tutucusu 3"/>
          <p:cNvSpPr>
            <a:spLocks noGrp="1"/>
          </p:cNvSpPr>
          <p:nvPr>
            <p:ph type="ftr" sz="quarter" idx="11"/>
          </p:nvPr>
        </p:nvSpPr>
        <p:spPr/>
        <p:txBody>
          <a:bodyPr/>
          <a:lstStyle/>
          <a:p>
            <a:r>
              <a:rPr lang="tr-TR"/>
              <a:t>Bölüm 3</a:t>
            </a:r>
          </a:p>
        </p:txBody>
      </p:sp>
      <p:sp>
        <p:nvSpPr>
          <p:cNvPr id="5" name="Oval 4"/>
          <p:cNvSpPr/>
          <p:nvPr/>
        </p:nvSpPr>
        <p:spPr>
          <a:xfrm>
            <a:off x="3610419" y="764704"/>
            <a:ext cx="2088232"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Hava</a:t>
            </a:r>
          </a:p>
        </p:txBody>
      </p:sp>
      <p:cxnSp>
        <p:nvCxnSpPr>
          <p:cNvPr id="7" name="Düz Ok Bağlayıcısı 6"/>
          <p:cNvCxnSpPr/>
          <p:nvPr/>
        </p:nvCxnSpPr>
        <p:spPr>
          <a:xfrm flipH="1">
            <a:off x="3059832" y="1537826"/>
            <a:ext cx="720080" cy="6480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Düz Ok Bağlayıcısı 10"/>
          <p:cNvCxnSpPr/>
          <p:nvPr/>
        </p:nvCxnSpPr>
        <p:spPr>
          <a:xfrm>
            <a:off x="4654535" y="1679104"/>
            <a:ext cx="0" cy="5373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Düz Ok Bağlayıcısı 15"/>
          <p:cNvCxnSpPr/>
          <p:nvPr/>
        </p:nvCxnSpPr>
        <p:spPr>
          <a:xfrm>
            <a:off x="5580112" y="1556792"/>
            <a:ext cx="324036" cy="6291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Metin kutusu 18"/>
          <p:cNvSpPr txBox="1"/>
          <p:nvPr/>
        </p:nvSpPr>
        <p:spPr>
          <a:xfrm>
            <a:off x="2667510" y="2216425"/>
            <a:ext cx="704039" cy="276999"/>
          </a:xfrm>
          <a:prstGeom prst="rect">
            <a:avLst/>
          </a:prstGeom>
          <a:noFill/>
        </p:spPr>
        <p:txBody>
          <a:bodyPr wrap="none" rtlCol="0">
            <a:spAutoFit/>
          </a:bodyPr>
          <a:lstStyle/>
          <a:p>
            <a:pPr algn="ctr"/>
            <a:r>
              <a:rPr lang="tr-TR" sz="1200" dirty="0"/>
              <a:t>Güneşli</a:t>
            </a:r>
          </a:p>
        </p:txBody>
      </p:sp>
      <p:sp>
        <p:nvSpPr>
          <p:cNvPr id="21" name="Metin kutusu 20"/>
          <p:cNvSpPr txBox="1"/>
          <p:nvPr/>
        </p:nvSpPr>
        <p:spPr>
          <a:xfrm>
            <a:off x="4006463" y="2244578"/>
            <a:ext cx="1296144" cy="276999"/>
          </a:xfrm>
          <a:prstGeom prst="rect">
            <a:avLst/>
          </a:prstGeom>
          <a:noFill/>
        </p:spPr>
        <p:txBody>
          <a:bodyPr wrap="square" rtlCol="0">
            <a:spAutoFit/>
          </a:bodyPr>
          <a:lstStyle/>
          <a:p>
            <a:pPr algn="ctr"/>
            <a:r>
              <a:rPr lang="tr-TR" sz="1200" dirty="0"/>
              <a:t>Bulutlu</a:t>
            </a:r>
          </a:p>
        </p:txBody>
      </p:sp>
      <p:sp>
        <p:nvSpPr>
          <p:cNvPr id="22" name="Metin kutusu 21"/>
          <p:cNvSpPr txBox="1"/>
          <p:nvPr/>
        </p:nvSpPr>
        <p:spPr>
          <a:xfrm>
            <a:off x="5580112" y="2204864"/>
            <a:ext cx="1224136" cy="276999"/>
          </a:xfrm>
          <a:prstGeom prst="rect">
            <a:avLst/>
          </a:prstGeom>
          <a:noFill/>
        </p:spPr>
        <p:txBody>
          <a:bodyPr wrap="square" rtlCol="0">
            <a:spAutoFit/>
          </a:bodyPr>
          <a:lstStyle/>
          <a:p>
            <a:pPr algn="ctr"/>
            <a:r>
              <a:rPr lang="tr-TR" sz="1200" dirty="0"/>
              <a:t>Yağmurlu</a:t>
            </a:r>
          </a:p>
        </p:txBody>
      </p:sp>
      <p:cxnSp>
        <p:nvCxnSpPr>
          <p:cNvPr id="24" name="Düz Ok Bağlayıcısı 23"/>
          <p:cNvCxnSpPr/>
          <p:nvPr/>
        </p:nvCxnSpPr>
        <p:spPr>
          <a:xfrm flipH="1">
            <a:off x="2667510" y="2472410"/>
            <a:ext cx="176010" cy="3085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907704" y="2780928"/>
            <a:ext cx="1368151"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Nem</a:t>
            </a:r>
          </a:p>
        </p:txBody>
      </p:sp>
      <p:cxnSp>
        <p:nvCxnSpPr>
          <p:cNvPr id="30" name="Düz Ok Bağlayıcısı 29"/>
          <p:cNvCxnSpPr>
            <a:stCxn id="28" idx="3"/>
          </p:cNvCxnSpPr>
          <p:nvPr/>
        </p:nvCxnSpPr>
        <p:spPr>
          <a:xfrm flipH="1">
            <a:off x="1691680" y="3171173"/>
            <a:ext cx="416385" cy="4018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Düz Ok Bağlayıcısı 33"/>
          <p:cNvCxnSpPr>
            <a:endCxn id="39" idx="0"/>
          </p:cNvCxnSpPr>
          <p:nvPr/>
        </p:nvCxnSpPr>
        <p:spPr>
          <a:xfrm>
            <a:off x="2861916" y="3238128"/>
            <a:ext cx="361795" cy="3348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Metin kutusu 37"/>
          <p:cNvSpPr txBox="1"/>
          <p:nvPr/>
        </p:nvSpPr>
        <p:spPr>
          <a:xfrm>
            <a:off x="1123781" y="3605998"/>
            <a:ext cx="976819" cy="276999"/>
          </a:xfrm>
          <a:prstGeom prst="rect">
            <a:avLst/>
          </a:prstGeom>
          <a:noFill/>
        </p:spPr>
        <p:txBody>
          <a:bodyPr wrap="square" rtlCol="0">
            <a:spAutoFit/>
          </a:bodyPr>
          <a:lstStyle/>
          <a:p>
            <a:pPr algn="ctr"/>
            <a:r>
              <a:rPr lang="tr-TR" sz="1200" dirty="0"/>
              <a:t>Yüksek</a:t>
            </a:r>
          </a:p>
        </p:txBody>
      </p:sp>
      <p:sp>
        <p:nvSpPr>
          <p:cNvPr id="39" name="Metin kutusu 38"/>
          <p:cNvSpPr txBox="1"/>
          <p:nvPr/>
        </p:nvSpPr>
        <p:spPr>
          <a:xfrm>
            <a:off x="2667510" y="3573016"/>
            <a:ext cx="1112401" cy="276999"/>
          </a:xfrm>
          <a:prstGeom prst="rect">
            <a:avLst/>
          </a:prstGeom>
          <a:noFill/>
        </p:spPr>
        <p:txBody>
          <a:bodyPr wrap="square" rtlCol="0">
            <a:spAutoFit/>
          </a:bodyPr>
          <a:lstStyle/>
          <a:p>
            <a:pPr algn="ctr"/>
            <a:r>
              <a:rPr lang="tr-TR" sz="1200" dirty="0"/>
              <a:t>Normal</a:t>
            </a:r>
          </a:p>
        </p:txBody>
      </p:sp>
      <p:cxnSp>
        <p:nvCxnSpPr>
          <p:cNvPr id="41" name="Düz Ok Bağlayıcısı 40"/>
          <p:cNvCxnSpPr>
            <a:stCxn id="38" idx="2"/>
          </p:cNvCxnSpPr>
          <p:nvPr/>
        </p:nvCxnSpPr>
        <p:spPr>
          <a:xfrm flipH="1">
            <a:off x="1259632" y="3882997"/>
            <a:ext cx="352559" cy="4242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Düz Ok Bağlayıcısı 43"/>
          <p:cNvCxnSpPr/>
          <p:nvPr/>
        </p:nvCxnSpPr>
        <p:spPr>
          <a:xfrm>
            <a:off x="3275855" y="3882997"/>
            <a:ext cx="334564"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Dikdörtgen 46"/>
          <p:cNvSpPr/>
          <p:nvPr/>
        </p:nvSpPr>
        <p:spPr>
          <a:xfrm>
            <a:off x="683568" y="4437112"/>
            <a:ext cx="122413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Hayır</a:t>
            </a:r>
          </a:p>
        </p:txBody>
      </p:sp>
      <p:sp>
        <p:nvSpPr>
          <p:cNvPr id="48" name="Dikdörtgen 47"/>
          <p:cNvSpPr/>
          <p:nvPr/>
        </p:nvSpPr>
        <p:spPr>
          <a:xfrm>
            <a:off x="2843519" y="4437112"/>
            <a:ext cx="11629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Evet</a:t>
            </a:r>
          </a:p>
        </p:txBody>
      </p:sp>
      <p:cxnSp>
        <p:nvCxnSpPr>
          <p:cNvPr id="51" name="Düz Ok Bağlayıcısı 50"/>
          <p:cNvCxnSpPr>
            <a:stCxn id="21" idx="2"/>
          </p:cNvCxnSpPr>
          <p:nvPr/>
        </p:nvCxnSpPr>
        <p:spPr>
          <a:xfrm>
            <a:off x="4654535" y="2521577"/>
            <a:ext cx="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3" name="Dikdörtgen 52"/>
          <p:cNvSpPr/>
          <p:nvPr/>
        </p:nvSpPr>
        <p:spPr>
          <a:xfrm>
            <a:off x="4283968" y="3009528"/>
            <a:ext cx="72008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Evet</a:t>
            </a:r>
          </a:p>
        </p:txBody>
      </p:sp>
      <p:cxnSp>
        <p:nvCxnSpPr>
          <p:cNvPr id="55" name="Düz Ok Bağlayıcısı 54"/>
          <p:cNvCxnSpPr>
            <a:stCxn id="22" idx="2"/>
          </p:cNvCxnSpPr>
          <p:nvPr/>
        </p:nvCxnSpPr>
        <p:spPr>
          <a:xfrm>
            <a:off x="6192180" y="2481863"/>
            <a:ext cx="198022" cy="3710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5977418" y="2901002"/>
            <a:ext cx="1402894" cy="540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Rüzgar</a:t>
            </a:r>
          </a:p>
        </p:txBody>
      </p:sp>
      <p:cxnSp>
        <p:nvCxnSpPr>
          <p:cNvPr id="65" name="Düz Ok Bağlayıcısı 64"/>
          <p:cNvCxnSpPr/>
          <p:nvPr/>
        </p:nvCxnSpPr>
        <p:spPr>
          <a:xfrm flipH="1">
            <a:off x="6192180" y="3441344"/>
            <a:ext cx="324036" cy="4086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Düz Ok Bağlayıcısı 67"/>
          <p:cNvCxnSpPr/>
          <p:nvPr/>
        </p:nvCxnSpPr>
        <p:spPr>
          <a:xfrm>
            <a:off x="6948264" y="3441344"/>
            <a:ext cx="288032" cy="4086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 name="Metin kutusu 70"/>
          <p:cNvSpPr txBox="1"/>
          <p:nvPr/>
        </p:nvSpPr>
        <p:spPr>
          <a:xfrm>
            <a:off x="5436096" y="3882997"/>
            <a:ext cx="1039827" cy="276999"/>
          </a:xfrm>
          <a:prstGeom prst="rect">
            <a:avLst/>
          </a:prstGeom>
          <a:noFill/>
        </p:spPr>
        <p:txBody>
          <a:bodyPr wrap="square" rtlCol="0">
            <a:spAutoFit/>
          </a:bodyPr>
          <a:lstStyle/>
          <a:p>
            <a:pPr algn="ctr"/>
            <a:r>
              <a:rPr lang="tr-TR" sz="1200" dirty="0"/>
              <a:t>Kuvvetli</a:t>
            </a:r>
          </a:p>
        </p:txBody>
      </p:sp>
      <p:sp>
        <p:nvSpPr>
          <p:cNvPr id="72" name="Metin kutusu 71"/>
          <p:cNvSpPr txBox="1"/>
          <p:nvPr/>
        </p:nvSpPr>
        <p:spPr>
          <a:xfrm>
            <a:off x="6948264" y="3882997"/>
            <a:ext cx="864096" cy="276999"/>
          </a:xfrm>
          <a:prstGeom prst="rect">
            <a:avLst/>
          </a:prstGeom>
          <a:noFill/>
        </p:spPr>
        <p:txBody>
          <a:bodyPr wrap="square" rtlCol="0">
            <a:spAutoFit/>
          </a:bodyPr>
          <a:lstStyle/>
          <a:p>
            <a:pPr algn="ctr"/>
            <a:r>
              <a:rPr lang="tr-TR" sz="1200" dirty="0"/>
              <a:t>Hafif</a:t>
            </a:r>
          </a:p>
        </p:txBody>
      </p:sp>
      <p:cxnSp>
        <p:nvCxnSpPr>
          <p:cNvPr id="74" name="Düz Ok Bağlayıcısı 73"/>
          <p:cNvCxnSpPr>
            <a:stCxn id="71" idx="2"/>
          </p:cNvCxnSpPr>
          <p:nvPr/>
        </p:nvCxnSpPr>
        <p:spPr>
          <a:xfrm flipH="1">
            <a:off x="5742130" y="4159996"/>
            <a:ext cx="213880" cy="2771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7" name="Düz Ok Bağlayıcısı 76"/>
          <p:cNvCxnSpPr/>
          <p:nvPr/>
        </p:nvCxnSpPr>
        <p:spPr>
          <a:xfrm>
            <a:off x="7380312" y="4159996"/>
            <a:ext cx="216024" cy="2771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9" name="Dikdörtgen 78"/>
          <p:cNvSpPr/>
          <p:nvPr/>
        </p:nvSpPr>
        <p:spPr>
          <a:xfrm>
            <a:off x="5435833" y="4521433"/>
            <a:ext cx="914400" cy="27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Hayır</a:t>
            </a:r>
          </a:p>
        </p:txBody>
      </p:sp>
      <p:sp>
        <p:nvSpPr>
          <p:cNvPr id="80" name="Dikdörtgen 79"/>
          <p:cNvSpPr/>
          <p:nvPr/>
        </p:nvSpPr>
        <p:spPr>
          <a:xfrm>
            <a:off x="7237392" y="4521433"/>
            <a:ext cx="914400" cy="331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Evet</a:t>
            </a:r>
          </a:p>
        </p:txBody>
      </p:sp>
      <p:sp>
        <p:nvSpPr>
          <p:cNvPr id="81" name="Metin kutusu 80"/>
          <p:cNvSpPr txBox="1"/>
          <p:nvPr/>
        </p:nvSpPr>
        <p:spPr>
          <a:xfrm>
            <a:off x="3191890" y="5173128"/>
            <a:ext cx="2570321" cy="369332"/>
          </a:xfrm>
          <a:prstGeom prst="rect">
            <a:avLst/>
          </a:prstGeom>
          <a:noFill/>
        </p:spPr>
        <p:txBody>
          <a:bodyPr wrap="square" rtlCol="0">
            <a:spAutoFit/>
          </a:bodyPr>
          <a:lstStyle/>
          <a:p>
            <a:pPr algn="ctr"/>
            <a:r>
              <a:rPr lang="tr-TR" dirty="0">
                <a:solidFill>
                  <a:srgbClr val="FF0000"/>
                </a:solidFill>
              </a:rPr>
              <a:t>Sonuç karar ağacı</a:t>
            </a:r>
          </a:p>
        </p:txBody>
      </p:sp>
    </p:spTree>
    <p:extLst>
      <p:ext uri="{BB962C8B-B14F-4D97-AF65-F5344CB8AC3E}">
        <p14:creationId xmlns:p14="http://schemas.microsoft.com/office/powerpoint/2010/main" val="293975336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Kazanç Oranı</a:t>
            </a:r>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600200"/>
                <a:ext cx="8229600" cy="5141168"/>
              </a:xfrm>
            </p:spPr>
            <p:txBody>
              <a:bodyPr>
                <a:normAutofit fontScale="85000" lnSpcReduction="20000"/>
              </a:bodyPr>
              <a:lstStyle/>
              <a:p>
                <a:pPr algn="just">
                  <a:buFont typeface="Wingdings" pitchFamily="2" charset="2"/>
                  <a:buChar char="v"/>
                </a:pPr>
                <a:r>
                  <a:rPr lang="tr-TR" dirty="0"/>
                  <a:t> Karar ağacının oluşturulması esnasında ‘kazanç ölçütü’ adı verilen bir değeri kullandık. Ancak uygulamada bu yöntemden daha iyi sonuçlar veren bir başka yöntem kullanılmaktadır. </a:t>
                </a:r>
                <a:r>
                  <a:rPr lang="tr-TR" dirty="0">
                    <a:solidFill>
                      <a:srgbClr val="FF0000"/>
                    </a:solidFill>
                  </a:rPr>
                  <a:t>Bilgi bölünmesi </a:t>
                </a:r>
                <a:r>
                  <a:rPr lang="tr-TR" dirty="0"/>
                  <a:t>adı verilen bu kavram </a:t>
                </a:r>
                <a:r>
                  <a:rPr lang="tr-TR" dirty="0" err="1"/>
                  <a:t>Quinlan</a:t>
                </a:r>
                <a:r>
                  <a:rPr lang="tr-TR" dirty="0"/>
                  <a:t> tarafından ortaya atılmıştır. T kümesi için X niteliğinin değerini belirlemek için gereken bilgi miktarının ortaya koymak için bu yol bulunmuştur. Bilgi miktarı </a:t>
                </a:r>
                <a14:m>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𝑃</m:t>
                            </m:r>
                          </m:e>
                          <m:sub>
                            <m:r>
                              <a:rPr lang="tr-TR" b="0" i="1" smtClean="0">
                                <a:latin typeface="Cambria Math"/>
                              </a:rPr>
                              <m:t>𝑋</m:t>
                            </m:r>
                            <m:r>
                              <a:rPr lang="tr-TR" b="0" i="1" smtClean="0">
                                <a:latin typeface="Cambria Math"/>
                              </a:rPr>
                              <m:t>,</m:t>
                            </m:r>
                            <m:r>
                              <a:rPr lang="tr-TR" b="0" i="1" smtClean="0">
                                <a:latin typeface="Cambria Math"/>
                              </a:rPr>
                              <m:t>𝑇</m:t>
                            </m:r>
                          </m:sub>
                        </m:sSub>
                      </m:e>
                    </m:d>
                    <m:r>
                      <a:rPr lang="tr-TR" b="0" i="1" smtClean="0">
                        <a:latin typeface="Cambria Math"/>
                      </a:rPr>
                      <m:t> </m:t>
                    </m:r>
                  </m:oMath>
                </a14:m>
                <a:r>
                  <a:rPr lang="tr-TR" dirty="0"/>
                  <a:t>biçiminde ifade edilebilir. Burada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a:rPr>
                          <m:t>𝑃</m:t>
                        </m:r>
                      </m:e>
                      <m:sub>
                        <m:r>
                          <a:rPr lang="tr-TR" b="0" i="1" smtClean="0">
                            <a:latin typeface="Cambria Math"/>
                          </a:rPr>
                          <m:t>𝑋</m:t>
                        </m:r>
                        <m:r>
                          <a:rPr lang="tr-TR" b="0" i="1" smtClean="0">
                            <a:latin typeface="Cambria Math"/>
                          </a:rPr>
                          <m:t>,</m:t>
                        </m:r>
                        <m:r>
                          <a:rPr lang="tr-TR" b="0" i="1" smtClean="0">
                            <a:latin typeface="Cambria Math"/>
                          </a:rPr>
                          <m:t>𝑇</m:t>
                        </m:r>
                      </m:sub>
                    </m:sSub>
                  </m:oMath>
                </a14:m>
                <a:r>
                  <a:rPr lang="tr-TR" dirty="0"/>
                  <a:t> ifadesi X değerlerinin olasılık dağılımıdır ve şu şekilde hesaplanır;</a:t>
                </a:r>
              </a:p>
              <a:p>
                <a:pPr algn="just">
                  <a:buFont typeface="Wingdings" pitchFamily="2" charset="2"/>
                  <a:buChar char="v"/>
                </a:pPr>
                <a:endParaRPr lang="tr-TR" dirty="0"/>
              </a:p>
              <a:p>
                <a:pPr marL="0" indent="0" algn="ctr">
                  <a:buNone/>
                </a:pPr>
                <a:r>
                  <a:rPr lang="tr-TR" dirty="0"/>
                  <a:t>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a:rPr>
                          <m:t>𝑃</m:t>
                        </m:r>
                      </m:e>
                      <m:sub>
                        <m:r>
                          <a:rPr lang="tr-TR" b="0" i="1" smtClean="0">
                            <a:latin typeface="Cambria Math"/>
                          </a:rPr>
                          <m:t>𝑋</m:t>
                        </m:r>
                        <m:r>
                          <a:rPr lang="tr-TR" b="0" i="1" smtClean="0">
                            <a:latin typeface="Cambria Math"/>
                          </a:rPr>
                          <m:t>,</m:t>
                        </m:r>
                        <m:r>
                          <a:rPr lang="tr-TR" b="0" i="1" smtClean="0">
                            <a:latin typeface="Cambria Math"/>
                          </a:rPr>
                          <m:t>𝑇</m:t>
                        </m:r>
                      </m:sub>
                    </m:sSub>
                  </m:oMath>
                </a14:m>
                <a:r>
                  <a:rPr lang="tr-TR" dirty="0"/>
                  <a:t>=</a:t>
                </a:r>
                <a14:m>
                  <m:oMath xmlns:m="http://schemas.openxmlformats.org/officeDocument/2006/math">
                    <m:d>
                      <m:dPr>
                        <m:ctrlPr>
                          <a:rPr lang="tr-TR" i="1" dirty="0" smtClean="0">
                            <a:latin typeface="Cambria Math" panose="02040503050406030204" pitchFamily="18" charset="0"/>
                          </a:rPr>
                        </m:ctrlPr>
                      </m:dPr>
                      <m:e>
                        <m:f>
                          <m:fPr>
                            <m:ctrlPr>
                              <a:rPr lang="tr-TR" i="1" dirty="0" smtClean="0">
                                <a:latin typeface="Cambria Math" panose="02040503050406030204" pitchFamily="18" charset="0"/>
                              </a:rPr>
                            </m:ctrlPr>
                          </m:fPr>
                          <m:num>
                            <m:d>
                              <m:dPr>
                                <m:begChr m:val="|"/>
                                <m:endChr m:val="|"/>
                                <m:ctrlPr>
                                  <a:rPr lang="tr-TR" i="1" dirty="0" smtClean="0">
                                    <a:latin typeface="Cambria Math" panose="02040503050406030204" pitchFamily="18" charset="0"/>
                                  </a:rPr>
                                </m:ctrlPr>
                              </m:dPr>
                              <m:e>
                                <m:sSub>
                                  <m:sSubPr>
                                    <m:ctrlPr>
                                      <a:rPr lang="tr-TR" i="1" dirty="0" smtClean="0">
                                        <a:latin typeface="Cambria Math" panose="02040503050406030204" pitchFamily="18" charset="0"/>
                                      </a:rPr>
                                    </m:ctrlPr>
                                  </m:sSubPr>
                                  <m:e>
                                    <m:r>
                                      <a:rPr lang="tr-TR" b="0" i="1" dirty="0" smtClean="0">
                                        <a:latin typeface="Cambria Math"/>
                                      </a:rPr>
                                      <m:t>𝑇</m:t>
                                    </m:r>
                                  </m:e>
                                  <m:sub>
                                    <m:r>
                                      <a:rPr lang="tr-TR" b="0" i="1" dirty="0" smtClean="0">
                                        <a:latin typeface="Cambria Math"/>
                                      </a:rPr>
                                      <m:t>1</m:t>
                                    </m:r>
                                  </m:sub>
                                </m:sSub>
                              </m:e>
                            </m:d>
                          </m:num>
                          <m:den>
                            <m:d>
                              <m:dPr>
                                <m:begChr m:val="|"/>
                                <m:endChr m:val="|"/>
                                <m:ctrlPr>
                                  <a:rPr lang="tr-TR" i="1" dirty="0" smtClean="0">
                                    <a:latin typeface="Cambria Math" panose="02040503050406030204" pitchFamily="18" charset="0"/>
                                  </a:rPr>
                                </m:ctrlPr>
                              </m:dPr>
                              <m:e>
                                <m:r>
                                  <a:rPr lang="tr-TR" b="0" i="1" dirty="0" smtClean="0">
                                    <a:latin typeface="Cambria Math"/>
                                  </a:rPr>
                                  <m:t>𝑇</m:t>
                                </m:r>
                              </m:e>
                            </m:d>
                          </m:den>
                        </m:f>
                        <m:r>
                          <a:rPr lang="tr-TR" b="0" i="1" dirty="0" smtClean="0">
                            <a:latin typeface="Cambria Math"/>
                          </a:rPr>
                          <m:t>,</m:t>
                        </m:r>
                        <m:f>
                          <m:fPr>
                            <m:ctrlPr>
                              <a:rPr lang="tr-TR" b="0" i="1" dirty="0" smtClean="0">
                                <a:latin typeface="Cambria Math" panose="02040503050406030204" pitchFamily="18" charset="0"/>
                              </a:rPr>
                            </m:ctrlPr>
                          </m:fPr>
                          <m:num>
                            <m:d>
                              <m:dPr>
                                <m:begChr m:val="|"/>
                                <m:endChr m:val="|"/>
                                <m:ctrlPr>
                                  <a:rPr lang="tr-TR" b="0" i="1" dirty="0" smtClean="0">
                                    <a:latin typeface="Cambria Math" panose="02040503050406030204" pitchFamily="18" charset="0"/>
                                  </a:rPr>
                                </m:ctrlPr>
                              </m:dPr>
                              <m:e>
                                <m:sSub>
                                  <m:sSubPr>
                                    <m:ctrlPr>
                                      <a:rPr lang="tr-TR" b="0" i="1" dirty="0" smtClean="0">
                                        <a:latin typeface="Cambria Math" panose="02040503050406030204" pitchFamily="18" charset="0"/>
                                      </a:rPr>
                                    </m:ctrlPr>
                                  </m:sSubPr>
                                  <m:e>
                                    <m:r>
                                      <a:rPr lang="tr-TR" b="0" i="1" dirty="0" smtClean="0">
                                        <a:latin typeface="Cambria Math"/>
                                      </a:rPr>
                                      <m:t>𝑇</m:t>
                                    </m:r>
                                  </m:e>
                                  <m:sub>
                                    <m:r>
                                      <a:rPr lang="tr-TR" b="0" i="1" dirty="0" smtClean="0">
                                        <a:latin typeface="Cambria Math"/>
                                      </a:rPr>
                                      <m:t>2</m:t>
                                    </m:r>
                                  </m:sub>
                                </m:sSub>
                              </m:e>
                            </m:d>
                          </m:num>
                          <m:den>
                            <m:d>
                              <m:dPr>
                                <m:begChr m:val="|"/>
                                <m:endChr m:val="|"/>
                                <m:ctrlPr>
                                  <a:rPr lang="tr-TR" b="0" i="1" dirty="0" smtClean="0">
                                    <a:latin typeface="Cambria Math" panose="02040503050406030204" pitchFamily="18" charset="0"/>
                                  </a:rPr>
                                </m:ctrlPr>
                              </m:dPr>
                              <m:e>
                                <m:r>
                                  <a:rPr lang="tr-TR" b="0" i="1" dirty="0" smtClean="0">
                                    <a:latin typeface="Cambria Math"/>
                                  </a:rPr>
                                  <m:t>𝑇</m:t>
                                </m:r>
                              </m:e>
                            </m:d>
                          </m:den>
                        </m:f>
                        <m:r>
                          <a:rPr lang="tr-TR" b="0" i="1" dirty="0" smtClean="0">
                            <a:latin typeface="Cambria Math"/>
                          </a:rPr>
                          <m:t>,…,</m:t>
                        </m:r>
                        <m:f>
                          <m:fPr>
                            <m:ctrlPr>
                              <a:rPr lang="tr-TR" b="0" i="1" dirty="0" smtClean="0">
                                <a:latin typeface="Cambria Math" panose="02040503050406030204" pitchFamily="18" charset="0"/>
                              </a:rPr>
                            </m:ctrlPr>
                          </m:fPr>
                          <m:num>
                            <m:d>
                              <m:dPr>
                                <m:begChr m:val="|"/>
                                <m:endChr m:val="|"/>
                                <m:ctrlPr>
                                  <a:rPr lang="tr-TR" b="0" i="1" dirty="0" smtClean="0">
                                    <a:latin typeface="Cambria Math" panose="02040503050406030204" pitchFamily="18" charset="0"/>
                                  </a:rPr>
                                </m:ctrlPr>
                              </m:dPr>
                              <m:e>
                                <m:sSub>
                                  <m:sSubPr>
                                    <m:ctrlPr>
                                      <a:rPr lang="tr-TR" b="0" i="1" dirty="0" smtClean="0">
                                        <a:latin typeface="Cambria Math" panose="02040503050406030204" pitchFamily="18" charset="0"/>
                                      </a:rPr>
                                    </m:ctrlPr>
                                  </m:sSubPr>
                                  <m:e>
                                    <m:r>
                                      <a:rPr lang="tr-TR" b="0" i="1" dirty="0" smtClean="0">
                                        <a:latin typeface="Cambria Math"/>
                                      </a:rPr>
                                      <m:t>𝑇</m:t>
                                    </m:r>
                                  </m:e>
                                  <m:sub>
                                    <m:r>
                                      <a:rPr lang="tr-TR" b="0" i="1" dirty="0" smtClean="0">
                                        <a:latin typeface="Cambria Math"/>
                                      </a:rPr>
                                      <m:t>𝑘</m:t>
                                    </m:r>
                                  </m:sub>
                                </m:sSub>
                              </m:e>
                            </m:d>
                          </m:num>
                          <m:den>
                            <m:d>
                              <m:dPr>
                                <m:begChr m:val="|"/>
                                <m:endChr m:val="|"/>
                                <m:ctrlPr>
                                  <a:rPr lang="tr-TR" b="0" i="1" dirty="0" smtClean="0">
                                    <a:latin typeface="Cambria Math" panose="02040503050406030204" pitchFamily="18" charset="0"/>
                                  </a:rPr>
                                </m:ctrlPr>
                              </m:dPr>
                              <m:e>
                                <m:r>
                                  <a:rPr lang="tr-TR" b="0" i="1" dirty="0" smtClean="0">
                                    <a:latin typeface="Cambria Math"/>
                                  </a:rPr>
                                  <m:t>𝑇</m:t>
                                </m:r>
                              </m:e>
                            </m:d>
                          </m:den>
                        </m:f>
                      </m:e>
                    </m:d>
                  </m:oMath>
                </a14:m>
                <a:endParaRPr lang="tr-TR" dirty="0"/>
              </a:p>
              <a:p>
                <a:pPr algn="just">
                  <a:buFont typeface="Wingdings" pitchFamily="2" charset="2"/>
                  <a:buChar char="v"/>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600200"/>
                <a:ext cx="8229600" cy="5141168"/>
              </a:xfrm>
              <a:blipFill>
                <a:blip r:embed="rId2"/>
                <a:stretch>
                  <a:fillRect l="-519" t="-2847" r="-1407"/>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38211697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692696"/>
                <a:ext cx="8229600" cy="6048672"/>
              </a:xfrm>
            </p:spPr>
            <p:txBody>
              <a:bodyPr>
                <a:normAutofit fontScale="85000" lnSpcReduction="10000"/>
              </a:bodyPr>
              <a:lstStyle/>
              <a:p>
                <a:pPr marL="0" indent="0" algn="just">
                  <a:buNone/>
                </a:pPr>
                <a:r>
                  <a:rPr lang="tr-TR" dirty="0"/>
                  <a:t>Burada </a:t>
                </a:r>
                <a14:m>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𝑃</m:t>
                            </m:r>
                          </m:e>
                          <m:sub>
                            <m:r>
                              <a:rPr lang="tr-TR" b="0" i="1" smtClean="0">
                                <a:latin typeface="Cambria Math"/>
                              </a:rPr>
                              <m:t>𝑋</m:t>
                            </m:r>
                            <m:r>
                              <a:rPr lang="tr-TR" b="0" i="1" smtClean="0">
                                <a:latin typeface="Cambria Math"/>
                              </a:rPr>
                              <m:t>,</m:t>
                            </m:r>
                            <m:r>
                              <a:rPr lang="tr-TR" b="0" i="1" smtClean="0">
                                <a:latin typeface="Cambria Math"/>
                              </a:rPr>
                              <m:t>𝑇</m:t>
                            </m:r>
                          </m:sub>
                        </m:sSub>
                      </m:e>
                    </m:d>
                    <m:r>
                      <a:rPr lang="tr-TR" b="0" i="1" smtClean="0">
                        <a:latin typeface="Cambria Math"/>
                      </a:rPr>
                      <m:t> </m:t>
                    </m:r>
                  </m:oMath>
                </a14:m>
                <a:r>
                  <a:rPr lang="tr-TR" dirty="0"/>
                  <a:t>miktarı T kümesindeki X niteliği için </a:t>
                </a:r>
                <a:r>
                  <a:rPr lang="tr-TR" dirty="0">
                    <a:solidFill>
                      <a:srgbClr val="FF0000"/>
                    </a:solidFill>
                  </a:rPr>
                  <a:t>bilgi bölünmesi </a:t>
                </a:r>
                <a:r>
                  <a:rPr lang="tr-TR" dirty="0"/>
                  <a:t>olarak bilinmektedir. Bu değer şu şekilde hesaplanır;</a:t>
                </a:r>
              </a:p>
              <a:p>
                <a:pPr marL="0" indent="0" algn="just">
                  <a:buNone/>
                </a:pPr>
                <a:endParaRPr lang="tr-TR" dirty="0">
                  <a:solidFill>
                    <a:srgbClr val="FF0000"/>
                  </a:solidFill>
                </a:endParaRPr>
              </a:p>
              <a:p>
                <a:pPr marL="0" lvl="0" indent="0" algn="ctr">
                  <a:buClr>
                    <a:srgbClr val="93A299"/>
                  </a:buClr>
                  <a:buNone/>
                </a:pPr>
                <a14:m>
                  <m:oMathPara xmlns:m="http://schemas.openxmlformats.org/officeDocument/2006/math">
                    <m:oMathParaPr>
                      <m:jc m:val="centerGroup"/>
                    </m:oMathParaPr>
                    <m:oMath xmlns:m="http://schemas.openxmlformats.org/officeDocument/2006/math">
                      <m:r>
                        <a:rPr lang="tr-TR" b="0" i="1" smtClean="0">
                          <a:solidFill>
                            <a:schemeClr val="tx1"/>
                          </a:solidFill>
                          <a:latin typeface="Cambria Math"/>
                        </a:rPr>
                        <m:t>𝐻</m:t>
                      </m:r>
                      <m:d>
                        <m:dPr>
                          <m:ctrlPr>
                            <a:rPr lang="tr-TR" b="0" i="1" smtClean="0">
                              <a:solidFill>
                                <a:schemeClr val="tx1"/>
                              </a:solidFill>
                              <a:latin typeface="Cambria Math" panose="02040503050406030204" pitchFamily="18" charset="0"/>
                            </a:rPr>
                          </m:ctrlPr>
                        </m:dPr>
                        <m:e>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a:rPr>
                                <m:t>𝑃</m:t>
                              </m:r>
                            </m:e>
                            <m:sub>
                              <m:r>
                                <a:rPr lang="tr-TR" b="0" i="1" smtClean="0">
                                  <a:solidFill>
                                    <a:schemeClr val="tx1"/>
                                  </a:solidFill>
                                  <a:latin typeface="Cambria Math"/>
                                </a:rPr>
                                <m:t>𝑋</m:t>
                              </m:r>
                              <m:r>
                                <a:rPr lang="tr-TR" b="0" i="1" smtClean="0">
                                  <a:solidFill>
                                    <a:schemeClr val="tx1"/>
                                  </a:solidFill>
                                  <a:latin typeface="Cambria Math"/>
                                </a:rPr>
                                <m:t>,</m:t>
                              </m:r>
                              <m:r>
                                <a:rPr lang="tr-TR" b="0" i="1" smtClean="0">
                                  <a:solidFill>
                                    <a:schemeClr val="tx1"/>
                                  </a:solidFill>
                                  <a:latin typeface="Cambria Math"/>
                                </a:rPr>
                                <m:t>𝑇</m:t>
                              </m:r>
                            </m:sub>
                          </m:sSub>
                        </m:e>
                      </m:d>
                      <m:r>
                        <a:rPr lang="tr-TR" b="0" i="1" smtClean="0">
                          <a:solidFill>
                            <a:schemeClr val="tx1"/>
                          </a:solidFill>
                          <a:latin typeface="Cambria Math"/>
                        </a:rPr>
                        <m:t>=</m:t>
                      </m:r>
                      <m:r>
                        <a:rPr lang="tr-TR" b="0" i="1" smtClean="0">
                          <a:solidFill>
                            <a:schemeClr val="tx1"/>
                          </a:solidFill>
                          <a:latin typeface="Cambria Math"/>
                        </a:rPr>
                        <m:t>𝐻</m:t>
                      </m:r>
                      <m:d>
                        <m:dPr>
                          <m:ctrlPr>
                            <a:rPr lang="tr-TR" i="1" dirty="0">
                              <a:solidFill>
                                <a:srgbClr val="292934"/>
                              </a:solidFill>
                              <a:latin typeface="Cambria Math" panose="02040503050406030204" pitchFamily="18" charset="0"/>
                            </a:rPr>
                          </m:ctrlPr>
                        </m:dPr>
                        <m:e>
                          <m:f>
                            <m:fPr>
                              <m:ctrlPr>
                                <a:rPr lang="tr-TR" i="1" dirty="0">
                                  <a:solidFill>
                                    <a:srgbClr val="292934"/>
                                  </a:solidFill>
                                  <a:latin typeface="Cambria Math" panose="02040503050406030204" pitchFamily="18" charset="0"/>
                                </a:rPr>
                              </m:ctrlPr>
                            </m:fPr>
                            <m:num>
                              <m:d>
                                <m:dPr>
                                  <m:begChr m:val="|"/>
                                  <m:endChr m:val="|"/>
                                  <m:ctrlPr>
                                    <a:rPr lang="tr-TR" i="1" dirty="0">
                                      <a:solidFill>
                                        <a:srgbClr val="292934"/>
                                      </a:solidFill>
                                      <a:latin typeface="Cambria Math" panose="02040503050406030204" pitchFamily="18" charset="0"/>
                                    </a:rPr>
                                  </m:ctrlPr>
                                </m:dPr>
                                <m:e>
                                  <m:sSub>
                                    <m:sSubPr>
                                      <m:ctrlPr>
                                        <a:rPr lang="tr-TR" i="1" dirty="0">
                                          <a:solidFill>
                                            <a:srgbClr val="292934"/>
                                          </a:solidFill>
                                          <a:latin typeface="Cambria Math" panose="02040503050406030204" pitchFamily="18" charset="0"/>
                                        </a:rPr>
                                      </m:ctrlPr>
                                    </m:sSubPr>
                                    <m:e>
                                      <m:r>
                                        <a:rPr lang="tr-TR" i="1" dirty="0">
                                          <a:solidFill>
                                            <a:srgbClr val="292934"/>
                                          </a:solidFill>
                                          <a:latin typeface="Cambria Math"/>
                                        </a:rPr>
                                        <m:t>𝑇</m:t>
                                      </m:r>
                                    </m:e>
                                    <m:sub>
                                      <m:r>
                                        <a:rPr lang="tr-TR" i="1" dirty="0">
                                          <a:solidFill>
                                            <a:srgbClr val="292934"/>
                                          </a:solidFill>
                                          <a:latin typeface="Cambria Math"/>
                                        </a:rPr>
                                        <m:t>1</m:t>
                                      </m:r>
                                    </m:sub>
                                  </m:sSub>
                                </m:e>
                              </m:d>
                            </m:num>
                            <m:den>
                              <m:d>
                                <m:dPr>
                                  <m:begChr m:val="|"/>
                                  <m:endChr m:val="|"/>
                                  <m:ctrlPr>
                                    <a:rPr lang="tr-TR" i="1" dirty="0">
                                      <a:solidFill>
                                        <a:srgbClr val="292934"/>
                                      </a:solidFill>
                                      <a:latin typeface="Cambria Math" panose="02040503050406030204" pitchFamily="18" charset="0"/>
                                    </a:rPr>
                                  </m:ctrlPr>
                                </m:dPr>
                                <m:e>
                                  <m:r>
                                    <a:rPr lang="tr-TR" i="1" dirty="0">
                                      <a:solidFill>
                                        <a:srgbClr val="292934"/>
                                      </a:solidFill>
                                      <a:latin typeface="Cambria Math"/>
                                    </a:rPr>
                                    <m:t>𝑇</m:t>
                                  </m:r>
                                </m:e>
                              </m:d>
                            </m:den>
                          </m:f>
                          <m:r>
                            <a:rPr lang="tr-TR" i="1" dirty="0">
                              <a:solidFill>
                                <a:srgbClr val="292934"/>
                              </a:solidFill>
                              <a:latin typeface="Cambria Math"/>
                            </a:rPr>
                            <m:t>,</m:t>
                          </m:r>
                          <m:f>
                            <m:fPr>
                              <m:ctrlPr>
                                <a:rPr lang="tr-TR" i="1" dirty="0">
                                  <a:solidFill>
                                    <a:srgbClr val="292934"/>
                                  </a:solidFill>
                                  <a:latin typeface="Cambria Math" panose="02040503050406030204" pitchFamily="18" charset="0"/>
                                </a:rPr>
                              </m:ctrlPr>
                            </m:fPr>
                            <m:num>
                              <m:d>
                                <m:dPr>
                                  <m:begChr m:val="|"/>
                                  <m:endChr m:val="|"/>
                                  <m:ctrlPr>
                                    <a:rPr lang="tr-TR" i="1" dirty="0">
                                      <a:solidFill>
                                        <a:srgbClr val="292934"/>
                                      </a:solidFill>
                                      <a:latin typeface="Cambria Math" panose="02040503050406030204" pitchFamily="18" charset="0"/>
                                    </a:rPr>
                                  </m:ctrlPr>
                                </m:dPr>
                                <m:e>
                                  <m:sSub>
                                    <m:sSubPr>
                                      <m:ctrlPr>
                                        <a:rPr lang="tr-TR" i="1" dirty="0">
                                          <a:solidFill>
                                            <a:srgbClr val="292934"/>
                                          </a:solidFill>
                                          <a:latin typeface="Cambria Math" panose="02040503050406030204" pitchFamily="18" charset="0"/>
                                        </a:rPr>
                                      </m:ctrlPr>
                                    </m:sSubPr>
                                    <m:e>
                                      <m:r>
                                        <a:rPr lang="tr-TR" i="1" dirty="0">
                                          <a:solidFill>
                                            <a:srgbClr val="292934"/>
                                          </a:solidFill>
                                          <a:latin typeface="Cambria Math"/>
                                        </a:rPr>
                                        <m:t>𝑇</m:t>
                                      </m:r>
                                    </m:e>
                                    <m:sub>
                                      <m:r>
                                        <a:rPr lang="tr-TR" i="1" dirty="0">
                                          <a:solidFill>
                                            <a:srgbClr val="292934"/>
                                          </a:solidFill>
                                          <a:latin typeface="Cambria Math"/>
                                        </a:rPr>
                                        <m:t>2</m:t>
                                      </m:r>
                                    </m:sub>
                                  </m:sSub>
                                </m:e>
                              </m:d>
                            </m:num>
                            <m:den>
                              <m:d>
                                <m:dPr>
                                  <m:begChr m:val="|"/>
                                  <m:endChr m:val="|"/>
                                  <m:ctrlPr>
                                    <a:rPr lang="tr-TR" i="1" dirty="0">
                                      <a:solidFill>
                                        <a:srgbClr val="292934"/>
                                      </a:solidFill>
                                      <a:latin typeface="Cambria Math" panose="02040503050406030204" pitchFamily="18" charset="0"/>
                                    </a:rPr>
                                  </m:ctrlPr>
                                </m:dPr>
                                <m:e>
                                  <m:r>
                                    <a:rPr lang="tr-TR" i="1" dirty="0">
                                      <a:solidFill>
                                        <a:srgbClr val="292934"/>
                                      </a:solidFill>
                                      <a:latin typeface="Cambria Math"/>
                                    </a:rPr>
                                    <m:t>𝑇</m:t>
                                  </m:r>
                                </m:e>
                              </m:d>
                            </m:den>
                          </m:f>
                          <m:r>
                            <a:rPr lang="tr-TR" i="1" dirty="0">
                              <a:solidFill>
                                <a:srgbClr val="292934"/>
                              </a:solidFill>
                              <a:latin typeface="Cambria Math"/>
                            </a:rPr>
                            <m:t>,…,</m:t>
                          </m:r>
                          <m:f>
                            <m:fPr>
                              <m:ctrlPr>
                                <a:rPr lang="tr-TR" i="1" dirty="0">
                                  <a:solidFill>
                                    <a:srgbClr val="292934"/>
                                  </a:solidFill>
                                  <a:latin typeface="Cambria Math" panose="02040503050406030204" pitchFamily="18" charset="0"/>
                                </a:rPr>
                              </m:ctrlPr>
                            </m:fPr>
                            <m:num>
                              <m:d>
                                <m:dPr>
                                  <m:begChr m:val="|"/>
                                  <m:endChr m:val="|"/>
                                  <m:ctrlPr>
                                    <a:rPr lang="tr-TR" i="1" dirty="0">
                                      <a:solidFill>
                                        <a:srgbClr val="292934"/>
                                      </a:solidFill>
                                      <a:latin typeface="Cambria Math" panose="02040503050406030204" pitchFamily="18" charset="0"/>
                                    </a:rPr>
                                  </m:ctrlPr>
                                </m:dPr>
                                <m:e>
                                  <m:sSub>
                                    <m:sSubPr>
                                      <m:ctrlPr>
                                        <a:rPr lang="tr-TR" i="1" dirty="0">
                                          <a:solidFill>
                                            <a:srgbClr val="292934"/>
                                          </a:solidFill>
                                          <a:latin typeface="Cambria Math" panose="02040503050406030204" pitchFamily="18" charset="0"/>
                                        </a:rPr>
                                      </m:ctrlPr>
                                    </m:sSubPr>
                                    <m:e>
                                      <m:r>
                                        <a:rPr lang="tr-TR" i="1" dirty="0">
                                          <a:solidFill>
                                            <a:srgbClr val="292934"/>
                                          </a:solidFill>
                                          <a:latin typeface="Cambria Math"/>
                                        </a:rPr>
                                        <m:t>𝑇</m:t>
                                      </m:r>
                                    </m:e>
                                    <m:sub>
                                      <m:r>
                                        <a:rPr lang="tr-TR" i="1" dirty="0">
                                          <a:solidFill>
                                            <a:srgbClr val="292934"/>
                                          </a:solidFill>
                                          <a:latin typeface="Cambria Math"/>
                                        </a:rPr>
                                        <m:t>𝑘</m:t>
                                      </m:r>
                                    </m:sub>
                                  </m:sSub>
                                </m:e>
                              </m:d>
                            </m:num>
                            <m:den>
                              <m:d>
                                <m:dPr>
                                  <m:begChr m:val="|"/>
                                  <m:endChr m:val="|"/>
                                  <m:ctrlPr>
                                    <a:rPr lang="tr-TR" i="1" dirty="0">
                                      <a:solidFill>
                                        <a:srgbClr val="292934"/>
                                      </a:solidFill>
                                      <a:latin typeface="Cambria Math" panose="02040503050406030204" pitchFamily="18" charset="0"/>
                                    </a:rPr>
                                  </m:ctrlPr>
                                </m:dPr>
                                <m:e>
                                  <m:r>
                                    <a:rPr lang="tr-TR" i="1" dirty="0">
                                      <a:solidFill>
                                        <a:srgbClr val="292934"/>
                                      </a:solidFill>
                                      <a:latin typeface="Cambria Math"/>
                                    </a:rPr>
                                    <m:t>𝑇</m:t>
                                  </m:r>
                                </m:e>
                              </m:d>
                            </m:den>
                          </m:f>
                        </m:e>
                      </m:d>
                    </m:oMath>
                  </m:oMathPara>
                </a14:m>
                <a:endParaRPr lang="tr-TR" dirty="0">
                  <a:solidFill>
                    <a:srgbClr val="292934"/>
                  </a:solidFill>
                </a:endParaRPr>
              </a:p>
              <a:p>
                <a:pPr marL="0" indent="0" algn="just">
                  <a:buNone/>
                </a:pPr>
                <a:r>
                  <a:rPr lang="tr-TR" dirty="0">
                    <a:solidFill>
                      <a:srgbClr val="FF0000"/>
                    </a:solidFill>
                  </a:rPr>
                  <a:t> </a:t>
                </a:r>
                <a:r>
                  <a:rPr lang="tr-TR" dirty="0"/>
                  <a:t>Bunun yerine aşağıdaki ifade kullanılabilir;</a:t>
                </a:r>
              </a:p>
              <a:p>
                <a:pPr marL="0" indent="0" algn="just">
                  <a:buNone/>
                </a:pPr>
                <a14:m>
                  <m:oMathPara xmlns:m="http://schemas.openxmlformats.org/officeDocument/2006/math">
                    <m:oMathParaPr>
                      <m:jc m:val="centerGroup"/>
                    </m:oMathParaPr>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𝑃</m:t>
                              </m:r>
                            </m:e>
                            <m:sub>
                              <m:r>
                                <a:rPr lang="tr-TR" i="1">
                                  <a:solidFill>
                                    <a:srgbClr val="292934"/>
                                  </a:solidFill>
                                  <a:latin typeface="Cambria Math"/>
                                </a:rPr>
                                <m:t>𝑋</m:t>
                              </m:r>
                              <m:r>
                                <a:rPr lang="tr-TR" i="1">
                                  <a:solidFill>
                                    <a:srgbClr val="292934"/>
                                  </a:solidFill>
                                  <a:latin typeface="Cambria Math"/>
                                </a:rPr>
                                <m:t>,</m:t>
                              </m:r>
                              <m:r>
                                <a:rPr lang="tr-TR" i="1">
                                  <a:solidFill>
                                    <a:srgbClr val="292934"/>
                                  </a:solidFill>
                                  <a:latin typeface="Cambria Math"/>
                                </a:rPr>
                                <m:t>𝑇</m:t>
                              </m:r>
                            </m:sub>
                          </m:sSub>
                        </m:e>
                      </m:d>
                      <m:r>
                        <a:rPr lang="tr-TR" b="0" i="0" smtClean="0">
                          <a:solidFill>
                            <a:srgbClr val="292934"/>
                          </a:solidFill>
                          <a:latin typeface="Cambria Math"/>
                        </a:rPr>
                        <m:t>=−</m:t>
                      </m:r>
                      <m:nary>
                        <m:naryPr>
                          <m:chr m:val="∑"/>
                          <m:ctrlPr>
                            <a:rPr lang="tr-TR" b="0" i="1" smtClean="0">
                              <a:solidFill>
                                <a:srgbClr val="292934"/>
                              </a:solidFill>
                              <a:latin typeface="Cambria Math" panose="02040503050406030204" pitchFamily="18" charset="0"/>
                            </a:rPr>
                          </m:ctrlPr>
                        </m:naryPr>
                        <m:sub>
                          <m:r>
                            <m:rPr>
                              <m:brk m:alnAt="23"/>
                            </m:rPr>
                            <a:rPr lang="tr-TR" b="0" i="1" smtClean="0">
                              <a:solidFill>
                                <a:srgbClr val="292934"/>
                              </a:solidFill>
                              <a:latin typeface="Cambria Math"/>
                            </a:rPr>
                            <m:t>𝑖</m:t>
                          </m:r>
                          <m:r>
                            <a:rPr lang="tr-TR" b="0" i="1" smtClean="0">
                              <a:solidFill>
                                <a:srgbClr val="292934"/>
                              </a:solidFill>
                              <a:latin typeface="Cambria Math"/>
                            </a:rPr>
                            <m:t>=1</m:t>
                          </m:r>
                        </m:sub>
                        <m:sup>
                          <m:r>
                            <a:rPr lang="tr-TR" b="0" i="1" smtClean="0">
                              <a:solidFill>
                                <a:srgbClr val="292934"/>
                              </a:solidFill>
                              <a:latin typeface="Cambria Math"/>
                            </a:rPr>
                            <m:t>𝑘</m:t>
                          </m:r>
                        </m:sup>
                        <m:e>
                          <m:f>
                            <m:fPr>
                              <m:ctrlPr>
                                <a:rPr lang="tr-TR" b="0" i="1" smtClean="0">
                                  <a:solidFill>
                                    <a:srgbClr val="292934"/>
                                  </a:solidFill>
                                  <a:latin typeface="Cambria Math" panose="02040503050406030204" pitchFamily="18" charset="0"/>
                                </a:rPr>
                              </m:ctrlPr>
                            </m:fPr>
                            <m:num>
                              <m:sSub>
                                <m:sSubPr>
                                  <m:ctrlPr>
                                    <a:rPr lang="tr-TR" b="0" i="1" smtClean="0">
                                      <a:solidFill>
                                        <a:srgbClr val="292934"/>
                                      </a:solidFill>
                                      <a:latin typeface="Cambria Math" panose="02040503050406030204" pitchFamily="18" charset="0"/>
                                    </a:rPr>
                                  </m:ctrlPr>
                                </m:sSubPr>
                                <m:e>
                                  <m:r>
                                    <a:rPr lang="tr-TR" b="0" i="1" smtClean="0">
                                      <a:solidFill>
                                        <a:srgbClr val="292934"/>
                                      </a:solidFill>
                                      <a:latin typeface="Cambria Math"/>
                                    </a:rPr>
                                    <m:t>𝑇</m:t>
                                  </m:r>
                                </m:e>
                                <m:sub>
                                  <m:r>
                                    <a:rPr lang="tr-TR" b="0" i="1" smtClean="0">
                                      <a:solidFill>
                                        <a:srgbClr val="292934"/>
                                      </a:solidFill>
                                      <a:latin typeface="Cambria Math"/>
                                    </a:rPr>
                                    <m:t>𝑖</m:t>
                                  </m:r>
                                </m:sub>
                              </m:sSub>
                            </m:num>
                            <m:den>
                              <m:r>
                                <a:rPr lang="tr-TR" b="0" i="1" smtClean="0">
                                  <a:solidFill>
                                    <a:srgbClr val="292934"/>
                                  </a:solidFill>
                                  <a:latin typeface="Cambria Math"/>
                                </a:rPr>
                                <m:t>𝑇</m:t>
                              </m:r>
                            </m:den>
                          </m:f>
                          <m:func>
                            <m:funcPr>
                              <m:ctrlPr>
                                <a:rPr lang="tr-TR" b="0" i="1" smtClean="0">
                                  <a:solidFill>
                                    <a:srgbClr val="292934"/>
                                  </a:solidFill>
                                  <a:latin typeface="Cambria Math" panose="02040503050406030204" pitchFamily="18" charset="0"/>
                                </a:rPr>
                              </m:ctrlPr>
                            </m:funcPr>
                            <m:fName>
                              <m:sSub>
                                <m:sSubPr>
                                  <m:ctrlPr>
                                    <a:rPr lang="tr-TR" b="0" i="1" smtClean="0">
                                      <a:solidFill>
                                        <a:srgbClr val="292934"/>
                                      </a:solidFill>
                                      <a:latin typeface="Cambria Math" panose="02040503050406030204" pitchFamily="18" charset="0"/>
                                    </a:rPr>
                                  </m:ctrlPr>
                                </m:sSubPr>
                                <m:e>
                                  <m:r>
                                    <m:rPr>
                                      <m:sty m:val="p"/>
                                    </m:rPr>
                                    <a:rPr lang="tr-TR" b="0" i="0" smtClean="0">
                                      <a:solidFill>
                                        <a:srgbClr val="292934"/>
                                      </a:solidFill>
                                      <a:latin typeface="Cambria Math"/>
                                    </a:rPr>
                                    <m:t>log</m:t>
                                  </m:r>
                                </m:e>
                                <m:sub>
                                  <m:r>
                                    <a:rPr lang="tr-TR" b="0" i="1" smtClean="0">
                                      <a:solidFill>
                                        <a:srgbClr val="292934"/>
                                      </a:solidFill>
                                      <a:latin typeface="Cambria Math"/>
                                    </a:rPr>
                                    <m:t>2</m:t>
                                  </m:r>
                                </m:sub>
                              </m:sSub>
                            </m:fName>
                            <m:e>
                              <m:f>
                                <m:fPr>
                                  <m:ctrlPr>
                                    <a:rPr lang="tr-TR" b="0" i="1" smtClean="0">
                                      <a:solidFill>
                                        <a:srgbClr val="292934"/>
                                      </a:solidFill>
                                      <a:latin typeface="Cambria Math" panose="02040503050406030204" pitchFamily="18" charset="0"/>
                                    </a:rPr>
                                  </m:ctrlPr>
                                </m:fPr>
                                <m:num>
                                  <m:sSub>
                                    <m:sSubPr>
                                      <m:ctrlPr>
                                        <a:rPr lang="tr-TR" b="0" i="1" smtClean="0">
                                          <a:solidFill>
                                            <a:srgbClr val="292934"/>
                                          </a:solidFill>
                                          <a:latin typeface="Cambria Math" panose="02040503050406030204" pitchFamily="18" charset="0"/>
                                        </a:rPr>
                                      </m:ctrlPr>
                                    </m:sSubPr>
                                    <m:e>
                                      <m:r>
                                        <a:rPr lang="tr-TR" b="0" i="1" smtClean="0">
                                          <a:solidFill>
                                            <a:srgbClr val="292934"/>
                                          </a:solidFill>
                                          <a:latin typeface="Cambria Math"/>
                                        </a:rPr>
                                        <m:t>𝑇</m:t>
                                      </m:r>
                                    </m:e>
                                    <m:sub>
                                      <m:r>
                                        <a:rPr lang="tr-TR" b="0" i="1" smtClean="0">
                                          <a:solidFill>
                                            <a:srgbClr val="292934"/>
                                          </a:solidFill>
                                          <a:latin typeface="Cambria Math"/>
                                        </a:rPr>
                                        <m:t>𝑖</m:t>
                                      </m:r>
                                    </m:sub>
                                  </m:sSub>
                                </m:num>
                                <m:den>
                                  <m:r>
                                    <a:rPr lang="tr-TR" b="0" i="1" smtClean="0">
                                      <a:solidFill>
                                        <a:srgbClr val="292934"/>
                                      </a:solidFill>
                                      <a:latin typeface="Cambria Math"/>
                                    </a:rPr>
                                    <m:t>𝑇</m:t>
                                  </m:r>
                                </m:den>
                              </m:f>
                            </m:e>
                          </m:func>
                        </m:e>
                      </m:nary>
                    </m:oMath>
                  </m:oMathPara>
                </a14:m>
                <a:endParaRPr lang="tr-TR" dirty="0">
                  <a:solidFill>
                    <a:srgbClr val="FF0000"/>
                  </a:solidFill>
                </a:endParaRPr>
              </a:p>
              <a:p>
                <a:pPr marL="0" indent="0" algn="just">
                  <a:buNone/>
                </a:pPr>
                <a:r>
                  <a:rPr lang="tr-TR" dirty="0">
                    <a:solidFill>
                      <a:srgbClr val="FF0000"/>
                    </a:solidFill>
                  </a:rPr>
                  <a:t> </a:t>
                </a:r>
                <a:r>
                  <a:rPr lang="tr-TR" dirty="0"/>
                  <a:t>Yukarıda elde edilen </a:t>
                </a:r>
                <a14:m>
                  <m:oMath xmlns:m="http://schemas.openxmlformats.org/officeDocument/2006/math">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𝑃</m:t>
                            </m:r>
                          </m:e>
                          <m:sub>
                            <m:r>
                              <a:rPr lang="tr-TR" i="1">
                                <a:solidFill>
                                  <a:srgbClr val="292934"/>
                                </a:solidFill>
                                <a:latin typeface="Cambria Math"/>
                              </a:rPr>
                              <m:t>𝑋</m:t>
                            </m:r>
                            <m:r>
                              <a:rPr lang="tr-TR" i="1">
                                <a:solidFill>
                                  <a:srgbClr val="292934"/>
                                </a:solidFill>
                                <a:latin typeface="Cambria Math"/>
                              </a:rPr>
                              <m:t>,</m:t>
                            </m:r>
                            <m:r>
                              <a:rPr lang="tr-TR" i="1">
                                <a:solidFill>
                                  <a:srgbClr val="292934"/>
                                </a:solidFill>
                                <a:latin typeface="Cambria Math"/>
                              </a:rPr>
                              <m:t>𝑇</m:t>
                            </m:r>
                          </m:sub>
                        </m:sSub>
                      </m:e>
                    </m:d>
                  </m:oMath>
                </a14:m>
                <a:r>
                  <a:rPr lang="tr-TR" dirty="0">
                    <a:solidFill>
                      <a:srgbClr val="FF0000"/>
                    </a:solidFill>
                  </a:rPr>
                  <a:t> </a:t>
                </a:r>
                <a:r>
                  <a:rPr lang="tr-TR" dirty="0"/>
                  <a:t>değeri ve kazanç ölçütü yardımıyla kazanç oranı hesaplanır:</a:t>
                </a:r>
              </a:p>
              <a:p>
                <a:pPr marL="0" indent="0" algn="just">
                  <a:buNone/>
                </a:pPr>
                <a14:m>
                  <m:oMathPara xmlns:m="http://schemas.openxmlformats.org/officeDocument/2006/math">
                    <m:oMathParaPr>
                      <m:jc m:val="centerGroup"/>
                    </m:oMathParaPr>
                    <m:oMath xmlns:m="http://schemas.openxmlformats.org/officeDocument/2006/math">
                      <m:r>
                        <a:rPr lang="tr-TR" b="0" i="1" smtClean="0">
                          <a:latin typeface="Cambria Math"/>
                        </a:rPr>
                        <m:t>𝐾𝑎𝑧𝑎𝑛</m:t>
                      </m:r>
                      <m:r>
                        <a:rPr lang="tr-TR" b="0" i="1" smtClean="0">
                          <a:latin typeface="Cambria Math"/>
                        </a:rPr>
                        <m:t>ç </m:t>
                      </m:r>
                      <m:r>
                        <a:rPr lang="tr-TR" b="0" i="1" smtClean="0">
                          <a:latin typeface="Cambria Math"/>
                        </a:rPr>
                        <m:t>𝑜𝑟𝑎𝑛𝚤</m:t>
                      </m:r>
                      <m:d>
                        <m:dPr>
                          <m:ctrlPr>
                            <a:rPr lang="tr-TR" b="0" i="1" smtClean="0">
                              <a:latin typeface="Cambria Math" panose="02040503050406030204" pitchFamily="18" charset="0"/>
                            </a:rPr>
                          </m:ctrlPr>
                        </m:dPr>
                        <m:e>
                          <m:r>
                            <a:rPr lang="tr-TR" b="0" i="1" smtClean="0">
                              <a:latin typeface="Cambria Math"/>
                            </a:rPr>
                            <m:t>𝑋</m:t>
                          </m:r>
                          <m:r>
                            <a:rPr lang="tr-TR" b="0" i="1" smtClean="0">
                              <a:latin typeface="Cambria Math"/>
                            </a:rPr>
                            <m:t>,</m:t>
                          </m:r>
                          <m:r>
                            <a:rPr lang="tr-TR" b="0" i="1" smtClean="0">
                              <a:latin typeface="Cambria Math"/>
                            </a:rPr>
                            <m:t>𝑇</m:t>
                          </m:r>
                        </m:e>
                      </m:d>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𝐾𝑎𝑧𝑎𝑛</m:t>
                          </m:r>
                          <m:r>
                            <a:rPr lang="tr-TR" b="0" i="1" smtClean="0">
                              <a:latin typeface="Cambria Math"/>
                            </a:rPr>
                            <m:t>ç(</m:t>
                          </m:r>
                          <m:r>
                            <a:rPr lang="tr-TR" b="0" i="1" smtClean="0">
                              <a:latin typeface="Cambria Math"/>
                            </a:rPr>
                            <m:t>𝑋</m:t>
                          </m:r>
                          <m:r>
                            <a:rPr lang="tr-TR" b="0" i="1" smtClean="0">
                              <a:latin typeface="Cambria Math"/>
                            </a:rPr>
                            <m:t>,</m:t>
                          </m:r>
                          <m:r>
                            <a:rPr lang="tr-TR" b="0" i="1" smtClean="0">
                              <a:latin typeface="Cambria Math"/>
                            </a:rPr>
                            <m:t>𝑇</m:t>
                          </m:r>
                          <m:r>
                            <a:rPr lang="tr-TR" b="0" i="1" smtClean="0">
                              <a:latin typeface="Cambria Math"/>
                            </a:rPr>
                            <m:t>)</m:t>
                          </m:r>
                        </m:num>
                        <m:den>
                          <m:r>
                            <a:rPr lang="tr-TR" i="1">
                              <a:solidFill>
                                <a:srgbClr val="292934"/>
                              </a:solidFill>
                              <a:latin typeface="Cambria Math"/>
                            </a:rPr>
                            <m:t>𝐻</m:t>
                          </m:r>
                          <m:d>
                            <m:dPr>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𝑃</m:t>
                                  </m:r>
                                </m:e>
                                <m:sub>
                                  <m:r>
                                    <a:rPr lang="tr-TR" i="1">
                                      <a:solidFill>
                                        <a:srgbClr val="292934"/>
                                      </a:solidFill>
                                      <a:latin typeface="Cambria Math"/>
                                    </a:rPr>
                                    <m:t>𝑋</m:t>
                                  </m:r>
                                  <m:r>
                                    <a:rPr lang="tr-TR" i="1">
                                      <a:solidFill>
                                        <a:srgbClr val="292934"/>
                                      </a:solidFill>
                                      <a:latin typeface="Cambria Math"/>
                                    </a:rPr>
                                    <m:t>,</m:t>
                                  </m:r>
                                  <m:r>
                                    <a:rPr lang="tr-TR" i="1">
                                      <a:solidFill>
                                        <a:srgbClr val="292934"/>
                                      </a:solidFill>
                                      <a:latin typeface="Cambria Math"/>
                                    </a:rPr>
                                    <m:t>𝑇</m:t>
                                  </m:r>
                                </m:sub>
                              </m:sSub>
                            </m:e>
                          </m:d>
                        </m:den>
                      </m:f>
                    </m:oMath>
                  </m:oMathPara>
                </a14:m>
                <a:endParaRPr lang="tr-TR" dirty="0"/>
              </a:p>
              <a:p>
                <a:pPr marL="0" indent="0" algn="just">
                  <a:buNone/>
                </a:pPr>
                <a:endParaRPr lang="tr-TR" dirty="0">
                  <a:solidFill>
                    <a:srgbClr val="FF0000"/>
                  </a:solidFill>
                </a:endParaRP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692696"/>
                <a:ext cx="8229600" cy="6048672"/>
              </a:xfrm>
              <a:blipFill>
                <a:blip r:embed="rId2"/>
                <a:stretch>
                  <a:fillRect l="-1407" t="-1411" r="-1407"/>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874581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4638"/>
            <a:ext cx="8229600" cy="922114"/>
          </a:xfrm>
        </p:spPr>
        <p:txBody>
          <a:bodyPr/>
          <a:lstStyle/>
          <a:p>
            <a:r>
              <a:rPr lang="tr-TR" dirty="0"/>
              <a:t>Veri Ambarı</a:t>
            </a:r>
          </a:p>
        </p:txBody>
      </p:sp>
      <p:sp>
        <p:nvSpPr>
          <p:cNvPr id="3" name="İçerik Yer Tutucusu 2"/>
          <p:cNvSpPr>
            <a:spLocks noGrp="1"/>
          </p:cNvSpPr>
          <p:nvPr>
            <p:ph idx="1"/>
          </p:nvPr>
        </p:nvSpPr>
        <p:spPr>
          <a:xfrm>
            <a:off x="457200" y="1523925"/>
            <a:ext cx="8229600" cy="4929411"/>
          </a:xfrm>
        </p:spPr>
        <p:txBody>
          <a:bodyPr/>
          <a:lstStyle/>
          <a:p>
            <a:pPr algn="just"/>
            <a:r>
              <a:rPr lang="tr-TR" dirty="0"/>
              <a:t>Veri ambarı zaman içerisinde olabildiğince birikmiş verilerin oluşturduğu bir veri yığınıdır.</a:t>
            </a:r>
          </a:p>
          <a:p>
            <a:pPr algn="just"/>
            <a:r>
              <a:rPr lang="tr-TR" dirty="0"/>
              <a:t>Bir işletmenin sahip olduğu verilerin karar destek amacıyla kullanılmasına olanak sağlar.</a:t>
            </a:r>
          </a:p>
          <a:p>
            <a:pPr algn="just"/>
            <a:r>
              <a:rPr lang="tr-TR" dirty="0"/>
              <a:t>Bir zaman boyutu içinde analitik işlemlerin yapılmasını sağlamak için gerekli bilgi temelini sağlar.</a:t>
            </a:r>
          </a:p>
        </p:txBody>
      </p:sp>
    </p:spTree>
    <p:extLst>
      <p:ext uri="{BB962C8B-B14F-4D97-AF65-F5344CB8AC3E}">
        <p14:creationId xmlns:p14="http://schemas.microsoft.com/office/powerpoint/2010/main" val="311631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pPr algn="just"/>
            <a:r>
              <a:rPr lang="tr-TR" dirty="0"/>
              <a:t>Veri ambarı ,bir işletmenin sahip olduğu verinin, eskileri de dahil olmak üzere, karar destek amacıyla kullanılmasına olanak sağlar.</a:t>
            </a:r>
          </a:p>
          <a:p>
            <a:pPr algn="just"/>
            <a:r>
              <a:rPr lang="tr-TR" dirty="0"/>
              <a:t>Bunun anlamı, var olan ancak kullanılamayan veri de artık kullanılabilir ve çözümlenebilir hale gelecektir.</a:t>
            </a:r>
          </a:p>
        </p:txBody>
      </p:sp>
    </p:spTree>
    <p:extLst>
      <p:ext uri="{BB962C8B-B14F-4D97-AF65-F5344CB8AC3E}">
        <p14:creationId xmlns:p14="http://schemas.microsoft.com/office/powerpoint/2010/main" val="52501569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533400"/>
            <a:ext cx="8229600" cy="519336"/>
          </a:xfrm>
        </p:spPr>
        <p:txBody>
          <a:bodyPr>
            <a:normAutofit fontScale="90000"/>
          </a:bodyPr>
          <a:lstStyle/>
          <a:p>
            <a:r>
              <a:rPr lang="tr-TR" dirty="0"/>
              <a:t>Örnek:</a:t>
            </a:r>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124744"/>
                <a:ext cx="8229600" cy="5616624"/>
              </a:xfrm>
            </p:spPr>
            <p:txBody>
              <a:bodyPr>
                <a:normAutofit fontScale="85000" lnSpcReduction="10000"/>
              </a:bodyPr>
              <a:lstStyle/>
              <a:p>
                <a:pPr algn="just">
                  <a:buFont typeface="Wingdings" pitchFamily="2" charset="2"/>
                  <a:buChar char="v"/>
                </a:pPr>
                <a:r>
                  <a:rPr lang="tr-TR" dirty="0"/>
                  <a:t> Önceki örnekte yer alan verileri yeniden göz önüne alalım. ISI niteliği ile ilgili olarak bilgi bölümlemesini ve kazanç oranını hesaplamak istiyoruz. Burada </a:t>
                </a:r>
                <a14:m>
                  <m:oMath xmlns:m="http://schemas.openxmlformats.org/officeDocument/2006/math">
                    <m:d>
                      <m:dPr>
                        <m:begChr m:val="{"/>
                        <m:endChr m:val="}"/>
                        <m:ctrlPr>
                          <a:rPr lang="tr-TR" i="1" smtClean="0">
                            <a:latin typeface="Cambria Math" panose="02040503050406030204" pitchFamily="18" charset="0"/>
                          </a:rPr>
                        </m:ctrlPr>
                      </m:dPr>
                      <m:e>
                        <m:sSub>
                          <m:sSubPr>
                            <m:ctrlPr>
                              <a:rPr lang="tr-TR" i="1" smtClean="0">
                                <a:latin typeface="Cambria Math" panose="02040503050406030204" pitchFamily="18" charset="0"/>
                              </a:rPr>
                            </m:ctrlPr>
                          </m:sSubPr>
                          <m:e>
                            <m:r>
                              <a:rPr lang="tr-TR" b="0" i="1" smtClean="0">
                                <a:latin typeface="Cambria Math"/>
                              </a:rPr>
                              <m:t>𝑇</m:t>
                            </m:r>
                          </m:e>
                          <m:sub>
                            <m:r>
                              <a:rPr lang="tr-TR" b="0" i="1" smtClean="0">
                                <a:latin typeface="Cambria Math"/>
                              </a:rPr>
                              <m:t>1</m:t>
                            </m:r>
                          </m:sub>
                        </m:sSub>
                        <m:r>
                          <a:rPr lang="tr-TR" b="0" i="1" smtClean="0">
                            <a:latin typeface="Cambria Math"/>
                          </a:rPr>
                          <m:t>,</m:t>
                        </m:r>
                        <m:sSub>
                          <m:sSubPr>
                            <m:ctrlPr>
                              <a:rPr lang="tr-TR" b="0" i="1" smtClean="0">
                                <a:latin typeface="Cambria Math" panose="02040503050406030204" pitchFamily="18" charset="0"/>
                              </a:rPr>
                            </m:ctrlPr>
                          </m:sSubPr>
                          <m:e>
                            <m:r>
                              <a:rPr lang="tr-TR" b="0" i="1" smtClean="0">
                                <a:latin typeface="Cambria Math"/>
                              </a:rPr>
                              <m:t>𝑇</m:t>
                            </m:r>
                          </m:e>
                          <m:sub>
                            <m:r>
                              <a:rPr lang="tr-TR" b="0" i="1" smtClean="0">
                                <a:latin typeface="Cambria Math"/>
                              </a:rPr>
                              <m:t>2</m:t>
                            </m:r>
                          </m:sub>
                        </m:sSub>
                        <m:r>
                          <a:rPr lang="tr-TR" b="0" i="1" smtClean="0">
                            <a:latin typeface="Cambria Math"/>
                          </a:rPr>
                          <m:t>,…,</m:t>
                        </m:r>
                        <m:sSub>
                          <m:sSubPr>
                            <m:ctrlPr>
                              <a:rPr lang="tr-TR" b="0" i="1" smtClean="0">
                                <a:latin typeface="Cambria Math" panose="02040503050406030204" pitchFamily="18" charset="0"/>
                              </a:rPr>
                            </m:ctrlPr>
                          </m:sSubPr>
                          <m:e>
                            <m:r>
                              <a:rPr lang="tr-TR" b="0" i="1" smtClean="0">
                                <a:latin typeface="Cambria Math"/>
                              </a:rPr>
                              <m:t>𝑇</m:t>
                            </m:r>
                          </m:e>
                          <m:sub>
                            <m:r>
                              <a:rPr lang="tr-TR" b="0" i="1" smtClean="0">
                                <a:latin typeface="Cambria Math"/>
                              </a:rPr>
                              <m:t>𝑘</m:t>
                            </m:r>
                          </m:sub>
                        </m:sSub>
                      </m:e>
                    </m:d>
                  </m:oMath>
                </a14:m>
                <a:r>
                  <a:rPr lang="tr-TR" dirty="0"/>
                  <a:t> değerlerinin ISI niteliğinin her bir değerine karşılık gelen hedef nitelik değerleridir. Örneğin, ISI niteliği ile ilgili olarak Tablo 3.3. üzerinde görüldüğü gibi,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a:rPr>
                          <m:t>𝑇</m:t>
                        </m:r>
                      </m:e>
                      <m:sub>
                        <m:r>
                          <a:rPr lang="tr-TR" b="0" i="1" smtClean="0">
                            <a:latin typeface="Cambria Math"/>
                          </a:rPr>
                          <m:t>1</m:t>
                        </m:r>
                      </m:sub>
                    </m:sSub>
                    <m:r>
                      <a:rPr lang="tr-TR" b="0" i="1" smtClean="0">
                        <a:latin typeface="Cambria Math"/>
                      </a:rPr>
                      <m:t>=</m:t>
                    </m:r>
                    <m:d>
                      <m:dPr>
                        <m:begChr m:val="{"/>
                        <m:endChr m:val="}"/>
                        <m:ctrlPr>
                          <a:rPr lang="tr-TR" b="0" i="1" smtClean="0">
                            <a:latin typeface="Cambria Math" panose="02040503050406030204" pitchFamily="18" charset="0"/>
                          </a:rPr>
                        </m:ctrlPr>
                      </m:dPr>
                      <m:e>
                        <m:r>
                          <a:rPr lang="tr-TR" b="0" i="1" smtClean="0">
                            <a:latin typeface="Cambria Math"/>
                          </a:rPr>
                          <m:t>𝑒𝑣𝑒𝑡</m:t>
                        </m:r>
                        <m:r>
                          <a:rPr lang="tr-TR" b="0" i="1" smtClean="0">
                            <a:latin typeface="Cambria Math"/>
                          </a:rPr>
                          <m:t>,</m:t>
                        </m:r>
                        <m:r>
                          <a:rPr lang="tr-TR" b="0" i="1" smtClean="0">
                            <a:latin typeface="Cambria Math"/>
                          </a:rPr>
                          <m:t>h𝑎𝑦𝚤𝑟</m:t>
                        </m:r>
                        <m:r>
                          <a:rPr lang="tr-TR" b="0" i="1" smtClean="0">
                            <a:latin typeface="Cambria Math"/>
                          </a:rPr>
                          <m:t>,</m:t>
                        </m:r>
                        <m:r>
                          <a:rPr lang="tr-TR" b="0" i="1" smtClean="0">
                            <a:latin typeface="Cambria Math"/>
                          </a:rPr>
                          <m:t>𝑒𝑣𝑒𝑡</m:t>
                        </m:r>
                        <m:r>
                          <a:rPr lang="tr-TR" b="0" i="1" smtClean="0">
                            <a:latin typeface="Cambria Math"/>
                          </a:rPr>
                          <m:t>,</m:t>
                        </m:r>
                        <m:r>
                          <a:rPr lang="tr-TR" b="0" i="1" smtClean="0">
                            <a:latin typeface="Cambria Math"/>
                          </a:rPr>
                          <m:t>𝑒𝑣𝑒𝑡</m:t>
                        </m:r>
                      </m:e>
                    </m:d>
                  </m:oMath>
                </a14:m>
                <a:r>
                  <a:rPr lang="tr-TR" dirty="0"/>
                  <a:t> kümesi ele alınır. O halde </a:t>
                </a:r>
                <a14:m>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𝑃</m:t>
                            </m:r>
                          </m:e>
                          <m:sub>
                            <m:r>
                              <a:rPr lang="tr-TR" b="0" i="1" smtClean="0">
                                <a:latin typeface="Cambria Math"/>
                              </a:rPr>
                              <m:t>𝐼𝑆𝐼</m:t>
                            </m:r>
                            <m:r>
                              <a:rPr lang="tr-TR" b="0" i="1" smtClean="0">
                                <a:latin typeface="Cambria Math"/>
                              </a:rPr>
                              <m:t>,</m:t>
                            </m:r>
                            <m:r>
                              <a:rPr lang="tr-TR" b="0" i="1" smtClean="0">
                                <a:latin typeface="Cambria Math"/>
                              </a:rPr>
                              <m:t>𝑂𝑌𝑈𝑁</m:t>
                            </m:r>
                          </m:sub>
                        </m:sSub>
                      </m:e>
                    </m:d>
                  </m:oMath>
                </a14:m>
                <a:r>
                  <a:rPr lang="tr-TR" dirty="0"/>
                  <a:t> bağıntısı şu şekilde ifade edilebilir:</a:t>
                </a:r>
              </a:p>
              <a:p>
                <a:pPr algn="just">
                  <a:buFont typeface="Wingdings" pitchFamily="2" charset="2"/>
                  <a:buChar char="v"/>
                </a:pPr>
                <a:endParaRPr lang="tr-TR" dirty="0"/>
              </a:p>
              <a:p>
                <a:pPr marL="0" indent="0" algn="just">
                  <a:buNone/>
                </a:pPr>
                <a14:m>
                  <m:oMathPara xmlns:m="http://schemas.openxmlformats.org/officeDocument/2006/math">
                    <m:oMathParaPr>
                      <m:jc m:val="centerGroup"/>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𝑃</m:t>
                              </m:r>
                            </m:e>
                            <m:sub>
                              <m:r>
                                <a:rPr lang="tr-TR" b="0" i="1" smtClean="0">
                                  <a:latin typeface="Cambria Math"/>
                                </a:rPr>
                                <m:t>𝑋</m:t>
                              </m:r>
                              <m:r>
                                <a:rPr lang="tr-TR" b="0" i="1" smtClean="0">
                                  <a:latin typeface="Cambria Math"/>
                                </a:rPr>
                                <m:t>,</m:t>
                              </m:r>
                              <m:r>
                                <a:rPr lang="tr-TR" b="0" i="1" smtClean="0">
                                  <a:latin typeface="Cambria Math"/>
                                </a:rPr>
                                <m:t>𝑇</m:t>
                              </m:r>
                            </m:sub>
                          </m:sSub>
                        </m:e>
                      </m:d>
                      <m:r>
                        <a:rPr lang="tr-TR" b="0" i="1" smtClean="0">
                          <a:latin typeface="Cambria Math"/>
                        </a:rPr>
                        <m:t>=−</m:t>
                      </m:r>
                      <m:nary>
                        <m:naryPr>
                          <m:chr m:val="∑"/>
                          <m:ctrlPr>
                            <a:rPr lang="tr-TR" b="0" i="1" smtClean="0">
                              <a:latin typeface="Cambria Math" panose="02040503050406030204" pitchFamily="18" charset="0"/>
                            </a:rPr>
                          </m:ctrlPr>
                        </m:naryPr>
                        <m:sub>
                          <m:r>
                            <m:rPr>
                              <m:brk m:alnAt="23"/>
                            </m:rPr>
                            <a:rPr lang="tr-TR" b="0" i="1" smtClean="0">
                              <a:latin typeface="Cambria Math"/>
                            </a:rPr>
                            <m:t>𝑖</m:t>
                          </m:r>
                          <m:r>
                            <a:rPr lang="tr-TR" b="0" i="1" smtClean="0">
                              <a:latin typeface="Cambria Math"/>
                            </a:rPr>
                            <m:t>=1</m:t>
                          </m:r>
                        </m:sub>
                        <m:sup>
                          <m:r>
                            <a:rPr lang="tr-TR" b="0" i="1" smtClean="0">
                              <a:latin typeface="Cambria Math"/>
                            </a:rPr>
                            <m:t>3</m:t>
                          </m:r>
                        </m:sup>
                        <m:e>
                          <m:f>
                            <m:fPr>
                              <m:ctrlPr>
                                <a:rPr lang="tr-TR" b="0" i="1" smtClean="0">
                                  <a:latin typeface="Cambria Math" panose="02040503050406030204" pitchFamily="18" charset="0"/>
                                </a:rPr>
                              </m:ctrlPr>
                            </m:fPr>
                            <m:num>
                              <m:d>
                                <m:dPr>
                                  <m:begChr m:val="|"/>
                                  <m:endChr m:val="|"/>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𝑇</m:t>
                                      </m:r>
                                    </m:e>
                                    <m:sub>
                                      <m:r>
                                        <a:rPr lang="tr-TR" b="0" i="1" smtClean="0">
                                          <a:latin typeface="Cambria Math"/>
                                        </a:rPr>
                                        <m:t>𝑖</m:t>
                                      </m:r>
                                    </m:sub>
                                  </m:sSub>
                                </m:e>
                              </m:d>
                            </m:num>
                            <m:den>
                              <m:d>
                                <m:dPr>
                                  <m:begChr m:val="|"/>
                                  <m:endChr m:val="|"/>
                                  <m:ctrlPr>
                                    <a:rPr lang="tr-TR" b="0" i="1" smtClean="0">
                                      <a:latin typeface="Cambria Math" panose="02040503050406030204" pitchFamily="18" charset="0"/>
                                    </a:rPr>
                                  </m:ctrlPr>
                                </m:dPr>
                                <m:e>
                                  <m:r>
                                    <a:rPr lang="tr-TR" b="0" i="1" smtClean="0">
                                      <a:latin typeface="Cambria Math"/>
                                    </a:rPr>
                                    <m:t>𝑇</m:t>
                                  </m:r>
                                </m:e>
                              </m:d>
                            </m:den>
                          </m:f>
                        </m:e>
                      </m:nary>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d>
                                <m:dPr>
                                  <m:begChr m:val="|"/>
                                  <m:endChr m:val="|"/>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𝑇</m:t>
                                      </m:r>
                                    </m:e>
                                    <m:sub>
                                      <m:r>
                                        <a:rPr lang="tr-TR" b="0" i="1" smtClean="0">
                                          <a:latin typeface="Cambria Math"/>
                                        </a:rPr>
                                        <m:t>𝑖</m:t>
                                      </m:r>
                                    </m:sub>
                                  </m:sSub>
                                </m:e>
                              </m:d>
                            </m:num>
                            <m:den>
                              <m:d>
                                <m:dPr>
                                  <m:begChr m:val="|"/>
                                  <m:endChr m:val="|"/>
                                  <m:ctrlPr>
                                    <a:rPr lang="tr-TR" b="0" i="1" smtClean="0">
                                      <a:latin typeface="Cambria Math" panose="02040503050406030204" pitchFamily="18" charset="0"/>
                                    </a:rPr>
                                  </m:ctrlPr>
                                </m:dPr>
                                <m:e>
                                  <m:r>
                                    <a:rPr lang="tr-TR" b="0" i="1" smtClean="0">
                                      <a:latin typeface="Cambria Math"/>
                                    </a:rPr>
                                    <m:t>𝑇</m:t>
                                  </m:r>
                                </m:e>
                              </m:d>
                            </m:den>
                          </m:f>
                        </m:e>
                      </m:func>
                    </m:oMath>
                  </m:oMathPara>
                </a14:m>
                <a:endParaRPr lang="tr-TR" dirty="0"/>
              </a:p>
              <a:p>
                <a:pPr marL="0" indent="0" algn="just">
                  <a:buNone/>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124744"/>
                <a:ext cx="8229600" cy="5616624"/>
              </a:xfrm>
              <a:blipFill>
                <a:blip r:embed="rId2"/>
                <a:stretch>
                  <a:fillRect l="-519" t="-1737" r="-1407"/>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2110446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764704"/>
                <a:ext cx="8229600" cy="5712296"/>
              </a:xfrm>
            </p:spPr>
            <p:txBody>
              <a:bodyPr>
                <a:normAutofit fontScale="92500" lnSpcReduction="20000"/>
              </a:bodyPr>
              <a:lstStyle/>
              <a:p>
                <a:pPr marL="0" indent="0">
                  <a:buNone/>
                </a:pPr>
                <a:r>
                  <a:rPr lang="tr-TR" dirty="0"/>
                  <a:t>Olduğuna göre;</a:t>
                </a:r>
              </a:p>
              <a:p>
                <a:pPr marL="0" indent="0">
                  <a:buNone/>
                </a:pPr>
                <a:endParaRPr lang="tr-TR" dirty="0"/>
              </a:p>
              <a:p>
                <a:pPr marL="0" indent="0">
                  <a:buNone/>
                </a:pPr>
                <a14:m>
                  <m:oMathPara xmlns:m="http://schemas.openxmlformats.org/officeDocument/2006/math">
                    <m:oMathParaPr>
                      <m:jc m:val="centerGroup"/>
                    </m:oMathParaPr>
                    <m:oMath xmlns:m="http://schemas.openxmlformats.org/officeDocument/2006/math">
                      <m:r>
                        <a:rPr lang="tr-TR" sz="1600" b="0" i="1" smtClean="0">
                          <a:latin typeface="Cambria Math"/>
                        </a:rPr>
                        <m:t>𝐻</m:t>
                      </m:r>
                      <m:d>
                        <m:dPr>
                          <m:ctrlPr>
                            <a:rPr lang="tr-TR" sz="1600" b="0" i="1" smtClean="0">
                              <a:latin typeface="Cambria Math" panose="02040503050406030204" pitchFamily="18" charset="0"/>
                            </a:rPr>
                          </m:ctrlPr>
                        </m:dPr>
                        <m:e>
                          <m:sSub>
                            <m:sSubPr>
                              <m:ctrlPr>
                                <a:rPr lang="tr-TR" sz="1600" b="0" i="1" smtClean="0">
                                  <a:latin typeface="Cambria Math" panose="02040503050406030204" pitchFamily="18" charset="0"/>
                                </a:rPr>
                              </m:ctrlPr>
                            </m:sSubPr>
                            <m:e>
                              <m:r>
                                <a:rPr lang="tr-TR" sz="1600" b="0" i="1" smtClean="0">
                                  <a:latin typeface="Cambria Math"/>
                                </a:rPr>
                                <m:t>𝑃</m:t>
                              </m:r>
                            </m:e>
                            <m:sub>
                              <m:r>
                                <a:rPr lang="tr-TR" sz="1600" b="0" i="1" smtClean="0">
                                  <a:latin typeface="Cambria Math"/>
                                </a:rPr>
                                <m:t>𝐼𝑆𝐼</m:t>
                              </m:r>
                              <m:r>
                                <a:rPr lang="tr-TR" sz="1600" b="0" i="1" smtClean="0">
                                  <a:latin typeface="Cambria Math"/>
                                </a:rPr>
                                <m:t>,</m:t>
                              </m:r>
                              <m:r>
                                <a:rPr lang="tr-TR" sz="1600" b="0" i="1" smtClean="0">
                                  <a:latin typeface="Cambria Math"/>
                                </a:rPr>
                                <m:t>𝑂𝑌𝑈𝑁</m:t>
                              </m:r>
                            </m:sub>
                          </m:sSub>
                        </m:e>
                      </m:d>
                      <m:r>
                        <a:rPr lang="tr-TR" sz="1600" b="0" i="1" smtClean="0">
                          <a:latin typeface="Cambria Math"/>
                        </a:rPr>
                        <m:t>=−</m:t>
                      </m:r>
                      <m:d>
                        <m:dPr>
                          <m:begChr m:val="["/>
                          <m:endChr m:val="]"/>
                          <m:ctrlPr>
                            <a:rPr lang="tr-TR" sz="1600" b="0" i="1" smtClean="0">
                              <a:latin typeface="Cambria Math" panose="02040503050406030204" pitchFamily="18" charset="0"/>
                            </a:rPr>
                          </m:ctrlPr>
                        </m:dPr>
                        <m:e>
                          <m:f>
                            <m:fPr>
                              <m:ctrlPr>
                                <a:rPr lang="tr-TR" sz="1600" b="0" i="1" smtClean="0">
                                  <a:latin typeface="Cambria Math" panose="02040503050406030204" pitchFamily="18" charset="0"/>
                                </a:rPr>
                              </m:ctrlPr>
                            </m:fPr>
                            <m:num>
                              <m:d>
                                <m:dPr>
                                  <m:begChr m:val="|"/>
                                  <m:endChr m:val="|"/>
                                  <m:ctrlPr>
                                    <a:rPr lang="tr-TR" sz="1600" b="0" i="1" smtClean="0">
                                      <a:latin typeface="Cambria Math" panose="02040503050406030204" pitchFamily="18" charset="0"/>
                                    </a:rPr>
                                  </m:ctrlPr>
                                </m:dPr>
                                <m:e>
                                  <m:sSub>
                                    <m:sSubPr>
                                      <m:ctrlPr>
                                        <a:rPr lang="tr-TR" sz="1600" b="0" i="1" smtClean="0">
                                          <a:latin typeface="Cambria Math" panose="02040503050406030204" pitchFamily="18" charset="0"/>
                                        </a:rPr>
                                      </m:ctrlPr>
                                    </m:sSubPr>
                                    <m:e>
                                      <m:r>
                                        <a:rPr lang="tr-TR" sz="1600" b="0" i="1" smtClean="0">
                                          <a:latin typeface="Cambria Math"/>
                                        </a:rPr>
                                        <m:t>𝐼𝑆𝐼</m:t>
                                      </m:r>
                                    </m:e>
                                    <m:sub>
                                      <m:r>
                                        <a:rPr lang="tr-TR" sz="1600" b="0" i="1" smtClean="0">
                                          <a:latin typeface="Cambria Math"/>
                                        </a:rPr>
                                        <m:t>𝑠𝑜</m:t>
                                      </m:r>
                                      <m:r>
                                        <a:rPr lang="tr-TR" sz="1600" b="0" i="1" smtClean="0">
                                          <a:latin typeface="Cambria Math"/>
                                        </a:rPr>
                                        <m:t>ğ</m:t>
                                      </m:r>
                                      <m:r>
                                        <a:rPr lang="tr-TR" sz="1600" b="0" i="1" smtClean="0">
                                          <a:latin typeface="Cambria Math"/>
                                        </a:rPr>
                                        <m:t>𝑢𝑘</m:t>
                                      </m:r>
                                    </m:sub>
                                  </m:sSub>
                                </m:e>
                              </m:d>
                            </m:num>
                            <m:den>
                              <m:d>
                                <m:dPr>
                                  <m:begChr m:val="|"/>
                                  <m:endChr m:val="|"/>
                                  <m:ctrlPr>
                                    <a:rPr lang="tr-TR" sz="1600" b="0" i="1" smtClean="0">
                                      <a:latin typeface="Cambria Math" panose="02040503050406030204" pitchFamily="18" charset="0"/>
                                    </a:rPr>
                                  </m:ctrlPr>
                                </m:dPr>
                                <m:e>
                                  <m:r>
                                    <a:rPr lang="tr-TR" sz="1600" b="0" i="1" smtClean="0">
                                      <a:latin typeface="Cambria Math"/>
                                    </a:rPr>
                                    <m:t>𝐼𝑆𝐼</m:t>
                                  </m:r>
                                </m:e>
                              </m:d>
                            </m:den>
                          </m:f>
                          <m:func>
                            <m:funcPr>
                              <m:ctrlPr>
                                <a:rPr lang="tr-TR" sz="1600" i="1">
                                  <a:solidFill>
                                    <a:srgbClr val="292934"/>
                                  </a:solidFill>
                                  <a:latin typeface="Cambria Math" panose="02040503050406030204" pitchFamily="18" charset="0"/>
                                </a:rPr>
                              </m:ctrlPr>
                            </m:funcPr>
                            <m:fName>
                              <m:sSub>
                                <m:sSubPr>
                                  <m:ctrlPr>
                                    <a:rPr lang="tr-TR" sz="1600" i="1">
                                      <a:solidFill>
                                        <a:srgbClr val="292934"/>
                                      </a:solidFill>
                                      <a:latin typeface="Cambria Math" panose="02040503050406030204" pitchFamily="18" charset="0"/>
                                    </a:rPr>
                                  </m:ctrlPr>
                                </m:sSubPr>
                                <m:e>
                                  <m:r>
                                    <m:rPr>
                                      <m:sty m:val="p"/>
                                    </m:rPr>
                                    <a:rPr lang="tr-TR" sz="1600">
                                      <a:solidFill>
                                        <a:srgbClr val="292934"/>
                                      </a:solidFill>
                                      <a:latin typeface="Cambria Math"/>
                                    </a:rPr>
                                    <m:t>log</m:t>
                                  </m:r>
                                </m:e>
                                <m:sub>
                                  <m:r>
                                    <a:rPr lang="tr-TR" sz="1600" b="0" i="1" smtClean="0">
                                      <a:solidFill>
                                        <a:srgbClr val="292934"/>
                                      </a:solidFill>
                                      <a:latin typeface="Cambria Math"/>
                                    </a:rPr>
                                    <m:t>2</m:t>
                                  </m:r>
                                </m:sub>
                              </m:sSub>
                            </m:fName>
                            <m:e>
                              <m:f>
                                <m:fPr>
                                  <m:ctrlPr>
                                    <a:rPr lang="tr-TR" sz="1600" i="1">
                                      <a:solidFill>
                                        <a:srgbClr val="292934"/>
                                      </a:solidFill>
                                      <a:latin typeface="Cambria Math" panose="02040503050406030204" pitchFamily="18" charset="0"/>
                                    </a:rPr>
                                  </m:ctrlPr>
                                </m:fPr>
                                <m:num>
                                  <m:d>
                                    <m:dPr>
                                      <m:begChr m:val="|"/>
                                      <m:endChr m:val="|"/>
                                      <m:ctrlPr>
                                        <a:rPr lang="tr-TR" sz="1600" i="1">
                                          <a:solidFill>
                                            <a:srgbClr val="292934"/>
                                          </a:solidFill>
                                          <a:latin typeface="Cambria Math" panose="02040503050406030204" pitchFamily="18" charset="0"/>
                                        </a:rPr>
                                      </m:ctrlPr>
                                    </m:dPr>
                                    <m:e>
                                      <m:sSub>
                                        <m:sSubPr>
                                          <m:ctrlPr>
                                            <a:rPr lang="tr-TR" sz="1600" i="1" smtClean="0">
                                              <a:solidFill>
                                                <a:srgbClr val="292934"/>
                                              </a:solidFill>
                                              <a:latin typeface="Cambria Math" panose="02040503050406030204" pitchFamily="18" charset="0"/>
                                            </a:rPr>
                                          </m:ctrlPr>
                                        </m:sSubPr>
                                        <m:e>
                                          <m:r>
                                            <a:rPr lang="tr-TR" sz="1600" b="0" i="1" smtClean="0">
                                              <a:solidFill>
                                                <a:srgbClr val="292934"/>
                                              </a:solidFill>
                                              <a:latin typeface="Cambria Math"/>
                                            </a:rPr>
                                            <m:t>𝐼𝑆𝐼</m:t>
                                          </m:r>
                                        </m:e>
                                        <m:sub>
                                          <m:r>
                                            <a:rPr lang="tr-TR" sz="1600" b="0" i="1" smtClean="0">
                                              <a:solidFill>
                                                <a:srgbClr val="292934"/>
                                              </a:solidFill>
                                              <a:latin typeface="Cambria Math"/>
                                            </a:rPr>
                                            <m:t>𝑠𝑜</m:t>
                                          </m:r>
                                          <m:r>
                                            <a:rPr lang="tr-TR" sz="1600" b="0" i="1" smtClean="0">
                                              <a:solidFill>
                                                <a:srgbClr val="292934"/>
                                              </a:solidFill>
                                              <a:latin typeface="Cambria Math"/>
                                            </a:rPr>
                                            <m:t>ğ</m:t>
                                          </m:r>
                                          <m:r>
                                            <a:rPr lang="tr-TR" sz="1600" b="0" i="1" smtClean="0">
                                              <a:solidFill>
                                                <a:srgbClr val="292934"/>
                                              </a:solidFill>
                                              <a:latin typeface="Cambria Math"/>
                                            </a:rPr>
                                            <m:t>𝑢𝑘</m:t>
                                          </m:r>
                                        </m:sub>
                                      </m:sSub>
                                    </m:e>
                                  </m:d>
                                </m:num>
                                <m:den>
                                  <m:d>
                                    <m:dPr>
                                      <m:begChr m:val="|"/>
                                      <m:endChr m:val="|"/>
                                      <m:ctrlPr>
                                        <a:rPr lang="tr-TR" sz="1600" i="1" smtClean="0">
                                          <a:solidFill>
                                            <a:srgbClr val="292934"/>
                                          </a:solidFill>
                                          <a:latin typeface="Cambria Math" panose="02040503050406030204" pitchFamily="18" charset="0"/>
                                        </a:rPr>
                                      </m:ctrlPr>
                                    </m:dPr>
                                    <m:e>
                                      <m:r>
                                        <a:rPr lang="tr-TR" sz="1600" b="0" i="1" smtClean="0">
                                          <a:solidFill>
                                            <a:srgbClr val="292934"/>
                                          </a:solidFill>
                                          <a:latin typeface="Cambria Math"/>
                                        </a:rPr>
                                        <m:t>𝐼𝑆𝐼</m:t>
                                      </m:r>
                                    </m:e>
                                  </m:d>
                                </m:den>
                              </m:f>
                            </m:e>
                          </m:func>
                          <m:r>
                            <a:rPr lang="tr-TR" sz="1600" b="0" i="1" smtClean="0">
                              <a:solidFill>
                                <a:srgbClr val="292934"/>
                              </a:solidFill>
                              <a:latin typeface="Cambria Math"/>
                            </a:rPr>
                            <m:t>+</m:t>
                          </m:r>
                          <m:f>
                            <m:fPr>
                              <m:ctrlPr>
                                <a:rPr lang="tr-TR" sz="1600" i="1">
                                  <a:solidFill>
                                    <a:srgbClr val="292934"/>
                                  </a:solidFill>
                                  <a:latin typeface="Cambria Math" panose="02040503050406030204" pitchFamily="18" charset="0"/>
                                </a:rPr>
                              </m:ctrlPr>
                            </m:fPr>
                            <m:num>
                              <m:d>
                                <m:dPr>
                                  <m:begChr m:val="|"/>
                                  <m:endChr m:val="|"/>
                                  <m:ctrlPr>
                                    <a:rPr lang="tr-TR" sz="1600" i="1">
                                      <a:solidFill>
                                        <a:srgbClr val="292934"/>
                                      </a:solidFill>
                                      <a:latin typeface="Cambria Math" panose="02040503050406030204" pitchFamily="18" charset="0"/>
                                    </a:rPr>
                                  </m:ctrlPr>
                                </m:dPr>
                                <m:e>
                                  <m:sSub>
                                    <m:sSubPr>
                                      <m:ctrlPr>
                                        <a:rPr lang="tr-TR" sz="1600" i="1" smtClean="0">
                                          <a:solidFill>
                                            <a:srgbClr val="292934"/>
                                          </a:solidFill>
                                          <a:latin typeface="Cambria Math" panose="02040503050406030204" pitchFamily="18" charset="0"/>
                                        </a:rPr>
                                      </m:ctrlPr>
                                    </m:sSubPr>
                                    <m:e>
                                      <m:r>
                                        <a:rPr lang="tr-TR" sz="1600" i="1">
                                          <a:solidFill>
                                            <a:srgbClr val="292934"/>
                                          </a:solidFill>
                                          <a:latin typeface="Cambria Math"/>
                                        </a:rPr>
                                        <m:t>𝐼𝑆𝐼</m:t>
                                      </m:r>
                                    </m:e>
                                    <m:sub>
                                      <m:r>
                                        <a:rPr lang="tr-TR" sz="1600" b="0" i="1" smtClean="0">
                                          <a:solidFill>
                                            <a:srgbClr val="292934"/>
                                          </a:solidFill>
                                          <a:latin typeface="Cambria Math"/>
                                        </a:rPr>
                                        <m:t>𝚤𝑙𝚤𝑘</m:t>
                                      </m:r>
                                    </m:sub>
                                  </m:sSub>
                                </m:e>
                              </m:d>
                            </m:num>
                            <m:den>
                              <m:d>
                                <m:dPr>
                                  <m:begChr m:val="|"/>
                                  <m:endChr m:val="|"/>
                                  <m:ctrlPr>
                                    <a:rPr lang="tr-TR" sz="1600" i="1">
                                      <a:solidFill>
                                        <a:srgbClr val="292934"/>
                                      </a:solidFill>
                                      <a:latin typeface="Cambria Math" panose="02040503050406030204" pitchFamily="18" charset="0"/>
                                    </a:rPr>
                                  </m:ctrlPr>
                                </m:dPr>
                                <m:e>
                                  <m:r>
                                    <a:rPr lang="tr-TR" sz="1600" i="1">
                                      <a:solidFill>
                                        <a:srgbClr val="292934"/>
                                      </a:solidFill>
                                      <a:latin typeface="Cambria Math"/>
                                    </a:rPr>
                                    <m:t>𝐼𝑆𝐼</m:t>
                                  </m:r>
                                </m:e>
                              </m:d>
                            </m:den>
                          </m:f>
                          <m:func>
                            <m:funcPr>
                              <m:ctrlPr>
                                <a:rPr lang="tr-TR" sz="1600" i="1">
                                  <a:solidFill>
                                    <a:srgbClr val="292934"/>
                                  </a:solidFill>
                                  <a:latin typeface="Cambria Math" panose="02040503050406030204" pitchFamily="18" charset="0"/>
                                </a:rPr>
                              </m:ctrlPr>
                            </m:funcPr>
                            <m:fName>
                              <m:sSub>
                                <m:sSubPr>
                                  <m:ctrlPr>
                                    <a:rPr lang="tr-TR" sz="1600" i="1">
                                      <a:solidFill>
                                        <a:srgbClr val="292934"/>
                                      </a:solidFill>
                                      <a:latin typeface="Cambria Math" panose="02040503050406030204" pitchFamily="18" charset="0"/>
                                    </a:rPr>
                                  </m:ctrlPr>
                                </m:sSubPr>
                                <m:e>
                                  <m:r>
                                    <m:rPr>
                                      <m:sty m:val="p"/>
                                    </m:rPr>
                                    <a:rPr lang="tr-TR" sz="1600">
                                      <a:solidFill>
                                        <a:srgbClr val="292934"/>
                                      </a:solidFill>
                                      <a:latin typeface="Cambria Math"/>
                                    </a:rPr>
                                    <m:t>log</m:t>
                                  </m:r>
                                </m:e>
                                <m:sub>
                                  <m:r>
                                    <a:rPr lang="tr-TR" sz="1600" i="1">
                                      <a:solidFill>
                                        <a:srgbClr val="292934"/>
                                      </a:solidFill>
                                      <a:latin typeface="Cambria Math"/>
                                    </a:rPr>
                                    <m:t>2</m:t>
                                  </m:r>
                                </m:sub>
                              </m:sSub>
                            </m:fName>
                            <m:e>
                              <m:f>
                                <m:fPr>
                                  <m:ctrlPr>
                                    <a:rPr lang="tr-TR" sz="1600" i="1">
                                      <a:solidFill>
                                        <a:srgbClr val="292934"/>
                                      </a:solidFill>
                                      <a:latin typeface="Cambria Math" panose="02040503050406030204" pitchFamily="18" charset="0"/>
                                    </a:rPr>
                                  </m:ctrlPr>
                                </m:fPr>
                                <m:num>
                                  <m:d>
                                    <m:dPr>
                                      <m:begChr m:val="|"/>
                                      <m:endChr m:val="|"/>
                                      <m:ctrlPr>
                                        <a:rPr lang="tr-TR" sz="1600" i="1">
                                          <a:solidFill>
                                            <a:srgbClr val="292934"/>
                                          </a:solidFill>
                                          <a:latin typeface="Cambria Math" panose="02040503050406030204" pitchFamily="18" charset="0"/>
                                        </a:rPr>
                                      </m:ctrlPr>
                                    </m:dPr>
                                    <m:e>
                                      <m:sSub>
                                        <m:sSubPr>
                                          <m:ctrlPr>
                                            <a:rPr lang="tr-TR" sz="1600" i="1">
                                              <a:solidFill>
                                                <a:srgbClr val="292934"/>
                                              </a:solidFill>
                                              <a:latin typeface="Cambria Math" panose="02040503050406030204" pitchFamily="18" charset="0"/>
                                            </a:rPr>
                                          </m:ctrlPr>
                                        </m:sSubPr>
                                        <m:e>
                                          <m:r>
                                            <a:rPr lang="tr-TR" sz="1600" i="1">
                                              <a:solidFill>
                                                <a:srgbClr val="292934"/>
                                              </a:solidFill>
                                              <a:latin typeface="Cambria Math"/>
                                            </a:rPr>
                                            <m:t>𝐼𝑆𝐼</m:t>
                                          </m:r>
                                        </m:e>
                                        <m:sub>
                                          <m:r>
                                            <a:rPr lang="tr-TR" sz="1600" b="0" i="1" smtClean="0">
                                              <a:solidFill>
                                                <a:srgbClr val="292934"/>
                                              </a:solidFill>
                                              <a:latin typeface="Cambria Math"/>
                                            </a:rPr>
                                            <m:t>𝚤𝑙𝚤𝑘</m:t>
                                          </m:r>
                                        </m:sub>
                                      </m:sSub>
                                    </m:e>
                                  </m:d>
                                </m:num>
                                <m:den>
                                  <m:d>
                                    <m:dPr>
                                      <m:begChr m:val="|"/>
                                      <m:endChr m:val="|"/>
                                      <m:ctrlPr>
                                        <a:rPr lang="tr-TR" sz="1600" i="1">
                                          <a:solidFill>
                                            <a:srgbClr val="292934"/>
                                          </a:solidFill>
                                          <a:latin typeface="Cambria Math" panose="02040503050406030204" pitchFamily="18" charset="0"/>
                                        </a:rPr>
                                      </m:ctrlPr>
                                    </m:dPr>
                                    <m:e>
                                      <m:r>
                                        <a:rPr lang="tr-TR" sz="1600" i="1">
                                          <a:solidFill>
                                            <a:srgbClr val="292934"/>
                                          </a:solidFill>
                                          <a:latin typeface="Cambria Math"/>
                                        </a:rPr>
                                        <m:t>𝐼𝑆𝐼</m:t>
                                      </m:r>
                                    </m:e>
                                  </m:d>
                                </m:den>
                              </m:f>
                            </m:e>
                          </m:func>
                          <m:r>
                            <a:rPr lang="tr-TR" sz="1600" b="0" i="1" smtClean="0">
                              <a:solidFill>
                                <a:srgbClr val="292934"/>
                              </a:solidFill>
                              <a:latin typeface="Cambria Math"/>
                            </a:rPr>
                            <m:t>+</m:t>
                          </m:r>
                          <m:f>
                            <m:fPr>
                              <m:ctrlPr>
                                <a:rPr lang="tr-TR" sz="1600" i="1">
                                  <a:solidFill>
                                    <a:srgbClr val="292934"/>
                                  </a:solidFill>
                                  <a:latin typeface="Cambria Math" panose="02040503050406030204" pitchFamily="18" charset="0"/>
                                </a:rPr>
                              </m:ctrlPr>
                            </m:fPr>
                            <m:num>
                              <m:d>
                                <m:dPr>
                                  <m:begChr m:val="|"/>
                                  <m:endChr m:val="|"/>
                                  <m:ctrlPr>
                                    <a:rPr lang="tr-TR" sz="1600" i="1">
                                      <a:solidFill>
                                        <a:srgbClr val="292934"/>
                                      </a:solidFill>
                                      <a:latin typeface="Cambria Math" panose="02040503050406030204" pitchFamily="18" charset="0"/>
                                    </a:rPr>
                                  </m:ctrlPr>
                                </m:dPr>
                                <m:e>
                                  <m:sSub>
                                    <m:sSubPr>
                                      <m:ctrlPr>
                                        <a:rPr lang="tr-TR" sz="1600" i="1" smtClean="0">
                                          <a:solidFill>
                                            <a:srgbClr val="292934"/>
                                          </a:solidFill>
                                          <a:latin typeface="Cambria Math" panose="02040503050406030204" pitchFamily="18" charset="0"/>
                                        </a:rPr>
                                      </m:ctrlPr>
                                    </m:sSubPr>
                                    <m:e>
                                      <m:r>
                                        <a:rPr lang="tr-TR" sz="1600" i="1">
                                          <a:solidFill>
                                            <a:srgbClr val="292934"/>
                                          </a:solidFill>
                                          <a:latin typeface="Cambria Math"/>
                                        </a:rPr>
                                        <m:t>𝐼𝑆𝐼</m:t>
                                      </m:r>
                                    </m:e>
                                    <m:sub>
                                      <m:r>
                                        <a:rPr lang="tr-TR" sz="1600" b="0" i="1" smtClean="0">
                                          <a:solidFill>
                                            <a:srgbClr val="292934"/>
                                          </a:solidFill>
                                          <a:latin typeface="Cambria Math"/>
                                        </a:rPr>
                                        <m:t>𝑠𝚤𝑐𝑎𝑘</m:t>
                                      </m:r>
                                    </m:sub>
                                  </m:sSub>
                                </m:e>
                              </m:d>
                            </m:num>
                            <m:den>
                              <m:d>
                                <m:dPr>
                                  <m:begChr m:val="|"/>
                                  <m:endChr m:val="|"/>
                                  <m:ctrlPr>
                                    <a:rPr lang="tr-TR" sz="1600" i="1">
                                      <a:solidFill>
                                        <a:srgbClr val="292934"/>
                                      </a:solidFill>
                                      <a:latin typeface="Cambria Math" panose="02040503050406030204" pitchFamily="18" charset="0"/>
                                    </a:rPr>
                                  </m:ctrlPr>
                                </m:dPr>
                                <m:e>
                                  <m:r>
                                    <a:rPr lang="tr-TR" sz="1600" i="1">
                                      <a:solidFill>
                                        <a:srgbClr val="292934"/>
                                      </a:solidFill>
                                      <a:latin typeface="Cambria Math"/>
                                    </a:rPr>
                                    <m:t>𝐼𝑆𝐼</m:t>
                                  </m:r>
                                </m:e>
                              </m:d>
                            </m:den>
                          </m:f>
                          <m:func>
                            <m:funcPr>
                              <m:ctrlPr>
                                <a:rPr lang="tr-TR" sz="1600" i="1">
                                  <a:solidFill>
                                    <a:srgbClr val="292934"/>
                                  </a:solidFill>
                                  <a:latin typeface="Cambria Math" panose="02040503050406030204" pitchFamily="18" charset="0"/>
                                </a:rPr>
                              </m:ctrlPr>
                            </m:funcPr>
                            <m:fName>
                              <m:sSub>
                                <m:sSubPr>
                                  <m:ctrlPr>
                                    <a:rPr lang="tr-TR" sz="1600" i="1">
                                      <a:solidFill>
                                        <a:srgbClr val="292934"/>
                                      </a:solidFill>
                                      <a:latin typeface="Cambria Math" panose="02040503050406030204" pitchFamily="18" charset="0"/>
                                    </a:rPr>
                                  </m:ctrlPr>
                                </m:sSubPr>
                                <m:e>
                                  <m:r>
                                    <m:rPr>
                                      <m:sty m:val="p"/>
                                    </m:rPr>
                                    <a:rPr lang="tr-TR" sz="1600">
                                      <a:solidFill>
                                        <a:srgbClr val="292934"/>
                                      </a:solidFill>
                                      <a:latin typeface="Cambria Math"/>
                                    </a:rPr>
                                    <m:t>log</m:t>
                                  </m:r>
                                </m:e>
                                <m:sub>
                                  <m:r>
                                    <a:rPr lang="tr-TR" sz="1600" i="1">
                                      <a:solidFill>
                                        <a:srgbClr val="292934"/>
                                      </a:solidFill>
                                      <a:latin typeface="Cambria Math"/>
                                    </a:rPr>
                                    <m:t>2</m:t>
                                  </m:r>
                                </m:sub>
                              </m:sSub>
                            </m:fName>
                            <m:e>
                              <m:f>
                                <m:fPr>
                                  <m:ctrlPr>
                                    <a:rPr lang="tr-TR" sz="1600" i="1">
                                      <a:solidFill>
                                        <a:srgbClr val="292934"/>
                                      </a:solidFill>
                                      <a:latin typeface="Cambria Math" panose="02040503050406030204" pitchFamily="18" charset="0"/>
                                    </a:rPr>
                                  </m:ctrlPr>
                                </m:fPr>
                                <m:num>
                                  <m:d>
                                    <m:dPr>
                                      <m:begChr m:val="|"/>
                                      <m:endChr m:val="|"/>
                                      <m:ctrlPr>
                                        <a:rPr lang="tr-TR" sz="1600" i="1">
                                          <a:solidFill>
                                            <a:srgbClr val="292934"/>
                                          </a:solidFill>
                                          <a:latin typeface="Cambria Math" panose="02040503050406030204" pitchFamily="18" charset="0"/>
                                        </a:rPr>
                                      </m:ctrlPr>
                                    </m:dPr>
                                    <m:e>
                                      <m:sSub>
                                        <m:sSubPr>
                                          <m:ctrlPr>
                                            <a:rPr lang="tr-TR" sz="1600" i="1">
                                              <a:solidFill>
                                                <a:srgbClr val="292934"/>
                                              </a:solidFill>
                                              <a:latin typeface="Cambria Math" panose="02040503050406030204" pitchFamily="18" charset="0"/>
                                            </a:rPr>
                                          </m:ctrlPr>
                                        </m:sSubPr>
                                        <m:e>
                                          <m:r>
                                            <a:rPr lang="tr-TR" sz="1600" i="1">
                                              <a:solidFill>
                                                <a:srgbClr val="292934"/>
                                              </a:solidFill>
                                              <a:latin typeface="Cambria Math"/>
                                            </a:rPr>
                                            <m:t>𝐼𝑆𝐼</m:t>
                                          </m:r>
                                        </m:e>
                                        <m:sub>
                                          <m:r>
                                            <a:rPr lang="tr-TR" sz="1600" b="0" i="1" smtClean="0">
                                              <a:solidFill>
                                                <a:srgbClr val="292934"/>
                                              </a:solidFill>
                                              <a:latin typeface="Cambria Math"/>
                                            </a:rPr>
                                            <m:t>𝑠𝚤𝑐𝑎𝑘</m:t>
                                          </m:r>
                                        </m:sub>
                                      </m:sSub>
                                    </m:e>
                                  </m:d>
                                </m:num>
                                <m:den>
                                  <m:d>
                                    <m:dPr>
                                      <m:begChr m:val="|"/>
                                      <m:endChr m:val="|"/>
                                      <m:ctrlPr>
                                        <a:rPr lang="tr-TR" sz="1600" i="1">
                                          <a:solidFill>
                                            <a:srgbClr val="292934"/>
                                          </a:solidFill>
                                          <a:latin typeface="Cambria Math" panose="02040503050406030204" pitchFamily="18" charset="0"/>
                                        </a:rPr>
                                      </m:ctrlPr>
                                    </m:dPr>
                                    <m:e>
                                      <m:r>
                                        <a:rPr lang="tr-TR" sz="1600" i="1">
                                          <a:solidFill>
                                            <a:srgbClr val="292934"/>
                                          </a:solidFill>
                                          <a:latin typeface="Cambria Math"/>
                                        </a:rPr>
                                        <m:t>𝐼𝑆𝐼</m:t>
                                      </m:r>
                                    </m:e>
                                  </m:d>
                                </m:den>
                              </m:f>
                            </m:e>
                          </m:func>
                        </m:e>
                      </m:d>
                    </m:oMath>
                  </m:oMathPara>
                </a14:m>
                <a:endParaRPr lang="tr-TR" sz="1600" b="0" dirty="0"/>
              </a:p>
              <a:p>
                <a:pPr marL="0" indent="0">
                  <a:buNone/>
                </a:pPr>
                <a:r>
                  <a:rPr lang="tr-TR" dirty="0"/>
                  <a:t>Hesaplamalar yapılırsa;</a:t>
                </a:r>
              </a:p>
              <a:p>
                <a:pPr marL="0" indent="0">
                  <a:buNone/>
                </a:pPr>
                <a:endParaRPr lang="tr-TR" dirty="0"/>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𝑃</m:t>
                              </m:r>
                            </m:e>
                            <m:sub>
                              <m:r>
                                <a:rPr lang="tr-TR" b="0" i="1" smtClean="0">
                                  <a:latin typeface="Cambria Math"/>
                                </a:rPr>
                                <m:t>𝐼𝑆𝐼</m:t>
                              </m:r>
                              <m:r>
                                <a:rPr lang="tr-TR" b="0" i="1" smtClean="0">
                                  <a:latin typeface="Cambria Math"/>
                                </a:rPr>
                                <m:t>,</m:t>
                              </m:r>
                              <m:r>
                                <a:rPr lang="tr-TR" b="0" i="1" smtClean="0">
                                  <a:latin typeface="Cambria Math"/>
                                </a:rPr>
                                <m:t>𝑂𝑌𝑈𝑁</m:t>
                              </m:r>
                            </m:sub>
                          </m:sSub>
                        </m:e>
                      </m:d>
                      <m:r>
                        <a:rPr lang="tr-TR" b="0" i="1" smtClean="0">
                          <a:latin typeface="Cambria Math"/>
                        </a:rPr>
                        <m:t>=−</m:t>
                      </m:r>
                      <m:d>
                        <m:dPr>
                          <m:ctrlPr>
                            <a:rPr lang="tr-TR" b="0" i="1" smtClean="0">
                              <a:latin typeface="Cambria Math" panose="02040503050406030204" pitchFamily="18" charset="0"/>
                            </a:rPr>
                          </m:ctrlPr>
                        </m:dPr>
                        <m:e>
                          <m:f>
                            <m:fPr>
                              <m:ctrlPr>
                                <a:rPr lang="tr-TR" b="0" i="1" smtClean="0">
                                  <a:latin typeface="Cambria Math" panose="02040503050406030204" pitchFamily="18" charset="0"/>
                                </a:rPr>
                              </m:ctrlPr>
                            </m:fPr>
                            <m:num>
                              <m:r>
                                <a:rPr lang="tr-TR" b="0" i="1" smtClean="0">
                                  <a:latin typeface="Cambria Math"/>
                                </a:rPr>
                                <m:t>4</m:t>
                              </m:r>
                            </m:num>
                            <m:den>
                              <m:r>
                                <a:rPr lang="tr-TR" b="0" i="1" smtClean="0">
                                  <a:latin typeface="Cambria Math"/>
                                </a:rPr>
                                <m:t>14</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4</m:t>
                                  </m:r>
                                </m:num>
                                <m:den>
                                  <m:r>
                                    <a:rPr lang="tr-TR" b="0" i="1" smtClean="0">
                                      <a:latin typeface="Cambria Math"/>
                                    </a:rPr>
                                    <m:t>14</m:t>
                                  </m:r>
                                </m:den>
                              </m:f>
                            </m:e>
                          </m:func>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6</m:t>
                              </m:r>
                            </m:num>
                            <m:den>
                              <m:r>
                                <a:rPr lang="tr-TR" b="0" i="1" smtClean="0">
                                  <a:latin typeface="Cambria Math"/>
                                </a:rPr>
                                <m:t>14</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6</m:t>
                                  </m:r>
                                </m:num>
                                <m:den>
                                  <m:r>
                                    <a:rPr lang="tr-TR" b="0" i="1" smtClean="0">
                                      <a:latin typeface="Cambria Math"/>
                                    </a:rPr>
                                    <m:t>14</m:t>
                                  </m:r>
                                </m:den>
                              </m:f>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4</m:t>
                                  </m:r>
                                </m:num>
                                <m:den>
                                  <m:r>
                                    <a:rPr lang="tr-TR" b="0" i="1" smtClean="0">
                                      <a:latin typeface="Cambria Math"/>
                                    </a:rPr>
                                    <m:t>14</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4</m:t>
                                      </m:r>
                                    </m:num>
                                    <m:den>
                                      <m:r>
                                        <a:rPr lang="tr-TR" b="0" i="1" smtClean="0">
                                          <a:latin typeface="Cambria Math"/>
                                        </a:rPr>
                                        <m:t>14</m:t>
                                      </m:r>
                                    </m:den>
                                  </m:f>
                                </m:e>
                              </m:func>
                            </m:e>
                          </m:func>
                        </m:e>
                      </m:d>
                    </m:oMath>
                  </m:oMathPara>
                </a14:m>
                <a:endParaRPr lang="tr-TR" dirty="0"/>
              </a:p>
              <a:p>
                <a:pPr marL="0" indent="0">
                  <a:buNone/>
                </a:pPr>
                <a:r>
                  <a:rPr lang="tr-TR" dirty="0"/>
                  <a:t>                         = 1.577</a:t>
                </a:r>
              </a:p>
              <a:p>
                <a:pPr marL="0" indent="0">
                  <a:buNone/>
                </a:pPr>
                <a:endParaRPr lang="tr-TR" dirty="0"/>
              </a:p>
              <a:p>
                <a:pPr marL="0" indent="0">
                  <a:buNone/>
                </a:pPr>
                <a:r>
                  <a:rPr lang="tr-TR" dirty="0"/>
                  <a:t>Kazanç(ISI,OYUN)=0.029  hesaplanmıştı.</a:t>
                </a:r>
              </a:p>
              <a:p>
                <a:pPr marL="0" indent="0">
                  <a:buNone/>
                </a:pPr>
                <a:endParaRPr lang="tr-TR" dirty="0"/>
              </a:p>
              <a:p>
                <a:pPr marL="0" indent="0" algn="ctr">
                  <a:buNone/>
                </a:pPr>
                <a:r>
                  <a:rPr lang="tr-TR" dirty="0"/>
                  <a:t>Kazanç oranı(ISI,OYUN)=</a:t>
                </a:r>
                <a14:m>
                  <m:oMath xmlns:m="http://schemas.openxmlformats.org/officeDocument/2006/math">
                    <m:f>
                      <m:fPr>
                        <m:ctrlPr>
                          <a:rPr lang="tr-TR" i="1" smtClean="0">
                            <a:latin typeface="Cambria Math" panose="02040503050406030204" pitchFamily="18" charset="0"/>
                          </a:rPr>
                        </m:ctrlPr>
                      </m:fPr>
                      <m:num>
                        <m:r>
                          <a:rPr lang="tr-TR" b="0" i="1" smtClean="0">
                            <a:latin typeface="Cambria Math"/>
                          </a:rPr>
                          <m:t>0.029</m:t>
                        </m:r>
                      </m:num>
                      <m:den>
                        <m:r>
                          <a:rPr lang="tr-TR" b="0" i="1" smtClean="0">
                            <a:latin typeface="Cambria Math"/>
                          </a:rPr>
                          <m:t>1.577</m:t>
                        </m:r>
                      </m:den>
                    </m:f>
                  </m:oMath>
                </a14:m>
                <a:r>
                  <a:rPr lang="tr-TR" dirty="0"/>
                  <a:t>=0.018</a:t>
                </a: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764704"/>
                <a:ext cx="8229600" cy="5712296"/>
              </a:xfrm>
              <a:blipFill>
                <a:blip r:embed="rId2"/>
                <a:stretch>
                  <a:fillRect l="-1704" t="-3092" b="-213"/>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378967269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764704"/>
                <a:ext cx="8229600" cy="5712296"/>
              </a:xfrm>
            </p:spPr>
            <p:txBody>
              <a:bodyPr>
                <a:normAutofit fontScale="92500"/>
              </a:bodyPr>
              <a:lstStyle/>
              <a:p>
                <a:pPr algn="just">
                  <a:buFont typeface="Wingdings" pitchFamily="2" charset="2"/>
                  <a:buChar char="v"/>
                </a:pPr>
                <a:r>
                  <a:rPr lang="tr-TR" dirty="0"/>
                  <a:t>  Benzer biçimde RÜZGAR niteliği için şu şekilde hesaplamalar yapılır:</a:t>
                </a:r>
              </a:p>
              <a:p>
                <a:pPr marL="0" indent="0" algn="just">
                  <a:buNone/>
                </a:pPr>
                <a:endParaRPr lang="tr-TR" dirty="0"/>
              </a:p>
              <a:p>
                <a:pPr marL="0" indent="0" algn="just">
                  <a:buNone/>
                </a:pPr>
                <a14:m>
                  <m:oMathPara xmlns:m="http://schemas.openxmlformats.org/officeDocument/2006/math">
                    <m:oMathParaPr>
                      <m:jc m:val="centerGroup"/>
                    </m:oMathParaPr>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𝑃</m:t>
                              </m:r>
                            </m:e>
                            <m:sub>
                              <m:r>
                                <a:rPr lang="tr-TR" b="0" i="1" smtClean="0">
                                  <a:latin typeface="Cambria Math"/>
                                </a:rPr>
                                <m:t>𝑅</m:t>
                              </m:r>
                              <m:r>
                                <a:rPr lang="tr-TR" b="0" i="1" smtClean="0">
                                  <a:latin typeface="Cambria Math"/>
                                </a:rPr>
                                <m:t>Ü</m:t>
                              </m:r>
                              <m:r>
                                <a:rPr lang="tr-TR" b="0" i="1" smtClean="0">
                                  <a:latin typeface="Cambria Math"/>
                                </a:rPr>
                                <m:t>𝑍𝐺𝐴𝑅</m:t>
                              </m:r>
                              <m:r>
                                <a:rPr lang="tr-TR" b="0" i="1" smtClean="0">
                                  <a:latin typeface="Cambria Math"/>
                                </a:rPr>
                                <m:t>,</m:t>
                              </m:r>
                              <m:r>
                                <a:rPr lang="tr-TR" b="0" i="1" smtClean="0">
                                  <a:latin typeface="Cambria Math"/>
                                </a:rPr>
                                <m:t>𝑂𝑌𝑈𝑁</m:t>
                              </m:r>
                            </m:sub>
                          </m:sSub>
                        </m:e>
                      </m:d>
                      <m:r>
                        <a:rPr lang="tr-TR" b="0" i="1" smtClean="0">
                          <a:latin typeface="Cambria Math"/>
                        </a:rPr>
                        <m:t>=−</m:t>
                      </m:r>
                      <m:nary>
                        <m:naryPr>
                          <m:chr m:val="∑"/>
                          <m:ctrlPr>
                            <a:rPr lang="tr-TR" b="0" i="1" smtClean="0">
                              <a:latin typeface="Cambria Math" panose="02040503050406030204" pitchFamily="18" charset="0"/>
                            </a:rPr>
                          </m:ctrlPr>
                        </m:naryPr>
                        <m:sub>
                          <m:r>
                            <m:rPr>
                              <m:brk m:alnAt="23"/>
                            </m:rPr>
                            <a:rPr lang="tr-TR" b="0" i="1" smtClean="0">
                              <a:latin typeface="Cambria Math"/>
                            </a:rPr>
                            <m:t>𝑖</m:t>
                          </m:r>
                          <m:r>
                            <a:rPr lang="tr-TR" b="0" i="1" smtClean="0">
                              <a:latin typeface="Cambria Math"/>
                            </a:rPr>
                            <m:t>=1</m:t>
                          </m:r>
                        </m:sub>
                        <m:sup>
                          <m:r>
                            <a:rPr lang="tr-TR" b="0" i="1" smtClean="0">
                              <a:latin typeface="Cambria Math"/>
                            </a:rPr>
                            <m:t>2</m:t>
                          </m:r>
                        </m:sup>
                        <m:e>
                          <m:f>
                            <m:fPr>
                              <m:ctrlPr>
                                <a:rPr lang="tr-TR" b="0" i="1" smtClean="0">
                                  <a:latin typeface="Cambria Math" panose="02040503050406030204" pitchFamily="18" charset="0"/>
                                </a:rPr>
                              </m:ctrlPr>
                            </m:fPr>
                            <m:num>
                              <m:d>
                                <m:dPr>
                                  <m:begChr m:val="|"/>
                                  <m:endChr m:val="|"/>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𝑇</m:t>
                                      </m:r>
                                    </m:e>
                                    <m:sub>
                                      <m:r>
                                        <a:rPr lang="tr-TR" b="0" i="1" smtClean="0">
                                          <a:latin typeface="Cambria Math"/>
                                        </a:rPr>
                                        <m:t>𝑖</m:t>
                                      </m:r>
                                    </m:sub>
                                  </m:sSub>
                                </m:e>
                              </m:d>
                            </m:num>
                            <m:den>
                              <m:d>
                                <m:dPr>
                                  <m:begChr m:val="|"/>
                                  <m:endChr m:val="|"/>
                                  <m:ctrlPr>
                                    <a:rPr lang="tr-TR" b="0" i="1" smtClean="0">
                                      <a:latin typeface="Cambria Math" panose="02040503050406030204" pitchFamily="18" charset="0"/>
                                    </a:rPr>
                                  </m:ctrlPr>
                                </m:dPr>
                                <m:e>
                                  <m:r>
                                    <a:rPr lang="tr-TR" b="0" i="1" smtClean="0">
                                      <a:latin typeface="Cambria Math"/>
                                    </a:rPr>
                                    <m:t>𝑇</m:t>
                                  </m:r>
                                </m:e>
                              </m:d>
                            </m:den>
                          </m:f>
                        </m:e>
                      </m:nary>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d>
                                <m:dPr>
                                  <m:begChr m:val="|"/>
                                  <m:endChr m:val="|"/>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𝑇</m:t>
                                      </m:r>
                                    </m:e>
                                    <m:sub>
                                      <m:r>
                                        <a:rPr lang="tr-TR" b="0" i="1" smtClean="0">
                                          <a:latin typeface="Cambria Math"/>
                                        </a:rPr>
                                        <m:t>𝑖</m:t>
                                      </m:r>
                                    </m:sub>
                                  </m:sSub>
                                </m:e>
                              </m:d>
                            </m:num>
                            <m:den>
                              <m:d>
                                <m:dPr>
                                  <m:begChr m:val="|"/>
                                  <m:endChr m:val="|"/>
                                  <m:ctrlPr>
                                    <a:rPr lang="tr-TR" b="0" i="1" smtClean="0">
                                      <a:latin typeface="Cambria Math" panose="02040503050406030204" pitchFamily="18" charset="0"/>
                                    </a:rPr>
                                  </m:ctrlPr>
                                </m:dPr>
                                <m:e>
                                  <m:r>
                                    <a:rPr lang="tr-TR" b="0" i="1" smtClean="0">
                                      <a:latin typeface="Cambria Math"/>
                                    </a:rPr>
                                    <m:t>𝑇</m:t>
                                  </m:r>
                                </m:e>
                              </m:d>
                            </m:den>
                          </m:f>
                        </m:e>
                      </m:func>
                    </m:oMath>
                  </m:oMathPara>
                </a14:m>
                <a:endParaRPr lang="tr-TR" dirty="0"/>
              </a:p>
              <a:p>
                <a:pPr marL="0" indent="0" algn="just">
                  <a:buNone/>
                </a:pPr>
                <a:r>
                  <a:rPr lang="tr-TR" dirty="0"/>
                  <a:t>                    = -</a:t>
                </a:r>
                <a14:m>
                  <m:oMath xmlns:m="http://schemas.openxmlformats.org/officeDocument/2006/math">
                    <m:d>
                      <m:dPr>
                        <m:ctrlPr>
                          <a:rPr lang="tr-TR" i="1" smtClean="0">
                            <a:latin typeface="Cambria Math" panose="02040503050406030204" pitchFamily="18" charset="0"/>
                          </a:rPr>
                        </m:ctrlPr>
                      </m:dPr>
                      <m:e>
                        <m:f>
                          <m:fPr>
                            <m:ctrlPr>
                              <a:rPr lang="tr-TR" i="1" smtClean="0">
                                <a:latin typeface="Cambria Math" panose="02040503050406030204" pitchFamily="18" charset="0"/>
                              </a:rPr>
                            </m:ctrlPr>
                          </m:fPr>
                          <m:num>
                            <m:r>
                              <a:rPr lang="tr-TR" b="0" i="1" smtClean="0">
                                <a:latin typeface="Cambria Math"/>
                              </a:rPr>
                              <m:t>6</m:t>
                            </m:r>
                          </m:num>
                          <m:den>
                            <m:r>
                              <a:rPr lang="tr-TR" b="0" i="1" smtClean="0">
                                <a:latin typeface="Cambria Math"/>
                              </a:rPr>
                              <m:t>14</m:t>
                            </m:r>
                          </m:den>
                        </m:f>
                        <m:func>
                          <m:funcPr>
                            <m:ctrlPr>
                              <a:rPr lang="tr-TR" i="1" smtClean="0">
                                <a:latin typeface="Cambria Math" panose="02040503050406030204" pitchFamily="18" charset="0"/>
                              </a:rPr>
                            </m:ctrlPr>
                          </m:funcPr>
                          <m:fName>
                            <m:sSub>
                              <m:sSubPr>
                                <m:ctrlPr>
                                  <a:rPr lang="tr-TR" i="1" smtClean="0">
                                    <a:latin typeface="Cambria Math" panose="02040503050406030204" pitchFamily="18" charset="0"/>
                                  </a:rPr>
                                </m:ctrlPr>
                              </m:sSubPr>
                              <m:e>
                                <m:r>
                                  <m:rPr>
                                    <m:sty m:val="p"/>
                                  </m:rPr>
                                  <a:rPr lang="tr-TR" i="0" smtClean="0">
                                    <a:latin typeface="Cambria Math"/>
                                  </a:rPr>
                                  <m:t>log</m:t>
                                </m:r>
                              </m:e>
                              <m:sub>
                                <m:r>
                                  <a:rPr lang="tr-TR" b="0" i="1" smtClean="0">
                                    <a:latin typeface="Cambria Math"/>
                                  </a:rPr>
                                  <m:t>2</m:t>
                                </m:r>
                              </m:sub>
                            </m:sSub>
                          </m:fName>
                          <m:e>
                            <m:f>
                              <m:fPr>
                                <m:ctrlPr>
                                  <a:rPr lang="tr-TR" i="1" smtClean="0">
                                    <a:latin typeface="Cambria Math" panose="02040503050406030204" pitchFamily="18" charset="0"/>
                                  </a:rPr>
                                </m:ctrlPr>
                              </m:fPr>
                              <m:num>
                                <m:r>
                                  <a:rPr lang="tr-TR" b="0" i="1" smtClean="0">
                                    <a:latin typeface="Cambria Math"/>
                                  </a:rPr>
                                  <m:t>6</m:t>
                                </m:r>
                              </m:num>
                              <m:den>
                                <m:r>
                                  <a:rPr lang="tr-TR" b="0" i="1" smtClean="0">
                                    <a:latin typeface="Cambria Math"/>
                                  </a:rPr>
                                  <m:t>14</m:t>
                                </m:r>
                              </m:den>
                            </m:f>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8</m:t>
                                </m:r>
                              </m:num>
                              <m:den>
                                <m:r>
                                  <a:rPr lang="tr-TR" b="0" i="1" smtClean="0">
                                    <a:latin typeface="Cambria Math"/>
                                  </a:rPr>
                                  <m:t>14</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8</m:t>
                                    </m:r>
                                  </m:num>
                                  <m:den>
                                    <m:r>
                                      <a:rPr lang="tr-TR" b="0" i="1" smtClean="0">
                                        <a:latin typeface="Cambria Math"/>
                                      </a:rPr>
                                      <m:t>14</m:t>
                                    </m:r>
                                  </m:den>
                                </m:f>
                              </m:e>
                            </m:func>
                          </m:e>
                        </m:func>
                      </m:e>
                    </m:d>
                    <m:r>
                      <a:rPr lang="tr-TR" b="0" i="0" smtClean="0">
                        <a:latin typeface="Cambria Math"/>
                      </a:rPr>
                      <m:t>=0.985</m:t>
                    </m:r>
                  </m:oMath>
                </a14:m>
                <a:endParaRPr lang="tr-TR" b="0" dirty="0"/>
              </a:p>
              <a:p>
                <a:pPr marL="0" indent="0" algn="just">
                  <a:buNone/>
                </a:pPr>
                <a:endParaRPr lang="tr-TR" b="0" dirty="0"/>
              </a:p>
              <a:p>
                <a:pPr marL="0" indent="0" algn="just">
                  <a:buNone/>
                </a:pPr>
                <a:r>
                  <a:rPr lang="tr-TR" dirty="0"/>
                  <a:t>Kazanç(RÜZGAR,OYUN)=0.048 hesaplanmıştı,</a:t>
                </a:r>
              </a:p>
              <a:p>
                <a:pPr marL="0" indent="0" algn="just">
                  <a:buNone/>
                </a:pPr>
                <a:endParaRPr lang="tr-TR" dirty="0"/>
              </a:p>
              <a:p>
                <a:pPr marL="0" indent="0" algn="ctr">
                  <a:buNone/>
                </a:pPr>
                <a:r>
                  <a:rPr lang="tr-TR" dirty="0"/>
                  <a:t>Kazanç oranı(RÜZGAR,OYUN)</a:t>
                </a:r>
                <a:r>
                  <a:rPr lang="tr-TR" dirty="0">
                    <a:solidFill>
                      <a:srgbClr val="292934"/>
                    </a:solidFill>
                  </a:rPr>
                  <a:t>=</a:t>
                </a:r>
                <a14:m>
                  <m:oMath xmlns:m="http://schemas.openxmlformats.org/officeDocument/2006/math">
                    <m:f>
                      <m:fPr>
                        <m:ctrlPr>
                          <a:rPr lang="tr-TR" i="1">
                            <a:solidFill>
                              <a:srgbClr val="292934"/>
                            </a:solidFill>
                            <a:latin typeface="Cambria Math" panose="02040503050406030204" pitchFamily="18" charset="0"/>
                          </a:rPr>
                        </m:ctrlPr>
                      </m:fPr>
                      <m:num>
                        <m:r>
                          <a:rPr lang="tr-TR" i="1">
                            <a:solidFill>
                              <a:srgbClr val="292934"/>
                            </a:solidFill>
                            <a:latin typeface="Cambria Math"/>
                          </a:rPr>
                          <m:t>0.048</m:t>
                        </m:r>
                      </m:num>
                      <m:den>
                        <m:r>
                          <a:rPr lang="tr-TR" i="1">
                            <a:solidFill>
                              <a:srgbClr val="292934"/>
                            </a:solidFill>
                            <a:latin typeface="Cambria Math"/>
                          </a:rPr>
                          <m:t>0.985</m:t>
                        </m:r>
                      </m:den>
                    </m:f>
                  </m:oMath>
                </a14:m>
                <a:r>
                  <a:rPr lang="tr-TR" dirty="0">
                    <a:solidFill>
                      <a:srgbClr val="292934"/>
                    </a:solidFill>
                  </a:rPr>
                  <a:t>=0.049 </a:t>
                </a: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764704"/>
                <a:ext cx="8229600" cy="5712296"/>
              </a:xfrm>
              <a:blipFill>
                <a:blip r:embed="rId2"/>
                <a:stretch>
                  <a:fillRect l="-1704" t="-1493" r="-1704"/>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318206507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C4.5 Algoritması</a:t>
            </a:r>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600200"/>
                <a:ext cx="8229600" cy="5141168"/>
              </a:xfrm>
            </p:spPr>
            <p:txBody>
              <a:bodyPr>
                <a:normAutofit fontScale="77500" lnSpcReduction="20000"/>
              </a:bodyPr>
              <a:lstStyle/>
              <a:p>
                <a:pPr algn="just">
                  <a:buFont typeface="Wingdings" pitchFamily="2" charset="2"/>
                  <a:buChar char="v"/>
                </a:pPr>
                <a:r>
                  <a:rPr lang="tr-TR" dirty="0"/>
                  <a:t> Bu algoritma, sayısal değerlere sahip niteliklerin de karar ağaçlarını oluşturma olanağı sağlamıştır. Ayrıca bilinmeyen nitelik değerlerine sahip örnek kümeleri için karar ağacının nasıl oluşturulabileceği konusunda bir yol sunmaktadır.</a:t>
                </a:r>
              </a:p>
              <a:p>
                <a:pPr marL="0" indent="0" algn="just">
                  <a:buNone/>
                </a:pPr>
                <a:r>
                  <a:rPr lang="tr-TR" dirty="0">
                    <a:solidFill>
                      <a:srgbClr val="FF0000"/>
                    </a:solidFill>
                  </a:rPr>
                  <a:t>Sayısal Değerlere Sahip nitelikler:</a:t>
                </a:r>
              </a:p>
              <a:p>
                <a:pPr algn="just">
                  <a:buFont typeface="Wingdings" pitchFamily="2" charset="2"/>
                  <a:buChar char="v"/>
                </a:pPr>
                <a:r>
                  <a:rPr lang="tr-TR" dirty="0">
                    <a:solidFill>
                      <a:srgbClr val="FF0000"/>
                    </a:solidFill>
                  </a:rPr>
                  <a:t> </a:t>
                </a:r>
                <a:r>
                  <a:rPr lang="tr-TR" dirty="0"/>
                  <a:t>Sayısal niteliklere ilişkin testlerin formüle edilmesinde bazı zorluklar görünebilir. Değerleri iki aralığa bölmek için gelişi güzel eşikler bulunmaktadır. Ancak en uygun </a:t>
                </a:r>
                <a:r>
                  <a:rPr lang="tr-TR" dirty="0">
                    <a:solidFill>
                      <a:srgbClr val="FF0000"/>
                    </a:solidFill>
                  </a:rPr>
                  <a:t>t eşik değerini</a:t>
                </a:r>
                <a:r>
                  <a:rPr lang="tr-TR" dirty="0"/>
                  <a:t> hesaplamak için çeşitli yollar bulunmaktadır. Eşik değerinin belirlenmesi amacıyla, en büyük bilgi kazancını sağlayacak biçimde bir eşik değer belirlenir. Bunun için nitelik değerleri sıralanır ve </a:t>
                </a:r>
                <a14:m>
                  <m:oMath xmlns:m="http://schemas.openxmlformats.org/officeDocument/2006/math">
                    <m:d>
                      <m:dPr>
                        <m:begChr m:val="{"/>
                        <m:endChr m:val="}"/>
                        <m:ctrlPr>
                          <a:rPr lang="tr-TR" i="1" smtClean="0">
                            <a:latin typeface="Cambria Math" panose="02040503050406030204" pitchFamily="18" charset="0"/>
                          </a:rPr>
                        </m:ctrlPr>
                      </m:dPr>
                      <m:e>
                        <m:sSub>
                          <m:sSubPr>
                            <m:ctrlPr>
                              <a:rPr lang="tr-TR" i="1" smtClean="0">
                                <a:latin typeface="Cambria Math" panose="02040503050406030204" pitchFamily="18" charset="0"/>
                              </a:rPr>
                            </m:ctrlPr>
                          </m:sSubPr>
                          <m:e>
                            <m:r>
                              <a:rPr lang="tr-TR" b="0" i="1" smtClean="0">
                                <a:latin typeface="Cambria Math"/>
                              </a:rPr>
                              <m:t>𝑣</m:t>
                            </m:r>
                          </m:e>
                          <m:sub>
                            <m:r>
                              <a:rPr lang="tr-TR" b="0" i="1" smtClean="0">
                                <a:latin typeface="Cambria Math"/>
                              </a:rPr>
                              <m:t>1</m:t>
                            </m:r>
                          </m:sub>
                        </m:sSub>
                        <m:r>
                          <a:rPr lang="tr-TR" b="0" i="1" smtClean="0">
                            <a:latin typeface="Cambria Math"/>
                          </a:rPr>
                          <m:t>,</m:t>
                        </m:r>
                        <m:sSub>
                          <m:sSubPr>
                            <m:ctrlPr>
                              <a:rPr lang="tr-TR" b="0" i="1" smtClean="0">
                                <a:latin typeface="Cambria Math" panose="02040503050406030204" pitchFamily="18" charset="0"/>
                              </a:rPr>
                            </m:ctrlPr>
                          </m:sSubPr>
                          <m:e>
                            <m:r>
                              <a:rPr lang="tr-TR" b="0" i="1" smtClean="0">
                                <a:latin typeface="Cambria Math"/>
                              </a:rPr>
                              <m:t>𝑣</m:t>
                            </m:r>
                          </m:e>
                          <m:sub>
                            <m:r>
                              <a:rPr lang="tr-TR" b="0" i="1" smtClean="0">
                                <a:latin typeface="Cambria Math"/>
                              </a:rPr>
                              <m:t>2</m:t>
                            </m:r>
                          </m:sub>
                        </m:sSub>
                        <m:r>
                          <a:rPr lang="tr-TR" b="0" i="1" smtClean="0">
                            <a:latin typeface="Cambria Math"/>
                          </a:rPr>
                          <m:t>,…,</m:t>
                        </m:r>
                        <m:sSub>
                          <m:sSubPr>
                            <m:ctrlPr>
                              <a:rPr lang="tr-TR" b="0" i="1" smtClean="0">
                                <a:latin typeface="Cambria Math" panose="02040503050406030204" pitchFamily="18" charset="0"/>
                              </a:rPr>
                            </m:ctrlPr>
                          </m:sSubPr>
                          <m:e>
                            <m:r>
                              <a:rPr lang="tr-TR" b="0" i="1" smtClean="0">
                                <a:latin typeface="Cambria Math"/>
                              </a:rPr>
                              <m:t>𝑣</m:t>
                            </m:r>
                          </m:e>
                          <m:sub>
                            <m:r>
                              <a:rPr lang="tr-TR" b="0" i="1" smtClean="0">
                                <a:latin typeface="Cambria Math"/>
                              </a:rPr>
                              <m:t>3</m:t>
                            </m:r>
                          </m:sub>
                        </m:sSub>
                      </m:e>
                    </m:d>
                  </m:oMath>
                </a14:m>
                <a:r>
                  <a:rPr lang="tr-TR" dirty="0">
                    <a:solidFill>
                      <a:srgbClr val="FF0000"/>
                    </a:solidFill>
                  </a:rPr>
                  <a:t> </a:t>
                </a:r>
                <a:r>
                  <a:rPr lang="tr-TR" dirty="0"/>
                  <a:t>biçimini alır.</a:t>
                </a: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600200"/>
                <a:ext cx="8229600" cy="5141168"/>
              </a:xfrm>
              <a:blipFill>
                <a:blip r:embed="rId2"/>
                <a:stretch>
                  <a:fillRect l="-1185" t="-2491" r="-1185"/>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304900623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692696"/>
                <a:ext cx="8229600" cy="5784304"/>
              </a:xfrm>
            </p:spPr>
            <p:txBody>
              <a:bodyPr>
                <a:normAutofit fontScale="92500" lnSpcReduction="10000"/>
              </a:bodyPr>
              <a:lstStyle/>
              <a:p>
                <a:pPr marL="0" indent="0" algn="just">
                  <a:buNone/>
                </a:pPr>
                <a:r>
                  <a:rPr lang="tr-TR" dirty="0"/>
                  <a:t> </a:t>
                </a:r>
              </a:p>
              <a:p>
                <a:pPr marL="0" indent="0" algn="just">
                  <a:buNone/>
                </a:pPr>
                <a:r>
                  <a:rPr lang="tr-TR" dirty="0"/>
                  <a:t>Bu eşik değeri kullanılarak nitelik değeri iki parçaya ayrılır. Eşik değeri olarak </a:t>
                </a:r>
                <a14:m>
                  <m:oMath xmlns:m="http://schemas.openxmlformats.org/officeDocument/2006/math">
                    <m:d>
                      <m:dPr>
                        <m:begChr m:val="["/>
                        <m:endChr m:val="]"/>
                        <m:ctrlPr>
                          <a:rPr lang="tr-TR" i="1" smtClean="0">
                            <a:latin typeface="Cambria Math" panose="02040503050406030204" pitchFamily="18" charset="0"/>
                          </a:rPr>
                        </m:ctrlPr>
                      </m:dPr>
                      <m:e>
                        <m:sSub>
                          <m:sSubPr>
                            <m:ctrlPr>
                              <a:rPr lang="tr-TR" i="1" smtClean="0">
                                <a:latin typeface="Cambria Math" panose="02040503050406030204" pitchFamily="18" charset="0"/>
                              </a:rPr>
                            </m:ctrlPr>
                          </m:sSubPr>
                          <m:e>
                            <m:r>
                              <a:rPr lang="tr-TR" b="0" i="1" smtClean="0">
                                <a:latin typeface="Cambria Math"/>
                              </a:rPr>
                              <m:t>𝑣</m:t>
                            </m:r>
                          </m:e>
                          <m:sub>
                            <m:r>
                              <a:rPr lang="tr-TR" b="0" i="1" smtClean="0">
                                <a:latin typeface="Cambria Math"/>
                              </a:rPr>
                              <m:t>𝑖</m:t>
                            </m:r>
                          </m:sub>
                        </m:sSub>
                        <m:r>
                          <a:rPr lang="tr-TR" b="0" i="1" smtClean="0">
                            <a:latin typeface="Cambria Math"/>
                          </a:rPr>
                          <m:t>,</m:t>
                        </m:r>
                        <m:sSub>
                          <m:sSubPr>
                            <m:ctrlPr>
                              <a:rPr lang="tr-TR" b="0" i="1" smtClean="0">
                                <a:latin typeface="Cambria Math" panose="02040503050406030204" pitchFamily="18" charset="0"/>
                              </a:rPr>
                            </m:ctrlPr>
                          </m:sSubPr>
                          <m:e>
                            <m:r>
                              <a:rPr lang="tr-TR" b="0" i="1" smtClean="0">
                                <a:latin typeface="Cambria Math"/>
                              </a:rPr>
                              <m:t>𝑣</m:t>
                            </m:r>
                          </m:e>
                          <m:sub>
                            <m:r>
                              <a:rPr lang="tr-TR" b="0" i="1" smtClean="0">
                                <a:latin typeface="Cambria Math"/>
                              </a:rPr>
                              <m:t>𝑖</m:t>
                            </m:r>
                            <m:r>
                              <a:rPr lang="tr-TR" b="0" i="1" smtClean="0">
                                <a:latin typeface="Cambria Math"/>
                              </a:rPr>
                              <m:t>+1</m:t>
                            </m:r>
                          </m:sub>
                        </m:sSub>
                      </m:e>
                    </m:d>
                  </m:oMath>
                </a14:m>
                <a:r>
                  <a:rPr lang="tr-TR" dirty="0"/>
                  <a:t> aralığının orta noktası alınabilir.</a:t>
                </a:r>
              </a:p>
              <a:p>
                <a:pPr marL="0" indent="0" algn="just">
                  <a:buNone/>
                </a:pPr>
                <a:endParaRPr lang="tr-TR" dirty="0"/>
              </a:p>
              <a:p>
                <a:pPr marL="0" indent="0" algn="ctr">
                  <a:buNone/>
                </a:pP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a:rPr>
                          <m:t>𝑡</m:t>
                        </m:r>
                      </m:e>
                      <m:sub>
                        <m:r>
                          <a:rPr lang="tr-TR" b="0" i="1" smtClean="0">
                            <a:latin typeface="Cambria Math"/>
                          </a:rPr>
                          <m:t>𝑖</m:t>
                        </m:r>
                      </m:sub>
                    </m:sSub>
                  </m:oMath>
                </a14:m>
                <a:r>
                  <a:rPr lang="tr-TR" dirty="0"/>
                  <a:t>=</a:t>
                </a:r>
                <a14:m>
                  <m:oMath xmlns:m="http://schemas.openxmlformats.org/officeDocument/2006/math">
                    <m:f>
                      <m:fPr>
                        <m:ctrlPr>
                          <a:rPr lang="tr-TR" i="1" dirty="0" smtClean="0">
                            <a:latin typeface="Cambria Math" panose="02040503050406030204" pitchFamily="18" charset="0"/>
                          </a:rPr>
                        </m:ctrlPr>
                      </m:fPr>
                      <m:num>
                        <m:sSub>
                          <m:sSubPr>
                            <m:ctrlPr>
                              <a:rPr lang="tr-TR" i="1" dirty="0" smtClean="0">
                                <a:latin typeface="Cambria Math" panose="02040503050406030204" pitchFamily="18" charset="0"/>
                              </a:rPr>
                            </m:ctrlPr>
                          </m:sSubPr>
                          <m:e>
                            <m:r>
                              <a:rPr lang="tr-TR" b="0" i="1" dirty="0" smtClean="0">
                                <a:latin typeface="Cambria Math"/>
                              </a:rPr>
                              <m:t>𝑣</m:t>
                            </m:r>
                          </m:e>
                          <m:sub>
                            <m:r>
                              <a:rPr lang="tr-TR" b="0" i="1" dirty="0" smtClean="0">
                                <a:latin typeface="Cambria Math"/>
                              </a:rPr>
                              <m:t>𝑖</m:t>
                            </m:r>
                          </m:sub>
                        </m:sSub>
                        <m:r>
                          <a:rPr lang="tr-TR" b="0" i="1" dirty="0" smtClean="0">
                            <a:latin typeface="Cambria Math"/>
                          </a:rPr>
                          <m:t>+</m:t>
                        </m:r>
                        <m:sSub>
                          <m:sSubPr>
                            <m:ctrlPr>
                              <a:rPr lang="tr-TR" b="0" i="1" dirty="0" smtClean="0">
                                <a:latin typeface="Cambria Math" panose="02040503050406030204" pitchFamily="18" charset="0"/>
                              </a:rPr>
                            </m:ctrlPr>
                          </m:sSubPr>
                          <m:e>
                            <m:r>
                              <a:rPr lang="tr-TR" b="0" i="1" dirty="0" smtClean="0">
                                <a:latin typeface="Cambria Math"/>
                              </a:rPr>
                              <m:t>𝑣</m:t>
                            </m:r>
                          </m:e>
                          <m:sub>
                            <m:r>
                              <a:rPr lang="tr-TR" b="0" i="1" dirty="0" smtClean="0">
                                <a:latin typeface="Cambria Math"/>
                              </a:rPr>
                              <m:t>𝑖</m:t>
                            </m:r>
                            <m:r>
                              <a:rPr lang="tr-TR" b="0" i="1" dirty="0" smtClean="0">
                                <a:latin typeface="Cambria Math"/>
                              </a:rPr>
                              <m:t>+1</m:t>
                            </m:r>
                          </m:sub>
                        </m:sSub>
                      </m:num>
                      <m:den>
                        <m:r>
                          <a:rPr lang="tr-TR" b="0" i="1" dirty="0" smtClean="0">
                            <a:latin typeface="Cambria Math"/>
                          </a:rPr>
                          <m:t>2</m:t>
                        </m:r>
                      </m:den>
                    </m:f>
                  </m:oMath>
                </a14:m>
                <a:endParaRPr lang="tr-TR" dirty="0"/>
              </a:p>
              <a:p>
                <a:pPr marL="0" indent="0" algn="just">
                  <a:buNone/>
                </a:pPr>
                <a:endParaRPr lang="tr-TR" dirty="0"/>
              </a:p>
              <a:p>
                <a:pPr algn="just">
                  <a:buFont typeface="Wingdings" pitchFamily="2" charset="2"/>
                  <a:buChar char="v"/>
                </a:pPr>
                <a:r>
                  <a:rPr lang="tr-TR" dirty="0">
                    <a:solidFill>
                      <a:srgbClr val="FF0000"/>
                    </a:solidFill>
                  </a:rPr>
                  <a:t> </a:t>
                </a:r>
                <a:r>
                  <a:rPr lang="tr-TR" dirty="0"/>
                  <a:t>C4.5 ‘de eşik olarak </a:t>
                </a:r>
                <a14:m>
                  <m:oMath xmlns:m="http://schemas.openxmlformats.org/officeDocument/2006/math">
                    <m:d>
                      <m:dPr>
                        <m:begChr m:val="["/>
                        <m:endChr m:val="]"/>
                        <m:ctrlPr>
                          <a:rPr lang="tr-TR" i="1">
                            <a:solidFill>
                              <a:srgbClr val="292934"/>
                            </a:solidFill>
                            <a:latin typeface="Cambria Math" panose="02040503050406030204" pitchFamily="18" charset="0"/>
                          </a:rPr>
                        </m:ctrlPr>
                      </m:dPr>
                      <m:e>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𝑣</m:t>
                            </m:r>
                          </m:e>
                          <m:sub>
                            <m:r>
                              <a:rPr lang="tr-TR" i="1">
                                <a:solidFill>
                                  <a:srgbClr val="292934"/>
                                </a:solidFill>
                                <a:latin typeface="Cambria Math"/>
                              </a:rPr>
                              <m:t>𝑖</m:t>
                            </m:r>
                          </m:sub>
                        </m:sSub>
                        <m:r>
                          <a:rPr lang="tr-TR" i="1">
                            <a:solidFill>
                              <a:srgbClr val="292934"/>
                            </a:solidFill>
                            <a:latin typeface="Cambria Math"/>
                          </a:rPr>
                          <m:t>,</m:t>
                        </m:r>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𝑣</m:t>
                            </m:r>
                          </m:e>
                          <m:sub>
                            <m:r>
                              <a:rPr lang="tr-TR" i="1">
                                <a:solidFill>
                                  <a:srgbClr val="292934"/>
                                </a:solidFill>
                                <a:latin typeface="Cambria Math"/>
                              </a:rPr>
                              <m:t>𝑖</m:t>
                            </m:r>
                            <m:r>
                              <a:rPr lang="tr-TR" i="1">
                                <a:solidFill>
                                  <a:srgbClr val="292934"/>
                                </a:solidFill>
                                <a:latin typeface="Cambria Math"/>
                              </a:rPr>
                              <m:t>+1</m:t>
                            </m:r>
                          </m:sub>
                        </m:sSub>
                      </m:e>
                    </m:d>
                  </m:oMath>
                </a14:m>
                <a:r>
                  <a:rPr lang="tr-TR" dirty="0">
                    <a:solidFill>
                      <a:srgbClr val="292934"/>
                    </a:solidFill>
                  </a:rPr>
                  <a:t>  aralığının en küçük değeri </a:t>
                </a:r>
                <a:r>
                  <a:rPr lang="tr-TR" dirty="0">
                    <a:solidFill>
                      <a:srgbClr val="FF0000"/>
                    </a:solidFill>
                  </a:rPr>
                  <a:t>eşik </a:t>
                </a:r>
                <a:r>
                  <a:rPr lang="tr-TR" dirty="0">
                    <a:solidFill>
                      <a:srgbClr val="292934"/>
                    </a:solidFill>
                  </a:rPr>
                  <a:t>olarak alınır.</a:t>
                </a:r>
              </a:p>
              <a:p>
                <a:pPr algn="just">
                  <a:buFont typeface="Wingdings" pitchFamily="2" charset="2"/>
                  <a:buChar char="v"/>
                </a:pPr>
                <a:r>
                  <a:rPr lang="tr-TR" dirty="0">
                    <a:solidFill>
                      <a:srgbClr val="292934"/>
                    </a:solidFill>
                  </a:rPr>
                  <a:t> </a:t>
                </a:r>
                <a:r>
                  <a:rPr lang="tr-TR" dirty="0"/>
                  <a:t>Bir veri tabanında herhangi bir niteliği sürekli, yani sayısal değerlere sahip ise genellikle ikili test uygulanır. Bu testte niteliğin bir t eşik değeri ile karşılaştırılır.</a:t>
                </a: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692696"/>
                <a:ext cx="8229600" cy="5784304"/>
              </a:xfrm>
              <a:blipFill>
                <a:blip r:embed="rId2"/>
                <a:stretch>
                  <a:fillRect l="-1704" r="-1704"/>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203506847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67544" y="404664"/>
            <a:ext cx="8229600" cy="735360"/>
          </a:xfrm>
        </p:spPr>
        <p:txBody>
          <a:bodyPr>
            <a:normAutofit fontScale="90000"/>
          </a:bodyPr>
          <a:lstStyle/>
          <a:p>
            <a:r>
              <a:rPr lang="tr-TR" sz="2800" dirty="0"/>
              <a:t>Uygulama: Tablo 3.17 Eğitim kümesinin görünümü</a:t>
            </a:r>
          </a:p>
        </p:txBody>
      </p:sp>
      <p:graphicFrame>
        <p:nvGraphicFramePr>
          <p:cNvPr id="5" name="İçerik Yer Tutucusu 4"/>
          <p:cNvGraphicFramePr>
            <a:graphicFrameLocks noGrp="1"/>
          </p:cNvGraphicFramePr>
          <p:nvPr>
            <p:ph idx="1"/>
          </p:nvPr>
        </p:nvGraphicFramePr>
        <p:xfrm>
          <a:off x="457200" y="1052513"/>
          <a:ext cx="8229600" cy="5562600"/>
        </p:xfrm>
        <a:graphic>
          <a:graphicData uri="http://schemas.openxmlformats.org/drawingml/2006/table">
            <a:tbl>
              <a:tblPr firstRow="1" bandRow="1">
                <a:tableStyleId>{10A1B5D5-9B99-4C35-A422-299274C87663}</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pPr algn="ctr"/>
                      <a:r>
                        <a:rPr lang="tr-TR" dirty="0"/>
                        <a:t>NİTELİK1</a:t>
                      </a:r>
                    </a:p>
                  </a:txBody>
                  <a:tcPr/>
                </a:tc>
                <a:tc>
                  <a:txBody>
                    <a:bodyPr/>
                    <a:lstStyle/>
                    <a:p>
                      <a:pPr algn="ctr"/>
                      <a:r>
                        <a:rPr lang="tr-TR" dirty="0"/>
                        <a:t>NİTELİK2</a:t>
                      </a:r>
                    </a:p>
                  </a:txBody>
                  <a:tcPr/>
                </a:tc>
                <a:tc>
                  <a:txBody>
                    <a:bodyPr/>
                    <a:lstStyle/>
                    <a:p>
                      <a:pPr algn="ctr"/>
                      <a:r>
                        <a:rPr lang="tr-TR" dirty="0"/>
                        <a:t>NİTELİK3</a:t>
                      </a:r>
                    </a:p>
                  </a:txBody>
                  <a:tcPr/>
                </a:tc>
                <a:tc>
                  <a:txBody>
                    <a:bodyPr/>
                    <a:lstStyle/>
                    <a:p>
                      <a:pPr algn="ctr"/>
                      <a:r>
                        <a:rPr lang="tr-TR" dirty="0"/>
                        <a:t>SINIF</a:t>
                      </a:r>
                    </a:p>
                  </a:txBody>
                  <a:tcPr/>
                </a:tc>
                <a:extLst>
                  <a:ext uri="{0D108BD9-81ED-4DB2-BD59-A6C34878D82A}">
                    <a16:rowId xmlns:a16="http://schemas.microsoft.com/office/drawing/2014/main" val="10000"/>
                  </a:ext>
                </a:extLst>
              </a:tr>
              <a:tr h="370840">
                <a:tc>
                  <a:txBody>
                    <a:bodyPr/>
                    <a:lstStyle/>
                    <a:p>
                      <a:pPr algn="ctr"/>
                      <a:r>
                        <a:rPr lang="tr-TR" dirty="0"/>
                        <a:t>a</a:t>
                      </a:r>
                    </a:p>
                  </a:txBody>
                  <a:tcPr/>
                </a:tc>
                <a:tc>
                  <a:txBody>
                    <a:bodyPr/>
                    <a:lstStyle/>
                    <a:p>
                      <a:pPr algn="ctr"/>
                      <a:r>
                        <a:rPr lang="tr-TR" dirty="0"/>
                        <a:t>70</a:t>
                      </a:r>
                    </a:p>
                  </a:txBody>
                  <a:tcPr/>
                </a:tc>
                <a:tc>
                  <a:txBody>
                    <a:bodyPr/>
                    <a:lstStyle/>
                    <a:p>
                      <a:pPr algn="ctr"/>
                      <a:r>
                        <a:rPr lang="tr-TR" dirty="0"/>
                        <a:t>Doğru</a:t>
                      </a:r>
                    </a:p>
                  </a:txBody>
                  <a:tcPr/>
                </a:tc>
                <a:tc>
                  <a:txBody>
                    <a:bodyPr/>
                    <a:lstStyle/>
                    <a:p>
                      <a:pPr algn="ctr"/>
                      <a:r>
                        <a:rPr lang="tr-TR" dirty="0"/>
                        <a:t>Sınıf1</a:t>
                      </a:r>
                    </a:p>
                  </a:txBody>
                  <a:tcPr/>
                </a:tc>
                <a:extLst>
                  <a:ext uri="{0D108BD9-81ED-4DB2-BD59-A6C34878D82A}">
                    <a16:rowId xmlns:a16="http://schemas.microsoft.com/office/drawing/2014/main" val="10001"/>
                  </a:ext>
                </a:extLst>
              </a:tr>
              <a:tr h="370840">
                <a:tc>
                  <a:txBody>
                    <a:bodyPr/>
                    <a:lstStyle/>
                    <a:p>
                      <a:pPr algn="ctr"/>
                      <a:r>
                        <a:rPr lang="tr-TR" dirty="0"/>
                        <a:t>a</a:t>
                      </a:r>
                    </a:p>
                  </a:txBody>
                  <a:tcPr/>
                </a:tc>
                <a:tc>
                  <a:txBody>
                    <a:bodyPr/>
                    <a:lstStyle/>
                    <a:p>
                      <a:pPr algn="ctr"/>
                      <a:r>
                        <a:rPr lang="tr-TR" dirty="0"/>
                        <a:t>90</a:t>
                      </a:r>
                    </a:p>
                  </a:txBody>
                  <a:tcPr/>
                </a:tc>
                <a:tc>
                  <a:txBody>
                    <a:bodyPr/>
                    <a:lstStyle/>
                    <a:p>
                      <a:pPr algn="ctr"/>
                      <a:r>
                        <a:rPr lang="tr-TR" dirty="0"/>
                        <a:t>Doğru</a:t>
                      </a:r>
                    </a:p>
                  </a:txBody>
                  <a:tcPr/>
                </a:tc>
                <a:tc>
                  <a:txBody>
                    <a:bodyPr/>
                    <a:lstStyle/>
                    <a:p>
                      <a:pPr algn="ctr"/>
                      <a:r>
                        <a:rPr lang="tr-TR" dirty="0"/>
                        <a:t>Sınıf2</a:t>
                      </a:r>
                    </a:p>
                  </a:txBody>
                  <a:tcPr/>
                </a:tc>
                <a:extLst>
                  <a:ext uri="{0D108BD9-81ED-4DB2-BD59-A6C34878D82A}">
                    <a16:rowId xmlns:a16="http://schemas.microsoft.com/office/drawing/2014/main" val="10002"/>
                  </a:ext>
                </a:extLst>
              </a:tr>
              <a:tr h="370840">
                <a:tc>
                  <a:txBody>
                    <a:bodyPr/>
                    <a:lstStyle/>
                    <a:p>
                      <a:pPr algn="ctr"/>
                      <a:r>
                        <a:rPr lang="tr-TR" dirty="0"/>
                        <a:t>a</a:t>
                      </a:r>
                    </a:p>
                  </a:txBody>
                  <a:tcPr/>
                </a:tc>
                <a:tc>
                  <a:txBody>
                    <a:bodyPr/>
                    <a:lstStyle/>
                    <a:p>
                      <a:pPr algn="ctr"/>
                      <a:r>
                        <a:rPr lang="tr-TR" dirty="0"/>
                        <a:t>85</a:t>
                      </a:r>
                    </a:p>
                  </a:txBody>
                  <a:tcPr/>
                </a:tc>
                <a:tc>
                  <a:txBody>
                    <a:bodyPr/>
                    <a:lstStyle/>
                    <a:p>
                      <a:pPr algn="ctr"/>
                      <a:r>
                        <a:rPr lang="tr-TR" dirty="0"/>
                        <a:t>Yanlış</a:t>
                      </a:r>
                    </a:p>
                  </a:txBody>
                  <a:tcPr/>
                </a:tc>
                <a:tc>
                  <a:txBody>
                    <a:bodyPr/>
                    <a:lstStyle/>
                    <a:p>
                      <a:pPr algn="ctr"/>
                      <a:r>
                        <a:rPr lang="tr-TR" dirty="0"/>
                        <a:t>Sınıf2</a:t>
                      </a:r>
                    </a:p>
                  </a:txBody>
                  <a:tcPr/>
                </a:tc>
                <a:extLst>
                  <a:ext uri="{0D108BD9-81ED-4DB2-BD59-A6C34878D82A}">
                    <a16:rowId xmlns:a16="http://schemas.microsoft.com/office/drawing/2014/main" val="10003"/>
                  </a:ext>
                </a:extLst>
              </a:tr>
              <a:tr h="370840">
                <a:tc>
                  <a:txBody>
                    <a:bodyPr/>
                    <a:lstStyle/>
                    <a:p>
                      <a:pPr algn="ctr"/>
                      <a:r>
                        <a:rPr lang="tr-TR" dirty="0"/>
                        <a:t>a</a:t>
                      </a:r>
                    </a:p>
                  </a:txBody>
                  <a:tcPr/>
                </a:tc>
                <a:tc>
                  <a:txBody>
                    <a:bodyPr/>
                    <a:lstStyle/>
                    <a:p>
                      <a:pPr algn="ctr"/>
                      <a:r>
                        <a:rPr lang="tr-TR" dirty="0"/>
                        <a:t>95</a:t>
                      </a:r>
                    </a:p>
                  </a:txBody>
                  <a:tcPr/>
                </a:tc>
                <a:tc>
                  <a:txBody>
                    <a:bodyPr/>
                    <a:lstStyle/>
                    <a:p>
                      <a:pPr algn="ctr"/>
                      <a:r>
                        <a:rPr lang="tr-TR" dirty="0"/>
                        <a:t>Yanlış</a:t>
                      </a:r>
                    </a:p>
                  </a:txBody>
                  <a:tcPr/>
                </a:tc>
                <a:tc>
                  <a:txBody>
                    <a:bodyPr/>
                    <a:lstStyle/>
                    <a:p>
                      <a:pPr algn="ctr"/>
                      <a:r>
                        <a:rPr lang="tr-TR" dirty="0"/>
                        <a:t>Sınıf2</a:t>
                      </a:r>
                    </a:p>
                  </a:txBody>
                  <a:tcPr/>
                </a:tc>
                <a:extLst>
                  <a:ext uri="{0D108BD9-81ED-4DB2-BD59-A6C34878D82A}">
                    <a16:rowId xmlns:a16="http://schemas.microsoft.com/office/drawing/2014/main" val="10004"/>
                  </a:ext>
                </a:extLst>
              </a:tr>
              <a:tr h="370840">
                <a:tc>
                  <a:txBody>
                    <a:bodyPr/>
                    <a:lstStyle/>
                    <a:p>
                      <a:pPr algn="ctr"/>
                      <a:r>
                        <a:rPr lang="tr-TR" dirty="0"/>
                        <a:t>a</a:t>
                      </a:r>
                    </a:p>
                  </a:txBody>
                  <a:tcPr/>
                </a:tc>
                <a:tc>
                  <a:txBody>
                    <a:bodyPr/>
                    <a:lstStyle/>
                    <a:p>
                      <a:pPr algn="ctr"/>
                      <a:r>
                        <a:rPr lang="tr-TR" dirty="0"/>
                        <a:t>70</a:t>
                      </a:r>
                    </a:p>
                  </a:txBody>
                  <a:tcPr/>
                </a:tc>
                <a:tc>
                  <a:txBody>
                    <a:bodyPr/>
                    <a:lstStyle/>
                    <a:p>
                      <a:pPr algn="ctr"/>
                      <a:r>
                        <a:rPr lang="tr-TR" dirty="0"/>
                        <a:t>Yanlış</a:t>
                      </a:r>
                    </a:p>
                  </a:txBody>
                  <a:tcPr/>
                </a:tc>
                <a:tc>
                  <a:txBody>
                    <a:bodyPr/>
                    <a:lstStyle/>
                    <a:p>
                      <a:pPr algn="ctr"/>
                      <a:r>
                        <a:rPr lang="tr-TR" dirty="0"/>
                        <a:t>Sınıf1</a:t>
                      </a:r>
                    </a:p>
                  </a:txBody>
                  <a:tcPr/>
                </a:tc>
                <a:extLst>
                  <a:ext uri="{0D108BD9-81ED-4DB2-BD59-A6C34878D82A}">
                    <a16:rowId xmlns:a16="http://schemas.microsoft.com/office/drawing/2014/main" val="10005"/>
                  </a:ext>
                </a:extLst>
              </a:tr>
              <a:tr h="370840">
                <a:tc>
                  <a:txBody>
                    <a:bodyPr/>
                    <a:lstStyle/>
                    <a:p>
                      <a:pPr algn="ctr"/>
                      <a:r>
                        <a:rPr lang="tr-TR" dirty="0"/>
                        <a:t>b</a:t>
                      </a:r>
                    </a:p>
                  </a:txBody>
                  <a:tcPr/>
                </a:tc>
                <a:tc>
                  <a:txBody>
                    <a:bodyPr/>
                    <a:lstStyle/>
                    <a:p>
                      <a:pPr algn="ctr"/>
                      <a:r>
                        <a:rPr lang="tr-TR" dirty="0"/>
                        <a:t>90</a:t>
                      </a:r>
                    </a:p>
                  </a:txBody>
                  <a:tcPr/>
                </a:tc>
                <a:tc>
                  <a:txBody>
                    <a:bodyPr/>
                    <a:lstStyle/>
                    <a:p>
                      <a:pPr algn="ctr"/>
                      <a:r>
                        <a:rPr lang="tr-TR" dirty="0"/>
                        <a:t>Doğru</a:t>
                      </a:r>
                    </a:p>
                  </a:txBody>
                  <a:tcPr/>
                </a:tc>
                <a:tc>
                  <a:txBody>
                    <a:bodyPr/>
                    <a:lstStyle/>
                    <a:p>
                      <a:pPr algn="ctr"/>
                      <a:r>
                        <a:rPr lang="tr-TR" dirty="0"/>
                        <a:t>Sınıf1</a:t>
                      </a:r>
                    </a:p>
                  </a:txBody>
                  <a:tcPr/>
                </a:tc>
                <a:extLst>
                  <a:ext uri="{0D108BD9-81ED-4DB2-BD59-A6C34878D82A}">
                    <a16:rowId xmlns:a16="http://schemas.microsoft.com/office/drawing/2014/main" val="10006"/>
                  </a:ext>
                </a:extLst>
              </a:tr>
              <a:tr h="370840">
                <a:tc>
                  <a:txBody>
                    <a:bodyPr/>
                    <a:lstStyle/>
                    <a:p>
                      <a:pPr algn="ctr"/>
                      <a:r>
                        <a:rPr lang="tr-TR" dirty="0"/>
                        <a:t>b</a:t>
                      </a:r>
                    </a:p>
                  </a:txBody>
                  <a:tcPr/>
                </a:tc>
                <a:tc>
                  <a:txBody>
                    <a:bodyPr/>
                    <a:lstStyle/>
                    <a:p>
                      <a:pPr algn="ctr"/>
                      <a:r>
                        <a:rPr lang="tr-TR" dirty="0"/>
                        <a:t>78</a:t>
                      </a:r>
                    </a:p>
                  </a:txBody>
                  <a:tcPr/>
                </a:tc>
                <a:tc>
                  <a:txBody>
                    <a:bodyPr/>
                    <a:lstStyle/>
                    <a:p>
                      <a:pPr algn="ctr"/>
                      <a:r>
                        <a:rPr lang="tr-TR" dirty="0"/>
                        <a:t>Yanlış</a:t>
                      </a:r>
                    </a:p>
                  </a:txBody>
                  <a:tcPr/>
                </a:tc>
                <a:tc>
                  <a:txBody>
                    <a:bodyPr/>
                    <a:lstStyle/>
                    <a:p>
                      <a:pPr algn="ctr"/>
                      <a:r>
                        <a:rPr lang="tr-TR" dirty="0"/>
                        <a:t>Sınıf1</a:t>
                      </a:r>
                    </a:p>
                  </a:txBody>
                  <a:tcPr/>
                </a:tc>
                <a:extLst>
                  <a:ext uri="{0D108BD9-81ED-4DB2-BD59-A6C34878D82A}">
                    <a16:rowId xmlns:a16="http://schemas.microsoft.com/office/drawing/2014/main" val="10007"/>
                  </a:ext>
                </a:extLst>
              </a:tr>
              <a:tr h="370840">
                <a:tc>
                  <a:txBody>
                    <a:bodyPr/>
                    <a:lstStyle/>
                    <a:p>
                      <a:pPr algn="ctr"/>
                      <a:r>
                        <a:rPr lang="tr-TR" dirty="0"/>
                        <a:t>b</a:t>
                      </a:r>
                    </a:p>
                  </a:txBody>
                  <a:tcPr/>
                </a:tc>
                <a:tc>
                  <a:txBody>
                    <a:bodyPr/>
                    <a:lstStyle/>
                    <a:p>
                      <a:pPr algn="ctr"/>
                      <a:r>
                        <a:rPr lang="tr-TR" dirty="0"/>
                        <a:t>65</a:t>
                      </a:r>
                    </a:p>
                  </a:txBody>
                  <a:tcPr/>
                </a:tc>
                <a:tc>
                  <a:txBody>
                    <a:bodyPr/>
                    <a:lstStyle/>
                    <a:p>
                      <a:pPr algn="ctr"/>
                      <a:r>
                        <a:rPr lang="tr-TR" dirty="0"/>
                        <a:t>Doğru </a:t>
                      </a:r>
                    </a:p>
                  </a:txBody>
                  <a:tcPr/>
                </a:tc>
                <a:tc>
                  <a:txBody>
                    <a:bodyPr/>
                    <a:lstStyle/>
                    <a:p>
                      <a:pPr algn="ctr"/>
                      <a:r>
                        <a:rPr lang="tr-TR" dirty="0"/>
                        <a:t>Sınıf1</a:t>
                      </a:r>
                    </a:p>
                  </a:txBody>
                  <a:tcPr/>
                </a:tc>
                <a:extLst>
                  <a:ext uri="{0D108BD9-81ED-4DB2-BD59-A6C34878D82A}">
                    <a16:rowId xmlns:a16="http://schemas.microsoft.com/office/drawing/2014/main" val="10008"/>
                  </a:ext>
                </a:extLst>
              </a:tr>
              <a:tr h="370840">
                <a:tc>
                  <a:txBody>
                    <a:bodyPr/>
                    <a:lstStyle/>
                    <a:p>
                      <a:pPr algn="ctr"/>
                      <a:r>
                        <a:rPr lang="tr-TR" dirty="0"/>
                        <a:t>b</a:t>
                      </a:r>
                    </a:p>
                  </a:txBody>
                  <a:tcPr/>
                </a:tc>
                <a:tc>
                  <a:txBody>
                    <a:bodyPr/>
                    <a:lstStyle/>
                    <a:p>
                      <a:pPr algn="ctr"/>
                      <a:r>
                        <a:rPr lang="tr-TR" dirty="0"/>
                        <a:t>75</a:t>
                      </a:r>
                    </a:p>
                  </a:txBody>
                  <a:tcPr/>
                </a:tc>
                <a:tc>
                  <a:txBody>
                    <a:bodyPr/>
                    <a:lstStyle/>
                    <a:p>
                      <a:pPr algn="ctr"/>
                      <a:r>
                        <a:rPr lang="tr-TR" dirty="0"/>
                        <a:t>Yanlış</a:t>
                      </a:r>
                    </a:p>
                  </a:txBody>
                  <a:tcPr/>
                </a:tc>
                <a:tc>
                  <a:txBody>
                    <a:bodyPr/>
                    <a:lstStyle/>
                    <a:p>
                      <a:pPr algn="ctr"/>
                      <a:r>
                        <a:rPr lang="tr-TR" dirty="0"/>
                        <a:t>Sınıf1</a:t>
                      </a:r>
                    </a:p>
                  </a:txBody>
                  <a:tcPr/>
                </a:tc>
                <a:extLst>
                  <a:ext uri="{0D108BD9-81ED-4DB2-BD59-A6C34878D82A}">
                    <a16:rowId xmlns:a16="http://schemas.microsoft.com/office/drawing/2014/main" val="10009"/>
                  </a:ext>
                </a:extLst>
              </a:tr>
              <a:tr h="370840">
                <a:tc>
                  <a:txBody>
                    <a:bodyPr/>
                    <a:lstStyle/>
                    <a:p>
                      <a:pPr algn="ctr"/>
                      <a:r>
                        <a:rPr lang="tr-TR" dirty="0"/>
                        <a:t>c</a:t>
                      </a:r>
                    </a:p>
                  </a:txBody>
                  <a:tcPr/>
                </a:tc>
                <a:tc>
                  <a:txBody>
                    <a:bodyPr/>
                    <a:lstStyle/>
                    <a:p>
                      <a:pPr algn="ctr"/>
                      <a:r>
                        <a:rPr lang="tr-TR" dirty="0"/>
                        <a:t>80</a:t>
                      </a:r>
                    </a:p>
                  </a:txBody>
                  <a:tcPr/>
                </a:tc>
                <a:tc>
                  <a:txBody>
                    <a:bodyPr/>
                    <a:lstStyle/>
                    <a:p>
                      <a:pPr algn="ctr"/>
                      <a:r>
                        <a:rPr lang="tr-TR" dirty="0"/>
                        <a:t>Doğru</a:t>
                      </a:r>
                    </a:p>
                  </a:txBody>
                  <a:tcPr/>
                </a:tc>
                <a:tc>
                  <a:txBody>
                    <a:bodyPr/>
                    <a:lstStyle/>
                    <a:p>
                      <a:pPr algn="ctr"/>
                      <a:r>
                        <a:rPr lang="tr-TR" dirty="0"/>
                        <a:t>Sınıf2</a:t>
                      </a:r>
                    </a:p>
                  </a:txBody>
                  <a:tcPr/>
                </a:tc>
                <a:extLst>
                  <a:ext uri="{0D108BD9-81ED-4DB2-BD59-A6C34878D82A}">
                    <a16:rowId xmlns:a16="http://schemas.microsoft.com/office/drawing/2014/main" val="10010"/>
                  </a:ext>
                </a:extLst>
              </a:tr>
              <a:tr h="370840">
                <a:tc>
                  <a:txBody>
                    <a:bodyPr/>
                    <a:lstStyle/>
                    <a:p>
                      <a:pPr algn="ctr"/>
                      <a:r>
                        <a:rPr lang="tr-TR" dirty="0"/>
                        <a:t>c</a:t>
                      </a:r>
                    </a:p>
                  </a:txBody>
                  <a:tcPr/>
                </a:tc>
                <a:tc>
                  <a:txBody>
                    <a:bodyPr/>
                    <a:lstStyle/>
                    <a:p>
                      <a:pPr algn="ctr"/>
                      <a:r>
                        <a:rPr lang="tr-TR" dirty="0"/>
                        <a:t>70</a:t>
                      </a:r>
                    </a:p>
                  </a:txBody>
                  <a:tcPr/>
                </a:tc>
                <a:tc>
                  <a:txBody>
                    <a:bodyPr/>
                    <a:lstStyle/>
                    <a:p>
                      <a:pPr algn="ctr"/>
                      <a:r>
                        <a:rPr lang="tr-TR" dirty="0"/>
                        <a:t>Doğru</a:t>
                      </a:r>
                    </a:p>
                  </a:txBody>
                  <a:tcPr/>
                </a:tc>
                <a:tc>
                  <a:txBody>
                    <a:bodyPr/>
                    <a:lstStyle/>
                    <a:p>
                      <a:pPr algn="ctr"/>
                      <a:r>
                        <a:rPr lang="tr-TR" dirty="0"/>
                        <a:t>Sınıf2</a:t>
                      </a:r>
                    </a:p>
                  </a:txBody>
                  <a:tcPr/>
                </a:tc>
                <a:extLst>
                  <a:ext uri="{0D108BD9-81ED-4DB2-BD59-A6C34878D82A}">
                    <a16:rowId xmlns:a16="http://schemas.microsoft.com/office/drawing/2014/main" val="10011"/>
                  </a:ext>
                </a:extLst>
              </a:tr>
              <a:tr h="370840">
                <a:tc>
                  <a:txBody>
                    <a:bodyPr/>
                    <a:lstStyle/>
                    <a:p>
                      <a:pPr algn="ctr"/>
                      <a:r>
                        <a:rPr lang="tr-TR" dirty="0"/>
                        <a:t>c</a:t>
                      </a:r>
                    </a:p>
                  </a:txBody>
                  <a:tcPr/>
                </a:tc>
                <a:tc>
                  <a:txBody>
                    <a:bodyPr/>
                    <a:lstStyle/>
                    <a:p>
                      <a:pPr algn="ctr"/>
                      <a:r>
                        <a:rPr lang="tr-TR" dirty="0"/>
                        <a:t>80</a:t>
                      </a:r>
                    </a:p>
                  </a:txBody>
                  <a:tcPr/>
                </a:tc>
                <a:tc>
                  <a:txBody>
                    <a:bodyPr/>
                    <a:lstStyle/>
                    <a:p>
                      <a:pPr algn="ctr"/>
                      <a:r>
                        <a:rPr lang="tr-TR" dirty="0"/>
                        <a:t>Yanlış</a:t>
                      </a:r>
                    </a:p>
                  </a:txBody>
                  <a:tcPr/>
                </a:tc>
                <a:tc>
                  <a:txBody>
                    <a:bodyPr/>
                    <a:lstStyle/>
                    <a:p>
                      <a:pPr algn="ctr"/>
                      <a:r>
                        <a:rPr lang="tr-TR" dirty="0"/>
                        <a:t>Sınıf1</a:t>
                      </a:r>
                    </a:p>
                  </a:txBody>
                  <a:tcPr/>
                </a:tc>
                <a:extLst>
                  <a:ext uri="{0D108BD9-81ED-4DB2-BD59-A6C34878D82A}">
                    <a16:rowId xmlns:a16="http://schemas.microsoft.com/office/drawing/2014/main" val="10012"/>
                  </a:ext>
                </a:extLst>
              </a:tr>
              <a:tr h="370840">
                <a:tc>
                  <a:txBody>
                    <a:bodyPr/>
                    <a:lstStyle/>
                    <a:p>
                      <a:pPr algn="ctr"/>
                      <a:r>
                        <a:rPr lang="tr-TR" dirty="0"/>
                        <a:t>c</a:t>
                      </a:r>
                    </a:p>
                  </a:txBody>
                  <a:tcPr/>
                </a:tc>
                <a:tc>
                  <a:txBody>
                    <a:bodyPr/>
                    <a:lstStyle/>
                    <a:p>
                      <a:pPr algn="ctr"/>
                      <a:r>
                        <a:rPr lang="tr-TR" dirty="0"/>
                        <a:t>70</a:t>
                      </a:r>
                    </a:p>
                  </a:txBody>
                  <a:tcPr/>
                </a:tc>
                <a:tc>
                  <a:txBody>
                    <a:bodyPr/>
                    <a:lstStyle/>
                    <a:p>
                      <a:pPr algn="ctr"/>
                      <a:r>
                        <a:rPr lang="tr-TR" dirty="0"/>
                        <a:t>Yanlış</a:t>
                      </a:r>
                    </a:p>
                  </a:txBody>
                  <a:tcPr/>
                </a:tc>
                <a:tc>
                  <a:txBody>
                    <a:bodyPr/>
                    <a:lstStyle/>
                    <a:p>
                      <a:pPr algn="ctr"/>
                      <a:r>
                        <a:rPr lang="tr-TR" dirty="0"/>
                        <a:t>Sınıf1</a:t>
                      </a:r>
                    </a:p>
                  </a:txBody>
                  <a:tcPr/>
                </a:tc>
                <a:extLst>
                  <a:ext uri="{0D108BD9-81ED-4DB2-BD59-A6C34878D82A}">
                    <a16:rowId xmlns:a16="http://schemas.microsoft.com/office/drawing/2014/main" val="10013"/>
                  </a:ext>
                </a:extLst>
              </a:tr>
              <a:tr h="370840">
                <a:tc>
                  <a:txBody>
                    <a:bodyPr/>
                    <a:lstStyle/>
                    <a:p>
                      <a:pPr algn="ctr"/>
                      <a:r>
                        <a:rPr lang="tr-TR" dirty="0"/>
                        <a:t>c</a:t>
                      </a:r>
                    </a:p>
                  </a:txBody>
                  <a:tcPr/>
                </a:tc>
                <a:tc>
                  <a:txBody>
                    <a:bodyPr/>
                    <a:lstStyle/>
                    <a:p>
                      <a:pPr algn="ctr"/>
                      <a:r>
                        <a:rPr lang="tr-TR" dirty="0"/>
                        <a:t>96</a:t>
                      </a:r>
                    </a:p>
                  </a:txBody>
                  <a:tcPr/>
                </a:tc>
                <a:tc>
                  <a:txBody>
                    <a:bodyPr/>
                    <a:lstStyle/>
                    <a:p>
                      <a:pPr algn="ctr"/>
                      <a:r>
                        <a:rPr lang="tr-TR" dirty="0"/>
                        <a:t>Yanlış</a:t>
                      </a:r>
                    </a:p>
                  </a:txBody>
                  <a:tcPr/>
                </a:tc>
                <a:tc>
                  <a:txBody>
                    <a:bodyPr/>
                    <a:lstStyle/>
                    <a:p>
                      <a:pPr algn="ctr"/>
                      <a:r>
                        <a:rPr lang="tr-TR" dirty="0"/>
                        <a:t>Sınıf1</a:t>
                      </a:r>
                    </a:p>
                  </a:txBody>
                  <a:tcPr/>
                </a:tc>
                <a:extLst>
                  <a:ext uri="{0D108BD9-81ED-4DB2-BD59-A6C34878D82A}">
                    <a16:rowId xmlns:a16="http://schemas.microsoft.com/office/drawing/2014/main" val="10014"/>
                  </a:ext>
                </a:extLst>
              </a:tr>
            </a:tbl>
          </a:graphicData>
        </a:graphic>
      </p:graphicFrame>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17497827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836712"/>
                <a:ext cx="8229600" cy="5640288"/>
              </a:xfrm>
            </p:spPr>
            <p:txBody>
              <a:bodyPr>
                <a:normAutofit fontScale="92500" lnSpcReduction="20000"/>
              </a:bodyPr>
              <a:lstStyle/>
              <a:p>
                <a:pPr marL="0" indent="0">
                  <a:buNone/>
                </a:pPr>
                <a:r>
                  <a:rPr lang="tr-TR" dirty="0">
                    <a:solidFill>
                      <a:srgbClr val="FF0000"/>
                    </a:solidFill>
                  </a:rPr>
                  <a:t>Eşik değerin belirlenmesi:</a:t>
                </a:r>
              </a:p>
              <a:p>
                <a:pPr marL="0" indent="0">
                  <a:buNone/>
                </a:pPr>
                <a:endParaRPr lang="tr-TR" dirty="0">
                  <a:solidFill>
                    <a:srgbClr val="FF0000"/>
                  </a:solidFill>
                </a:endParaRPr>
              </a:p>
              <a:p>
                <a:pPr marL="0" indent="0" algn="just">
                  <a:buNone/>
                </a:pPr>
                <a:r>
                  <a:rPr lang="tr-TR" dirty="0">
                    <a:solidFill>
                      <a:srgbClr val="FF0000"/>
                    </a:solidFill>
                  </a:rPr>
                  <a:t> </a:t>
                </a:r>
                <a:r>
                  <a:rPr lang="tr-TR" dirty="0"/>
                  <a:t>NİTELİK2’nin içerdiği değerler göz önüne alındığında en fazla bilgi kazancını sağlayacak değerin 80 olduğu anlaşılır. NİTELİK2 niteliği </a:t>
                </a:r>
                <a14:m>
                  <m:oMath xmlns:m="http://schemas.openxmlformats.org/officeDocument/2006/math">
                    <m:d>
                      <m:dPr>
                        <m:begChr m:val="{"/>
                        <m:endChr m:val="}"/>
                        <m:ctrlPr>
                          <a:rPr lang="tr-TR" i="1" smtClean="0">
                            <a:latin typeface="Cambria Math" panose="02040503050406030204" pitchFamily="18" charset="0"/>
                          </a:rPr>
                        </m:ctrlPr>
                      </m:dPr>
                      <m:e>
                        <m:r>
                          <a:rPr lang="tr-TR" b="0" i="1" smtClean="0">
                            <a:latin typeface="Cambria Math"/>
                          </a:rPr>
                          <m:t>65,70,75,80,85,90,95,96</m:t>
                        </m:r>
                      </m:e>
                    </m:d>
                  </m:oMath>
                </a14:m>
                <a:r>
                  <a:rPr lang="tr-TR" dirty="0"/>
                  <a:t> değerlerine sahiptir. Kümenin orta noktaları olan (80,85) aralığının orta noktası olan </a:t>
                </a:r>
                <a14:m>
                  <m:oMath xmlns:m="http://schemas.openxmlformats.org/officeDocument/2006/math">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𝑡</m:t>
                        </m:r>
                      </m:e>
                      <m:sub>
                        <m:r>
                          <a:rPr lang="tr-TR" i="1">
                            <a:solidFill>
                              <a:srgbClr val="292934"/>
                            </a:solidFill>
                            <a:latin typeface="Cambria Math"/>
                          </a:rPr>
                          <m:t>𝑖</m:t>
                        </m:r>
                      </m:sub>
                    </m:sSub>
                  </m:oMath>
                </a14:m>
                <a:r>
                  <a:rPr lang="tr-TR" dirty="0">
                    <a:solidFill>
                      <a:srgbClr val="292934"/>
                    </a:solidFill>
                  </a:rPr>
                  <a:t>=</a:t>
                </a:r>
                <a14:m>
                  <m:oMath xmlns:m="http://schemas.openxmlformats.org/officeDocument/2006/math">
                    <m:f>
                      <m:fPr>
                        <m:ctrlPr>
                          <a:rPr lang="tr-TR" i="1" dirty="0">
                            <a:solidFill>
                              <a:srgbClr val="292934"/>
                            </a:solidFill>
                            <a:latin typeface="Cambria Math" panose="02040503050406030204" pitchFamily="18" charset="0"/>
                          </a:rPr>
                        </m:ctrlPr>
                      </m:fPr>
                      <m:num>
                        <m:sSub>
                          <m:sSubPr>
                            <m:ctrlPr>
                              <a:rPr lang="tr-TR" i="1" dirty="0">
                                <a:solidFill>
                                  <a:srgbClr val="292934"/>
                                </a:solidFill>
                                <a:latin typeface="Cambria Math" panose="02040503050406030204" pitchFamily="18" charset="0"/>
                              </a:rPr>
                            </m:ctrlPr>
                          </m:sSubPr>
                          <m:e>
                            <m:r>
                              <a:rPr lang="tr-TR" i="1" dirty="0">
                                <a:solidFill>
                                  <a:srgbClr val="292934"/>
                                </a:solidFill>
                                <a:latin typeface="Cambria Math"/>
                              </a:rPr>
                              <m:t>𝑣</m:t>
                            </m:r>
                          </m:e>
                          <m:sub>
                            <m:r>
                              <a:rPr lang="tr-TR" i="1" dirty="0">
                                <a:solidFill>
                                  <a:srgbClr val="292934"/>
                                </a:solidFill>
                                <a:latin typeface="Cambria Math"/>
                              </a:rPr>
                              <m:t>𝑖</m:t>
                            </m:r>
                          </m:sub>
                        </m:sSub>
                        <m:r>
                          <a:rPr lang="tr-TR" i="1" dirty="0">
                            <a:solidFill>
                              <a:srgbClr val="292934"/>
                            </a:solidFill>
                            <a:latin typeface="Cambria Math"/>
                          </a:rPr>
                          <m:t>+</m:t>
                        </m:r>
                        <m:sSub>
                          <m:sSubPr>
                            <m:ctrlPr>
                              <a:rPr lang="tr-TR" i="1" dirty="0">
                                <a:solidFill>
                                  <a:srgbClr val="292934"/>
                                </a:solidFill>
                                <a:latin typeface="Cambria Math" panose="02040503050406030204" pitchFamily="18" charset="0"/>
                              </a:rPr>
                            </m:ctrlPr>
                          </m:sSubPr>
                          <m:e>
                            <m:r>
                              <a:rPr lang="tr-TR" i="1" dirty="0">
                                <a:solidFill>
                                  <a:srgbClr val="292934"/>
                                </a:solidFill>
                                <a:latin typeface="Cambria Math"/>
                              </a:rPr>
                              <m:t>𝑣</m:t>
                            </m:r>
                          </m:e>
                          <m:sub>
                            <m:r>
                              <a:rPr lang="tr-TR" i="1" dirty="0">
                                <a:solidFill>
                                  <a:srgbClr val="292934"/>
                                </a:solidFill>
                                <a:latin typeface="Cambria Math"/>
                              </a:rPr>
                              <m:t>𝑖</m:t>
                            </m:r>
                            <m:r>
                              <a:rPr lang="tr-TR" i="1" dirty="0">
                                <a:solidFill>
                                  <a:srgbClr val="292934"/>
                                </a:solidFill>
                                <a:latin typeface="Cambria Math"/>
                              </a:rPr>
                              <m:t>+1</m:t>
                            </m:r>
                          </m:sub>
                        </m:sSub>
                      </m:num>
                      <m:den>
                        <m:r>
                          <a:rPr lang="tr-TR" i="1" dirty="0">
                            <a:solidFill>
                              <a:srgbClr val="292934"/>
                            </a:solidFill>
                            <a:latin typeface="Cambria Math"/>
                          </a:rPr>
                          <m:t>2</m:t>
                        </m:r>
                      </m:den>
                    </m:f>
                  </m:oMath>
                </a14:m>
                <a:r>
                  <a:rPr lang="tr-TR" dirty="0"/>
                  <a:t>= </a:t>
                </a:r>
                <a14:m>
                  <m:oMath xmlns:m="http://schemas.openxmlformats.org/officeDocument/2006/math">
                    <m:f>
                      <m:fPr>
                        <m:ctrlPr>
                          <a:rPr lang="tr-TR" i="1" dirty="0" smtClean="0">
                            <a:latin typeface="Cambria Math" panose="02040503050406030204" pitchFamily="18" charset="0"/>
                          </a:rPr>
                        </m:ctrlPr>
                      </m:fPr>
                      <m:num>
                        <m:r>
                          <a:rPr lang="tr-TR" b="0" i="1" dirty="0" smtClean="0">
                            <a:latin typeface="Cambria Math"/>
                          </a:rPr>
                          <m:t>80+85</m:t>
                        </m:r>
                      </m:num>
                      <m:den>
                        <m:r>
                          <a:rPr lang="tr-TR" b="0" i="1" dirty="0" smtClean="0">
                            <a:latin typeface="Cambria Math"/>
                          </a:rPr>
                          <m:t>2</m:t>
                        </m:r>
                      </m:den>
                    </m:f>
                    <m:r>
                      <a:rPr lang="tr-TR" i="1" dirty="0" smtClean="0">
                        <a:latin typeface="Cambria Math"/>
                        <a:ea typeface="Cambria Math"/>
                      </a:rPr>
                      <m:t>~</m:t>
                    </m:r>
                    <m:r>
                      <a:rPr lang="tr-TR" b="0" i="1" dirty="0" smtClean="0">
                        <a:latin typeface="Cambria Math"/>
                        <a:ea typeface="Cambria Math"/>
                      </a:rPr>
                      <m:t>83</m:t>
                    </m:r>
                  </m:oMath>
                </a14:m>
                <a:r>
                  <a:rPr lang="tr-TR" dirty="0"/>
                  <a:t> noktası </a:t>
                </a:r>
                <a:r>
                  <a:rPr lang="tr-TR" dirty="0">
                    <a:solidFill>
                      <a:srgbClr val="FF0000"/>
                    </a:solidFill>
                  </a:rPr>
                  <a:t>eşik değer </a:t>
                </a:r>
                <a:r>
                  <a:rPr lang="tr-TR" dirty="0"/>
                  <a:t>olarak alınabilir. O halde NİTELİK2’nin içerdiği değerlere (NİTELİK</a:t>
                </a:r>
                <a14:m>
                  <m:oMath xmlns:m="http://schemas.openxmlformats.org/officeDocument/2006/math">
                    <m:r>
                      <a:rPr lang="tr-TR" i="1" smtClean="0">
                        <a:latin typeface="Cambria Math"/>
                        <a:ea typeface="Cambria Math"/>
                      </a:rPr>
                      <m:t>≤</m:t>
                    </m:r>
                    <m:r>
                      <a:rPr lang="tr-TR" b="0" i="1" smtClean="0">
                        <a:latin typeface="Cambria Math"/>
                        <a:ea typeface="Cambria Math"/>
                      </a:rPr>
                      <m:t>83  </m:t>
                    </m:r>
                  </m:oMath>
                </a14:m>
                <a:r>
                  <a:rPr lang="tr-TR" dirty="0"/>
                  <a:t>veya NİTELİK2&gt;83) testi uygulanarak ona göre düzenleme yapılır. Bu teste göre eğitim kümesinin görünümü </a:t>
                </a:r>
                <a:r>
                  <a:rPr lang="tr-TR" dirty="0">
                    <a:solidFill>
                      <a:srgbClr val="FF0000"/>
                    </a:solidFill>
                  </a:rPr>
                  <a:t>Tablo 3.18’de </a:t>
                </a:r>
                <a:r>
                  <a:rPr lang="tr-TR" dirty="0"/>
                  <a:t>görüldüğü biçimi alır.</a:t>
                </a: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836712"/>
                <a:ext cx="8229600" cy="5640288"/>
              </a:xfrm>
              <a:blipFill>
                <a:blip r:embed="rId2"/>
                <a:stretch>
                  <a:fillRect l="-1704" t="-3132" r="-1704"/>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375024047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533400"/>
            <a:ext cx="8229600" cy="519336"/>
          </a:xfrm>
        </p:spPr>
        <p:txBody>
          <a:bodyPr>
            <a:normAutofit/>
          </a:bodyPr>
          <a:lstStyle/>
          <a:p>
            <a:r>
              <a:rPr lang="tr-TR" sz="2800" dirty="0"/>
              <a:t>Tablo 3.18</a:t>
            </a:r>
          </a:p>
        </p:txBody>
      </p:sp>
      <p:graphicFrame>
        <p:nvGraphicFramePr>
          <p:cNvPr id="5" name="İçerik Yer Tutucusu 4"/>
          <p:cNvGraphicFramePr>
            <a:graphicFrameLocks noGrp="1"/>
          </p:cNvGraphicFramePr>
          <p:nvPr>
            <p:ph idx="1"/>
          </p:nvPr>
        </p:nvGraphicFramePr>
        <p:xfrm>
          <a:off x="457200" y="1052513"/>
          <a:ext cx="8229600" cy="5562600"/>
        </p:xfrm>
        <a:graphic>
          <a:graphicData uri="http://schemas.openxmlformats.org/drawingml/2006/table">
            <a:tbl>
              <a:tblPr firstRow="1" bandRow="1">
                <a:tableStyleId>{10A1B5D5-9B99-4C35-A422-299274C87663}</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pPr algn="ctr"/>
                      <a:r>
                        <a:rPr lang="tr-TR" dirty="0"/>
                        <a:t>NİTELİK1</a:t>
                      </a:r>
                    </a:p>
                  </a:txBody>
                  <a:tcPr/>
                </a:tc>
                <a:tc>
                  <a:txBody>
                    <a:bodyPr/>
                    <a:lstStyle/>
                    <a:p>
                      <a:pPr algn="ctr"/>
                      <a:r>
                        <a:rPr lang="tr-TR" dirty="0"/>
                        <a:t>NİTELİK2</a:t>
                      </a:r>
                    </a:p>
                  </a:txBody>
                  <a:tcPr/>
                </a:tc>
                <a:tc>
                  <a:txBody>
                    <a:bodyPr/>
                    <a:lstStyle/>
                    <a:p>
                      <a:pPr algn="ctr"/>
                      <a:r>
                        <a:rPr lang="tr-TR" dirty="0"/>
                        <a:t>NİTELİK3</a:t>
                      </a:r>
                    </a:p>
                  </a:txBody>
                  <a:tcPr/>
                </a:tc>
                <a:tc>
                  <a:txBody>
                    <a:bodyPr/>
                    <a:lstStyle/>
                    <a:p>
                      <a:pPr algn="ctr"/>
                      <a:r>
                        <a:rPr lang="tr-TR" dirty="0"/>
                        <a:t>SINIF</a:t>
                      </a:r>
                    </a:p>
                  </a:txBody>
                  <a:tcPr/>
                </a:tc>
                <a:extLst>
                  <a:ext uri="{0D108BD9-81ED-4DB2-BD59-A6C34878D82A}">
                    <a16:rowId xmlns:a16="http://schemas.microsoft.com/office/drawing/2014/main" val="10000"/>
                  </a:ext>
                </a:extLst>
              </a:tr>
              <a:tr h="370840">
                <a:tc>
                  <a:txBody>
                    <a:bodyPr/>
                    <a:lstStyle/>
                    <a:p>
                      <a:pPr algn="ctr"/>
                      <a:r>
                        <a:rPr lang="tr-TR" dirty="0"/>
                        <a:t>a</a:t>
                      </a:r>
                    </a:p>
                  </a:txBody>
                  <a:tcPr/>
                </a:tc>
                <a:tc>
                  <a:txBody>
                    <a:bodyPr/>
                    <a:lstStyle/>
                    <a:p>
                      <a:pPr algn="ctr"/>
                      <a:r>
                        <a:rPr lang="tr-TR" dirty="0"/>
                        <a:t>Eşit veya küçük</a:t>
                      </a:r>
                    </a:p>
                  </a:txBody>
                  <a:tcPr/>
                </a:tc>
                <a:tc>
                  <a:txBody>
                    <a:bodyPr/>
                    <a:lstStyle/>
                    <a:p>
                      <a:pPr algn="ctr"/>
                      <a:r>
                        <a:rPr lang="tr-TR" dirty="0"/>
                        <a:t>Doğru</a:t>
                      </a:r>
                    </a:p>
                  </a:txBody>
                  <a:tcPr/>
                </a:tc>
                <a:tc>
                  <a:txBody>
                    <a:bodyPr/>
                    <a:lstStyle/>
                    <a:p>
                      <a:pPr algn="ctr"/>
                      <a:r>
                        <a:rPr lang="tr-TR" dirty="0"/>
                        <a:t>Sınıf1</a:t>
                      </a:r>
                    </a:p>
                  </a:txBody>
                  <a:tcPr/>
                </a:tc>
                <a:extLst>
                  <a:ext uri="{0D108BD9-81ED-4DB2-BD59-A6C34878D82A}">
                    <a16:rowId xmlns:a16="http://schemas.microsoft.com/office/drawing/2014/main" val="10001"/>
                  </a:ext>
                </a:extLst>
              </a:tr>
              <a:tr h="370840">
                <a:tc>
                  <a:txBody>
                    <a:bodyPr/>
                    <a:lstStyle/>
                    <a:p>
                      <a:pPr algn="ctr"/>
                      <a:r>
                        <a:rPr lang="tr-TR" dirty="0"/>
                        <a:t>a</a:t>
                      </a:r>
                    </a:p>
                  </a:txBody>
                  <a:tcPr/>
                </a:tc>
                <a:tc>
                  <a:txBody>
                    <a:bodyPr/>
                    <a:lstStyle/>
                    <a:p>
                      <a:pPr algn="ctr"/>
                      <a:r>
                        <a:rPr lang="tr-TR" dirty="0"/>
                        <a:t>Büyük</a:t>
                      </a:r>
                    </a:p>
                  </a:txBody>
                  <a:tcPr/>
                </a:tc>
                <a:tc>
                  <a:txBody>
                    <a:bodyPr/>
                    <a:lstStyle/>
                    <a:p>
                      <a:pPr algn="ctr"/>
                      <a:r>
                        <a:rPr lang="tr-TR" dirty="0"/>
                        <a:t>Doğru</a:t>
                      </a:r>
                    </a:p>
                  </a:txBody>
                  <a:tcPr/>
                </a:tc>
                <a:tc>
                  <a:txBody>
                    <a:bodyPr/>
                    <a:lstStyle/>
                    <a:p>
                      <a:pPr algn="ctr"/>
                      <a:r>
                        <a:rPr lang="tr-TR" dirty="0"/>
                        <a:t>Sınıf2</a:t>
                      </a:r>
                    </a:p>
                  </a:txBody>
                  <a:tcPr/>
                </a:tc>
                <a:extLst>
                  <a:ext uri="{0D108BD9-81ED-4DB2-BD59-A6C34878D82A}">
                    <a16:rowId xmlns:a16="http://schemas.microsoft.com/office/drawing/2014/main" val="10002"/>
                  </a:ext>
                </a:extLst>
              </a:tr>
              <a:tr h="370840">
                <a:tc>
                  <a:txBody>
                    <a:bodyPr/>
                    <a:lstStyle/>
                    <a:p>
                      <a:pPr algn="ctr"/>
                      <a:r>
                        <a:rPr lang="tr-TR" dirty="0"/>
                        <a:t>a</a:t>
                      </a:r>
                    </a:p>
                  </a:txBody>
                  <a:tcPr/>
                </a:tc>
                <a:tc>
                  <a:txBody>
                    <a:bodyPr/>
                    <a:lstStyle/>
                    <a:p>
                      <a:pPr algn="ctr"/>
                      <a:r>
                        <a:rPr lang="tr-TR" dirty="0"/>
                        <a:t>Büyük</a:t>
                      </a:r>
                    </a:p>
                  </a:txBody>
                  <a:tcPr/>
                </a:tc>
                <a:tc>
                  <a:txBody>
                    <a:bodyPr/>
                    <a:lstStyle/>
                    <a:p>
                      <a:pPr algn="ctr"/>
                      <a:r>
                        <a:rPr lang="tr-TR" dirty="0"/>
                        <a:t>Yanlış</a:t>
                      </a:r>
                    </a:p>
                  </a:txBody>
                  <a:tcPr/>
                </a:tc>
                <a:tc>
                  <a:txBody>
                    <a:bodyPr/>
                    <a:lstStyle/>
                    <a:p>
                      <a:pPr algn="ctr"/>
                      <a:r>
                        <a:rPr lang="tr-TR" dirty="0"/>
                        <a:t>Sınıf2</a:t>
                      </a:r>
                    </a:p>
                  </a:txBody>
                  <a:tcPr/>
                </a:tc>
                <a:extLst>
                  <a:ext uri="{0D108BD9-81ED-4DB2-BD59-A6C34878D82A}">
                    <a16:rowId xmlns:a16="http://schemas.microsoft.com/office/drawing/2014/main" val="10003"/>
                  </a:ext>
                </a:extLst>
              </a:tr>
              <a:tr h="370840">
                <a:tc>
                  <a:txBody>
                    <a:bodyPr/>
                    <a:lstStyle/>
                    <a:p>
                      <a:pPr algn="ctr"/>
                      <a:r>
                        <a:rPr lang="tr-TR" dirty="0"/>
                        <a:t>a</a:t>
                      </a:r>
                    </a:p>
                  </a:txBody>
                  <a:tcPr/>
                </a:tc>
                <a:tc>
                  <a:txBody>
                    <a:bodyPr/>
                    <a:lstStyle/>
                    <a:p>
                      <a:pPr algn="ctr"/>
                      <a:r>
                        <a:rPr lang="tr-TR" dirty="0"/>
                        <a:t>Büyük</a:t>
                      </a:r>
                    </a:p>
                  </a:txBody>
                  <a:tcPr/>
                </a:tc>
                <a:tc>
                  <a:txBody>
                    <a:bodyPr/>
                    <a:lstStyle/>
                    <a:p>
                      <a:pPr algn="ctr"/>
                      <a:r>
                        <a:rPr lang="tr-TR" dirty="0"/>
                        <a:t>Yanlış</a:t>
                      </a:r>
                    </a:p>
                  </a:txBody>
                  <a:tcPr/>
                </a:tc>
                <a:tc>
                  <a:txBody>
                    <a:bodyPr/>
                    <a:lstStyle/>
                    <a:p>
                      <a:pPr algn="ctr"/>
                      <a:r>
                        <a:rPr lang="tr-TR" dirty="0"/>
                        <a:t>Sınıf2</a:t>
                      </a:r>
                    </a:p>
                  </a:txBody>
                  <a:tcPr/>
                </a:tc>
                <a:extLst>
                  <a:ext uri="{0D108BD9-81ED-4DB2-BD59-A6C34878D82A}">
                    <a16:rowId xmlns:a16="http://schemas.microsoft.com/office/drawing/2014/main" val="10004"/>
                  </a:ext>
                </a:extLst>
              </a:tr>
              <a:tr h="370840">
                <a:tc>
                  <a:txBody>
                    <a:bodyPr/>
                    <a:lstStyle/>
                    <a:p>
                      <a:pPr algn="ctr"/>
                      <a:r>
                        <a:rPr lang="tr-TR" dirty="0"/>
                        <a:t>a</a:t>
                      </a:r>
                    </a:p>
                  </a:txBody>
                  <a:tcPr/>
                </a:tc>
                <a:tc>
                  <a:txBody>
                    <a:bodyPr/>
                    <a:lstStyle/>
                    <a:p>
                      <a:pPr algn="ctr"/>
                      <a:r>
                        <a:rPr lang="tr-TR" dirty="0"/>
                        <a:t>Eşit veya küçük</a:t>
                      </a:r>
                    </a:p>
                  </a:txBody>
                  <a:tcPr/>
                </a:tc>
                <a:tc>
                  <a:txBody>
                    <a:bodyPr/>
                    <a:lstStyle/>
                    <a:p>
                      <a:pPr algn="ctr"/>
                      <a:r>
                        <a:rPr lang="tr-TR" dirty="0"/>
                        <a:t>Yanlış</a:t>
                      </a:r>
                    </a:p>
                  </a:txBody>
                  <a:tcPr/>
                </a:tc>
                <a:tc>
                  <a:txBody>
                    <a:bodyPr/>
                    <a:lstStyle/>
                    <a:p>
                      <a:pPr algn="ctr"/>
                      <a:r>
                        <a:rPr lang="tr-TR" dirty="0"/>
                        <a:t>Sınıf1</a:t>
                      </a:r>
                    </a:p>
                  </a:txBody>
                  <a:tcPr/>
                </a:tc>
                <a:extLst>
                  <a:ext uri="{0D108BD9-81ED-4DB2-BD59-A6C34878D82A}">
                    <a16:rowId xmlns:a16="http://schemas.microsoft.com/office/drawing/2014/main" val="10005"/>
                  </a:ext>
                </a:extLst>
              </a:tr>
              <a:tr h="370840">
                <a:tc>
                  <a:txBody>
                    <a:bodyPr/>
                    <a:lstStyle/>
                    <a:p>
                      <a:pPr algn="ctr"/>
                      <a:r>
                        <a:rPr lang="tr-TR" dirty="0"/>
                        <a:t>b</a:t>
                      </a:r>
                    </a:p>
                  </a:txBody>
                  <a:tcPr/>
                </a:tc>
                <a:tc>
                  <a:txBody>
                    <a:bodyPr/>
                    <a:lstStyle/>
                    <a:p>
                      <a:pPr algn="ctr"/>
                      <a:r>
                        <a:rPr lang="tr-TR" dirty="0"/>
                        <a:t>Büyük</a:t>
                      </a:r>
                    </a:p>
                  </a:txBody>
                  <a:tcPr/>
                </a:tc>
                <a:tc>
                  <a:txBody>
                    <a:bodyPr/>
                    <a:lstStyle/>
                    <a:p>
                      <a:pPr algn="ctr"/>
                      <a:r>
                        <a:rPr lang="tr-TR" dirty="0"/>
                        <a:t>Doğru</a:t>
                      </a:r>
                    </a:p>
                  </a:txBody>
                  <a:tcPr/>
                </a:tc>
                <a:tc>
                  <a:txBody>
                    <a:bodyPr/>
                    <a:lstStyle/>
                    <a:p>
                      <a:pPr algn="ctr"/>
                      <a:r>
                        <a:rPr lang="tr-TR" dirty="0"/>
                        <a:t>Sınıf1</a:t>
                      </a:r>
                    </a:p>
                  </a:txBody>
                  <a:tcPr/>
                </a:tc>
                <a:extLst>
                  <a:ext uri="{0D108BD9-81ED-4DB2-BD59-A6C34878D82A}">
                    <a16:rowId xmlns:a16="http://schemas.microsoft.com/office/drawing/2014/main" val="10006"/>
                  </a:ext>
                </a:extLst>
              </a:tr>
              <a:tr h="370840">
                <a:tc>
                  <a:txBody>
                    <a:bodyPr/>
                    <a:lstStyle/>
                    <a:p>
                      <a:pPr algn="ctr"/>
                      <a:r>
                        <a:rPr lang="tr-TR" dirty="0"/>
                        <a:t>b</a:t>
                      </a:r>
                    </a:p>
                  </a:txBody>
                  <a:tcPr/>
                </a:tc>
                <a:tc>
                  <a:txBody>
                    <a:bodyPr/>
                    <a:lstStyle/>
                    <a:p>
                      <a:pPr algn="ctr"/>
                      <a:r>
                        <a:rPr lang="tr-TR" dirty="0"/>
                        <a:t>Eşit veya</a:t>
                      </a:r>
                      <a:r>
                        <a:rPr lang="tr-TR" baseline="0" dirty="0"/>
                        <a:t> küçük</a:t>
                      </a:r>
                      <a:endParaRPr lang="tr-TR" dirty="0"/>
                    </a:p>
                  </a:txBody>
                  <a:tcPr/>
                </a:tc>
                <a:tc>
                  <a:txBody>
                    <a:bodyPr/>
                    <a:lstStyle/>
                    <a:p>
                      <a:pPr algn="ctr"/>
                      <a:r>
                        <a:rPr lang="tr-TR" dirty="0"/>
                        <a:t>Yanlış</a:t>
                      </a:r>
                    </a:p>
                  </a:txBody>
                  <a:tcPr/>
                </a:tc>
                <a:tc>
                  <a:txBody>
                    <a:bodyPr/>
                    <a:lstStyle/>
                    <a:p>
                      <a:pPr algn="ctr"/>
                      <a:r>
                        <a:rPr lang="tr-TR" dirty="0"/>
                        <a:t>Sınıf1</a:t>
                      </a:r>
                    </a:p>
                  </a:txBody>
                  <a:tcPr/>
                </a:tc>
                <a:extLst>
                  <a:ext uri="{0D108BD9-81ED-4DB2-BD59-A6C34878D82A}">
                    <a16:rowId xmlns:a16="http://schemas.microsoft.com/office/drawing/2014/main" val="10007"/>
                  </a:ext>
                </a:extLst>
              </a:tr>
              <a:tr h="370840">
                <a:tc>
                  <a:txBody>
                    <a:bodyPr/>
                    <a:lstStyle/>
                    <a:p>
                      <a:pPr algn="ctr"/>
                      <a:r>
                        <a:rPr lang="tr-TR" dirty="0"/>
                        <a:t>b</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dirty="0"/>
                        <a:t>Eşit veya</a:t>
                      </a:r>
                      <a:r>
                        <a:rPr lang="tr-TR" baseline="0" dirty="0"/>
                        <a:t> küçük</a:t>
                      </a:r>
                      <a:endParaRPr lang="tr-TR" dirty="0"/>
                    </a:p>
                  </a:txBody>
                  <a:tcPr/>
                </a:tc>
                <a:tc>
                  <a:txBody>
                    <a:bodyPr/>
                    <a:lstStyle/>
                    <a:p>
                      <a:pPr algn="ctr"/>
                      <a:r>
                        <a:rPr lang="tr-TR" dirty="0"/>
                        <a:t>Doğru </a:t>
                      </a:r>
                    </a:p>
                  </a:txBody>
                  <a:tcPr/>
                </a:tc>
                <a:tc>
                  <a:txBody>
                    <a:bodyPr/>
                    <a:lstStyle/>
                    <a:p>
                      <a:pPr algn="ctr"/>
                      <a:r>
                        <a:rPr lang="tr-TR" dirty="0"/>
                        <a:t>Sınıf1</a:t>
                      </a:r>
                    </a:p>
                  </a:txBody>
                  <a:tcPr/>
                </a:tc>
                <a:extLst>
                  <a:ext uri="{0D108BD9-81ED-4DB2-BD59-A6C34878D82A}">
                    <a16:rowId xmlns:a16="http://schemas.microsoft.com/office/drawing/2014/main" val="10008"/>
                  </a:ext>
                </a:extLst>
              </a:tr>
              <a:tr h="370840">
                <a:tc>
                  <a:txBody>
                    <a:bodyPr/>
                    <a:lstStyle/>
                    <a:p>
                      <a:pPr algn="ctr"/>
                      <a:r>
                        <a:rPr lang="tr-TR" dirty="0"/>
                        <a:t>b</a:t>
                      </a:r>
                    </a:p>
                  </a:txBody>
                  <a:tcPr/>
                </a:tc>
                <a:tc>
                  <a:txBody>
                    <a:bodyPr/>
                    <a:lstStyle/>
                    <a:p>
                      <a:pPr algn="ctr"/>
                      <a:r>
                        <a:rPr lang="tr-TR" dirty="0"/>
                        <a:t>Eşit veya</a:t>
                      </a:r>
                      <a:r>
                        <a:rPr lang="tr-TR" baseline="0" dirty="0"/>
                        <a:t> küçük</a:t>
                      </a:r>
                      <a:endParaRPr lang="tr-TR" dirty="0"/>
                    </a:p>
                  </a:txBody>
                  <a:tcPr/>
                </a:tc>
                <a:tc>
                  <a:txBody>
                    <a:bodyPr/>
                    <a:lstStyle/>
                    <a:p>
                      <a:pPr algn="ctr"/>
                      <a:r>
                        <a:rPr lang="tr-TR" dirty="0"/>
                        <a:t>Yanlış</a:t>
                      </a:r>
                    </a:p>
                  </a:txBody>
                  <a:tcPr/>
                </a:tc>
                <a:tc>
                  <a:txBody>
                    <a:bodyPr/>
                    <a:lstStyle/>
                    <a:p>
                      <a:pPr algn="ctr"/>
                      <a:r>
                        <a:rPr lang="tr-TR" dirty="0"/>
                        <a:t>Sınıf1</a:t>
                      </a:r>
                    </a:p>
                  </a:txBody>
                  <a:tcPr/>
                </a:tc>
                <a:extLst>
                  <a:ext uri="{0D108BD9-81ED-4DB2-BD59-A6C34878D82A}">
                    <a16:rowId xmlns:a16="http://schemas.microsoft.com/office/drawing/2014/main" val="10009"/>
                  </a:ext>
                </a:extLst>
              </a:tr>
              <a:tr h="370840">
                <a:tc>
                  <a:txBody>
                    <a:bodyPr/>
                    <a:lstStyle/>
                    <a:p>
                      <a:pPr algn="ctr"/>
                      <a:r>
                        <a:rPr lang="tr-TR" dirty="0"/>
                        <a:t>c</a:t>
                      </a:r>
                    </a:p>
                  </a:txBody>
                  <a:tcPr/>
                </a:tc>
                <a:tc>
                  <a:txBody>
                    <a:bodyPr/>
                    <a:lstStyle/>
                    <a:p>
                      <a:pPr algn="ctr"/>
                      <a:r>
                        <a:rPr lang="tr-TR" dirty="0"/>
                        <a:t>Eşit veya</a:t>
                      </a:r>
                      <a:r>
                        <a:rPr lang="tr-TR" baseline="0" dirty="0"/>
                        <a:t> küçük</a:t>
                      </a:r>
                      <a:endParaRPr lang="tr-TR" dirty="0"/>
                    </a:p>
                  </a:txBody>
                  <a:tcPr/>
                </a:tc>
                <a:tc>
                  <a:txBody>
                    <a:bodyPr/>
                    <a:lstStyle/>
                    <a:p>
                      <a:pPr algn="ctr"/>
                      <a:r>
                        <a:rPr lang="tr-TR" dirty="0"/>
                        <a:t>Doğru</a:t>
                      </a:r>
                    </a:p>
                  </a:txBody>
                  <a:tcPr/>
                </a:tc>
                <a:tc>
                  <a:txBody>
                    <a:bodyPr/>
                    <a:lstStyle/>
                    <a:p>
                      <a:pPr algn="ctr"/>
                      <a:r>
                        <a:rPr lang="tr-TR" dirty="0"/>
                        <a:t>Sınıf2</a:t>
                      </a:r>
                    </a:p>
                  </a:txBody>
                  <a:tcPr/>
                </a:tc>
                <a:extLst>
                  <a:ext uri="{0D108BD9-81ED-4DB2-BD59-A6C34878D82A}">
                    <a16:rowId xmlns:a16="http://schemas.microsoft.com/office/drawing/2014/main" val="10010"/>
                  </a:ext>
                </a:extLst>
              </a:tr>
              <a:tr h="370840">
                <a:tc>
                  <a:txBody>
                    <a:bodyPr/>
                    <a:lstStyle/>
                    <a:p>
                      <a:pPr algn="ctr"/>
                      <a:r>
                        <a:rPr lang="tr-TR" dirty="0"/>
                        <a:t>c</a:t>
                      </a:r>
                    </a:p>
                  </a:txBody>
                  <a:tcPr/>
                </a:tc>
                <a:tc>
                  <a:txBody>
                    <a:bodyPr/>
                    <a:lstStyle/>
                    <a:p>
                      <a:pPr algn="ctr"/>
                      <a:r>
                        <a:rPr lang="tr-TR" dirty="0"/>
                        <a:t>Eşit veya</a:t>
                      </a:r>
                      <a:r>
                        <a:rPr lang="tr-TR" baseline="0" dirty="0"/>
                        <a:t> küçük</a:t>
                      </a:r>
                      <a:endParaRPr lang="tr-TR" dirty="0"/>
                    </a:p>
                  </a:txBody>
                  <a:tcPr/>
                </a:tc>
                <a:tc>
                  <a:txBody>
                    <a:bodyPr/>
                    <a:lstStyle/>
                    <a:p>
                      <a:pPr algn="ctr"/>
                      <a:r>
                        <a:rPr lang="tr-TR" dirty="0"/>
                        <a:t>Doğru</a:t>
                      </a:r>
                    </a:p>
                  </a:txBody>
                  <a:tcPr/>
                </a:tc>
                <a:tc>
                  <a:txBody>
                    <a:bodyPr/>
                    <a:lstStyle/>
                    <a:p>
                      <a:pPr algn="ctr"/>
                      <a:r>
                        <a:rPr lang="tr-TR" dirty="0"/>
                        <a:t>Sınıf2</a:t>
                      </a:r>
                    </a:p>
                  </a:txBody>
                  <a:tcPr/>
                </a:tc>
                <a:extLst>
                  <a:ext uri="{0D108BD9-81ED-4DB2-BD59-A6C34878D82A}">
                    <a16:rowId xmlns:a16="http://schemas.microsoft.com/office/drawing/2014/main" val="10011"/>
                  </a:ext>
                </a:extLst>
              </a:tr>
              <a:tr h="370840">
                <a:tc>
                  <a:txBody>
                    <a:bodyPr/>
                    <a:lstStyle/>
                    <a:p>
                      <a:pPr algn="ctr"/>
                      <a:r>
                        <a:rPr lang="tr-TR" dirty="0"/>
                        <a:t>c</a:t>
                      </a:r>
                    </a:p>
                  </a:txBody>
                  <a:tcPr/>
                </a:tc>
                <a:tc>
                  <a:txBody>
                    <a:bodyPr/>
                    <a:lstStyle/>
                    <a:p>
                      <a:pPr algn="ctr"/>
                      <a:r>
                        <a:rPr lang="tr-TR" dirty="0"/>
                        <a:t>Eşit veya</a:t>
                      </a:r>
                      <a:r>
                        <a:rPr lang="tr-TR" baseline="0" dirty="0"/>
                        <a:t> küçük</a:t>
                      </a:r>
                      <a:endParaRPr lang="tr-TR" dirty="0"/>
                    </a:p>
                  </a:txBody>
                  <a:tcPr/>
                </a:tc>
                <a:tc>
                  <a:txBody>
                    <a:bodyPr/>
                    <a:lstStyle/>
                    <a:p>
                      <a:pPr algn="ctr"/>
                      <a:r>
                        <a:rPr lang="tr-TR" dirty="0"/>
                        <a:t>Yanlış</a:t>
                      </a:r>
                    </a:p>
                  </a:txBody>
                  <a:tcPr/>
                </a:tc>
                <a:tc>
                  <a:txBody>
                    <a:bodyPr/>
                    <a:lstStyle/>
                    <a:p>
                      <a:pPr algn="ctr"/>
                      <a:r>
                        <a:rPr lang="tr-TR" dirty="0"/>
                        <a:t>Sınıf1</a:t>
                      </a:r>
                    </a:p>
                  </a:txBody>
                  <a:tcPr/>
                </a:tc>
                <a:extLst>
                  <a:ext uri="{0D108BD9-81ED-4DB2-BD59-A6C34878D82A}">
                    <a16:rowId xmlns:a16="http://schemas.microsoft.com/office/drawing/2014/main" val="10012"/>
                  </a:ext>
                </a:extLst>
              </a:tr>
              <a:tr h="370840">
                <a:tc>
                  <a:txBody>
                    <a:bodyPr/>
                    <a:lstStyle/>
                    <a:p>
                      <a:pPr algn="ctr"/>
                      <a:r>
                        <a:rPr lang="tr-TR" dirty="0"/>
                        <a:t>c</a:t>
                      </a:r>
                    </a:p>
                  </a:txBody>
                  <a:tcPr/>
                </a:tc>
                <a:tc>
                  <a:txBody>
                    <a:bodyPr/>
                    <a:lstStyle/>
                    <a:p>
                      <a:pPr algn="ctr"/>
                      <a:r>
                        <a:rPr lang="tr-TR" dirty="0"/>
                        <a:t>Eşit veya</a:t>
                      </a:r>
                      <a:r>
                        <a:rPr lang="tr-TR" baseline="0" dirty="0"/>
                        <a:t> küçük</a:t>
                      </a:r>
                      <a:endParaRPr lang="tr-TR" dirty="0"/>
                    </a:p>
                  </a:txBody>
                  <a:tcPr/>
                </a:tc>
                <a:tc>
                  <a:txBody>
                    <a:bodyPr/>
                    <a:lstStyle/>
                    <a:p>
                      <a:pPr algn="ctr"/>
                      <a:r>
                        <a:rPr lang="tr-TR" dirty="0"/>
                        <a:t>Yanlış</a:t>
                      </a:r>
                    </a:p>
                  </a:txBody>
                  <a:tcPr/>
                </a:tc>
                <a:tc>
                  <a:txBody>
                    <a:bodyPr/>
                    <a:lstStyle/>
                    <a:p>
                      <a:pPr algn="ctr"/>
                      <a:r>
                        <a:rPr lang="tr-TR" dirty="0"/>
                        <a:t>Sınıf1</a:t>
                      </a:r>
                    </a:p>
                  </a:txBody>
                  <a:tcPr/>
                </a:tc>
                <a:extLst>
                  <a:ext uri="{0D108BD9-81ED-4DB2-BD59-A6C34878D82A}">
                    <a16:rowId xmlns:a16="http://schemas.microsoft.com/office/drawing/2014/main" val="10013"/>
                  </a:ext>
                </a:extLst>
              </a:tr>
              <a:tr h="370840">
                <a:tc>
                  <a:txBody>
                    <a:bodyPr/>
                    <a:lstStyle/>
                    <a:p>
                      <a:pPr algn="ctr"/>
                      <a:r>
                        <a:rPr lang="tr-TR" dirty="0"/>
                        <a:t>c</a:t>
                      </a:r>
                    </a:p>
                  </a:txBody>
                  <a:tcPr/>
                </a:tc>
                <a:tc>
                  <a:txBody>
                    <a:bodyPr/>
                    <a:lstStyle/>
                    <a:p>
                      <a:pPr algn="ctr"/>
                      <a:r>
                        <a:rPr lang="tr-TR" dirty="0"/>
                        <a:t>Büyük</a:t>
                      </a:r>
                    </a:p>
                  </a:txBody>
                  <a:tcPr/>
                </a:tc>
                <a:tc>
                  <a:txBody>
                    <a:bodyPr/>
                    <a:lstStyle/>
                    <a:p>
                      <a:pPr algn="ctr"/>
                      <a:r>
                        <a:rPr lang="tr-TR" dirty="0"/>
                        <a:t>Yanlış</a:t>
                      </a:r>
                    </a:p>
                  </a:txBody>
                  <a:tcPr/>
                </a:tc>
                <a:tc>
                  <a:txBody>
                    <a:bodyPr/>
                    <a:lstStyle/>
                    <a:p>
                      <a:pPr algn="ctr"/>
                      <a:r>
                        <a:rPr lang="tr-TR" dirty="0"/>
                        <a:t>Sınıf1</a:t>
                      </a:r>
                    </a:p>
                  </a:txBody>
                  <a:tcPr/>
                </a:tc>
                <a:extLst>
                  <a:ext uri="{0D108BD9-81ED-4DB2-BD59-A6C34878D82A}">
                    <a16:rowId xmlns:a16="http://schemas.microsoft.com/office/drawing/2014/main" val="10014"/>
                  </a:ext>
                </a:extLst>
              </a:tr>
            </a:tbl>
          </a:graphicData>
        </a:graphic>
      </p:graphicFrame>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90058084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764704"/>
                <a:ext cx="8229600" cy="5712296"/>
              </a:xfrm>
            </p:spPr>
            <p:txBody>
              <a:bodyPr>
                <a:normAutofit fontScale="92500" lnSpcReduction="10000"/>
              </a:bodyPr>
              <a:lstStyle/>
              <a:p>
                <a:pPr marL="0" indent="0">
                  <a:buNone/>
                </a:pPr>
                <a:r>
                  <a:rPr lang="tr-TR" dirty="0"/>
                  <a:t>Burada </a:t>
                </a:r>
                <a:r>
                  <a:rPr lang="tr-TR" dirty="0">
                    <a:solidFill>
                      <a:srgbClr val="FF0000"/>
                    </a:solidFill>
                  </a:rPr>
                  <a:t>SINIF </a:t>
                </a:r>
                <a:r>
                  <a:rPr lang="tr-TR" dirty="0"/>
                  <a:t>niteliği için,</a:t>
                </a:r>
              </a:p>
              <a:p>
                <a:pPr marL="0" indent="0">
                  <a:buNone/>
                </a:pPr>
                <a:endParaRPr lang="tr-TR"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b="0" i="1" smtClean="0">
                              <a:solidFill>
                                <a:schemeClr val="tx1"/>
                              </a:solidFill>
                              <a:latin typeface="Cambria Math"/>
                            </a:rPr>
                            <m:t>𝑃</m:t>
                          </m:r>
                        </m:e>
                        <m:sub>
                          <m:r>
                            <a:rPr lang="tr-TR" b="0" i="1" smtClean="0">
                              <a:solidFill>
                                <a:schemeClr val="tx1"/>
                              </a:solidFill>
                              <a:latin typeface="Cambria Math"/>
                            </a:rPr>
                            <m:t>𝑆𝐼𝑁𝐼𝐹</m:t>
                          </m:r>
                        </m:sub>
                      </m:sSub>
                      <m:r>
                        <a:rPr lang="tr-TR" b="0" i="1" smtClean="0">
                          <a:solidFill>
                            <a:schemeClr val="tx1"/>
                          </a:solidFill>
                          <a:latin typeface="Cambria Math"/>
                        </a:rPr>
                        <m:t>=</m:t>
                      </m:r>
                      <m:d>
                        <m:dPr>
                          <m:ctrlPr>
                            <a:rPr lang="tr-TR" b="0" i="1" smtClean="0">
                              <a:solidFill>
                                <a:schemeClr val="tx1"/>
                              </a:solidFill>
                              <a:latin typeface="Cambria Math" panose="02040503050406030204" pitchFamily="18" charset="0"/>
                            </a:rPr>
                          </m:ctrlPr>
                        </m:dPr>
                        <m:e>
                          <m:f>
                            <m:fPr>
                              <m:ctrlPr>
                                <a:rPr lang="tr-TR" b="0" i="1" smtClean="0">
                                  <a:solidFill>
                                    <a:schemeClr val="tx1"/>
                                  </a:solidFill>
                                  <a:latin typeface="Cambria Math" panose="02040503050406030204" pitchFamily="18" charset="0"/>
                                </a:rPr>
                              </m:ctrlPr>
                            </m:fPr>
                            <m:num>
                              <m:r>
                                <a:rPr lang="tr-TR" b="0" i="1" smtClean="0">
                                  <a:solidFill>
                                    <a:schemeClr val="tx1"/>
                                  </a:solidFill>
                                  <a:latin typeface="Cambria Math"/>
                                </a:rPr>
                                <m:t>5</m:t>
                              </m:r>
                            </m:num>
                            <m:den>
                              <m:r>
                                <a:rPr lang="tr-TR" b="0" i="1" smtClean="0">
                                  <a:solidFill>
                                    <a:schemeClr val="tx1"/>
                                  </a:solidFill>
                                  <a:latin typeface="Cambria Math"/>
                                </a:rPr>
                                <m:t>14</m:t>
                              </m:r>
                            </m:den>
                          </m:f>
                          <m:r>
                            <a:rPr lang="tr-TR" b="0" i="1" smtClean="0">
                              <a:solidFill>
                                <a:schemeClr val="tx1"/>
                              </a:solidFill>
                              <a:latin typeface="Cambria Math"/>
                            </a:rPr>
                            <m:t>,</m:t>
                          </m:r>
                          <m:f>
                            <m:fPr>
                              <m:ctrlPr>
                                <a:rPr lang="tr-TR" b="0" i="1" smtClean="0">
                                  <a:solidFill>
                                    <a:schemeClr val="tx1"/>
                                  </a:solidFill>
                                  <a:latin typeface="Cambria Math" panose="02040503050406030204" pitchFamily="18" charset="0"/>
                                </a:rPr>
                              </m:ctrlPr>
                            </m:fPr>
                            <m:num>
                              <m:r>
                                <a:rPr lang="tr-TR" b="0" i="1" smtClean="0">
                                  <a:solidFill>
                                    <a:schemeClr val="tx1"/>
                                  </a:solidFill>
                                  <a:latin typeface="Cambria Math"/>
                                </a:rPr>
                                <m:t>9</m:t>
                              </m:r>
                            </m:num>
                            <m:den>
                              <m:r>
                                <a:rPr lang="tr-TR" b="0" i="1" smtClean="0">
                                  <a:solidFill>
                                    <a:schemeClr val="tx1"/>
                                  </a:solidFill>
                                  <a:latin typeface="Cambria Math"/>
                                </a:rPr>
                                <m:t>14</m:t>
                              </m:r>
                            </m:den>
                          </m:f>
                        </m:e>
                      </m:d>
                    </m:oMath>
                  </m:oMathPara>
                </a14:m>
                <a:endParaRPr lang="tr-TR" dirty="0">
                  <a:solidFill>
                    <a:srgbClr val="FF0000"/>
                  </a:solidFill>
                </a:endParaRPr>
              </a:p>
              <a:p>
                <a:pPr marL="0" indent="0" algn="just">
                  <a:buNone/>
                </a:pPr>
                <a:r>
                  <a:rPr lang="tr-TR" dirty="0">
                    <a:solidFill>
                      <a:srgbClr val="FF0000"/>
                    </a:solidFill>
                  </a:rPr>
                  <a:t> </a:t>
                </a:r>
                <a:r>
                  <a:rPr lang="tr-TR" dirty="0"/>
                  <a:t>olduğuna göre ,SINIF kümesi için entropi şu şekilde hesaplanabilir.</a:t>
                </a:r>
              </a:p>
              <a:p>
                <a:pPr marL="0" indent="0" algn="ctr">
                  <a:buNone/>
                </a:pPr>
                <a14:m>
                  <m:oMath xmlns:m="http://schemas.openxmlformats.org/officeDocument/2006/math">
                    <m:r>
                      <a:rPr lang="tr-TR" b="0" i="1" smtClean="0">
                        <a:solidFill>
                          <a:schemeClr val="tx1"/>
                        </a:solidFill>
                        <a:latin typeface="Cambria Math"/>
                      </a:rPr>
                      <m:t>𝐻</m:t>
                    </m:r>
                    <m:d>
                      <m:dPr>
                        <m:ctrlPr>
                          <a:rPr lang="tr-TR" b="0" i="1" smtClean="0">
                            <a:solidFill>
                              <a:schemeClr val="tx1"/>
                            </a:solidFill>
                            <a:latin typeface="Cambria Math" panose="02040503050406030204" pitchFamily="18" charset="0"/>
                          </a:rPr>
                        </m:ctrlPr>
                      </m:dPr>
                      <m:e>
                        <m:r>
                          <a:rPr lang="tr-TR" b="0" i="1" smtClean="0">
                            <a:solidFill>
                              <a:schemeClr val="tx1"/>
                            </a:solidFill>
                            <a:latin typeface="Cambria Math"/>
                          </a:rPr>
                          <m:t>𝑆𝐼𝑁𝐼𝐹</m:t>
                        </m:r>
                      </m:e>
                    </m:d>
                    <m:r>
                      <a:rPr lang="tr-TR" b="0" i="1" smtClean="0">
                        <a:solidFill>
                          <a:schemeClr val="tx1"/>
                        </a:solidFill>
                        <a:latin typeface="Cambria Math"/>
                      </a:rPr>
                      <m:t>=−</m:t>
                    </m:r>
                    <m:d>
                      <m:dPr>
                        <m:ctrlPr>
                          <a:rPr lang="tr-TR" b="0" i="1" smtClean="0">
                            <a:solidFill>
                              <a:schemeClr val="tx1"/>
                            </a:solidFill>
                            <a:latin typeface="Cambria Math" panose="02040503050406030204" pitchFamily="18" charset="0"/>
                          </a:rPr>
                        </m:ctrlPr>
                      </m:dPr>
                      <m:e>
                        <m:f>
                          <m:fPr>
                            <m:ctrlPr>
                              <a:rPr lang="tr-TR" b="0" i="1" smtClean="0">
                                <a:solidFill>
                                  <a:schemeClr val="tx1"/>
                                </a:solidFill>
                                <a:latin typeface="Cambria Math" panose="02040503050406030204" pitchFamily="18" charset="0"/>
                              </a:rPr>
                            </m:ctrlPr>
                          </m:fPr>
                          <m:num>
                            <m:r>
                              <a:rPr lang="tr-TR" b="0" i="1" smtClean="0">
                                <a:solidFill>
                                  <a:schemeClr val="tx1"/>
                                </a:solidFill>
                                <a:latin typeface="Cambria Math"/>
                              </a:rPr>
                              <m:t>5</m:t>
                            </m:r>
                          </m:num>
                          <m:den>
                            <m:r>
                              <a:rPr lang="tr-TR" b="0" i="1" smtClean="0">
                                <a:solidFill>
                                  <a:schemeClr val="tx1"/>
                                </a:solidFill>
                                <a:latin typeface="Cambria Math"/>
                              </a:rPr>
                              <m:t>14</m:t>
                            </m:r>
                          </m:den>
                        </m:f>
                        <m:func>
                          <m:funcPr>
                            <m:ctrlPr>
                              <a:rPr lang="tr-TR" b="0" i="1" smtClean="0">
                                <a:solidFill>
                                  <a:schemeClr val="tx1"/>
                                </a:solidFill>
                                <a:latin typeface="Cambria Math" panose="02040503050406030204" pitchFamily="18" charset="0"/>
                              </a:rPr>
                            </m:ctrlPr>
                          </m:funcPr>
                          <m:fName>
                            <m:sSub>
                              <m:sSubPr>
                                <m:ctrlPr>
                                  <a:rPr lang="tr-TR" b="0" i="1" smtClean="0">
                                    <a:solidFill>
                                      <a:schemeClr val="tx1"/>
                                    </a:solidFill>
                                    <a:latin typeface="Cambria Math" panose="02040503050406030204" pitchFamily="18" charset="0"/>
                                  </a:rPr>
                                </m:ctrlPr>
                              </m:sSubPr>
                              <m:e>
                                <m:r>
                                  <m:rPr>
                                    <m:sty m:val="p"/>
                                  </m:rPr>
                                  <a:rPr lang="tr-TR" b="0" i="0" smtClean="0">
                                    <a:solidFill>
                                      <a:schemeClr val="tx1"/>
                                    </a:solidFill>
                                    <a:latin typeface="Cambria Math"/>
                                  </a:rPr>
                                  <m:t>log</m:t>
                                </m:r>
                              </m:e>
                              <m:sub>
                                <m:r>
                                  <a:rPr lang="tr-TR" b="0" i="1" smtClean="0">
                                    <a:solidFill>
                                      <a:schemeClr val="tx1"/>
                                    </a:solidFill>
                                    <a:latin typeface="Cambria Math"/>
                                  </a:rPr>
                                  <m:t>2</m:t>
                                </m:r>
                              </m:sub>
                            </m:sSub>
                          </m:fName>
                          <m:e>
                            <m:f>
                              <m:fPr>
                                <m:ctrlPr>
                                  <a:rPr lang="tr-TR" b="0" i="1" smtClean="0">
                                    <a:solidFill>
                                      <a:schemeClr val="tx1"/>
                                    </a:solidFill>
                                    <a:latin typeface="Cambria Math" panose="02040503050406030204" pitchFamily="18" charset="0"/>
                                  </a:rPr>
                                </m:ctrlPr>
                              </m:fPr>
                              <m:num>
                                <m:r>
                                  <a:rPr lang="tr-TR" b="0" i="1" smtClean="0">
                                    <a:solidFill>
                                      <a:schemeClr val="tx1"/>
                                    </a:solidFill>
                                    <a:latin typeface="Cambria Math"/>
                                  </a:rPr>
                                  <m:t>5</m:t>
                                </m:r>
                              </m:num>
                              <m:den>
                                <m:r>
                                  <a:rPr lang="tr-TR" b="0" i="1" smtClean="0">
                                    <a:solidFill>
                                      <a:schemeClr val="tx1"/>
                                    </a:solidFill>
                                    <a:latin typeface="Cambria Math"/>
                                  </a:rPr>
                                  <m:t>14</m:t>
                                </m:r>
                              </m:den>
                            </m:f>
                            <m:r>
                              <a:rPr lang="tr-TR" b="0" i="1" smtClean="0">
                                <a:solidFill>
                                  <a:schemeClr val="tx1"/>
                                </a:solidFill>
                                <a:latin typeface="Cambria Math"/>
                              </a:rPr>
                              <m:t>+</m:t>
                            </m:r>
                            <m:f>
                              <m:fPr>
                                <m:ctrlPr>
                                  <a:rPr lang="tr-TR" b="0" i="1" smtClean="0">
                                    <a:solidFill>
                                      <a:schemeClr val="tx1"/>
                                    </a:solidFill>
                                    <a:latin typeface="Cambria Math" panose="02040503050406030204" pitchFamily="18" charset="0"/>
                                  </a:rPr>
                                </m:ctrlPr>
                              </m:fPr>
                              <m:num>
                                <m:r>
                                  <a:rPr lang="tr-TR" b="0" i="1" smtClean="0">
                                    <a:solidFill>
                                      <a:schemeClr val="tx1"/>
                                    </a:solidFill>
                                    <a:latin typeface="Cambria Math"/>
                                  </a:rPr>
                                  <m:t>9</m:t>
                                </m:r>
                              </m:num>
                              <m:den>
                                <m:r>
                                  <a:rPr lang="tr-TR" b="0" i="1" smtClean="0">
                                    <a:solidFill>
                                      <a:schemeClr val="tx1"/>
                                    </a:solidFill>
                                    <a:latin typeface="Cambria Math"/>
                                  </a:rPr>
                                  <m:t>14</m:t>
                                </m:r>
                              </m:den>
                            </m:f>
                            <m:func>
                              <m:funcPr>
                                <m:ctrlPr>
                                  <a:rPr lang="tr-TR" b="0" i="1" smtClean="0">
                                    <a:solidFill>
                                      <a:schemeClr val="tx1"/>
                                    </a:solidFill>
                                    <a:latin typeface="Cambria Math" panose="02040503050406030204" pitchFamily="18" charset="0"/>
                                  </a:rPr>
                                </m:ctrlPr>
                              </m:funcPr>
                              <m:fName>
                                <m:sSub>
                                  <m:sSubPr>
                                    <m:ctrlPr>
                                      <a:rPr lang="tr-TR" b="0" i="1" smtClean="0">
                                        <a:solidFill>
                                          <a:schemeClr val="tx1"/>
                                        </a:solidFill>
                                        <a:latin typeface="Cambria Math" panose="02040503050406030204" pitchFamily="18" charset="0"/>
                                      </a:rPr>
                                    </m:ctrlPr>
                                  </m:sSubPr>
                                  <m:e>
                                    <m:r>
                                      <m:rPr>
                                        <m:sty m:val="p"/>
                                      </m:rPr>
                                      <a:rPr lang="tr-TR" b="0" i="0" smtClean="0">
                                        <a:solidFill>
                                          <a:schemeClr val="tx1"/>
                                        </a:solidFill>
                                        <a:latin typeface="Cambria Math"/>
                                      </a:rPr>
                                      <m:t>log</m:t>
                                    </m:r>
                                  </m:e>
                                  <m:sub>
                                    <m:r>
                                      <a:rPr lang="tr-TR" b="0" i="1" smtClean="0">
                                        <a:solidFill>
                                          <a:schemeClr val="tx1"/>
                                        </a:solidFill>
                                        <a:latin typeface="Cambria Math"/>
                                      </a:rPr>
                                      <m:t>2</m:t>
                                    </m:r>
                                  </m:sub>
                                </m:sSub>
                              </m:fName>
                              <m:e>
                                <m:f>
                                  <m:fPr>
                                    <m:ctrlPr>
                                      <a:rPr lang="tr-TR" b="0" i="1" smtClean="0">
                                        <a:solidFill>
                                          <a:schemeClr val="tx1"/>
                                        </a:solidFill>
                                        <a:latin typeface="Cambria Math" panose="02040503050406030204" pitchFamily="18" charset="0"/>
                                      </a:rPr>
                                    </m:ctrlPr>
                                  </m:fPr>
                                  <m:num>
                                    <m:r>
                                      <a:rPr lang="tr-TR" b="0" i="1" smtClean="0">
                                        <a:solidFill>
                                          <a:schemeClr val="tx1"/>
                                        </a:solidFill>
                                        <a:latin typeface="Cambria Math"/>
                                      </a:rPr>
                                      <m:t>9</m:t>
                                    </m:r>
                                  </m:num>
                                  <m:den>
                                    <m:r>
                                      <a:rPr lang="tr-TR" b="0" i="1" smtClean="0">
                                        <a:solidFill>
                                          <a:schemeClr val="tx1"/>
                                        </a:solidFill>
                                        <a:latin typeface="Cambria Math"/>
                                      </a:rPr>
                                      <m:t>14</m:t>
                                    </m:r>
                                  </m:den>
                                </m:f>
                              </m:e>
                            </m:func>
                          </m:e>
                        </m:func>
                      </m:e>
                    </m:d>
                  </m:oMath>
                </a14:m>
                <a:r>
                  <a:rPr lang="tr-TR" dirty="0">
                    <a:solidFill>
                      <a:schemeClr val="tx1"/>
                    </a:solidFill>
                  </a:rPr>
                  <a:t>=0.940</a:t>
                </a:r>
              </a:p>
              <a:p>
                <a:pPr marL="0" indent="0" algn="ctr">
                  <a:buNone/>
                </a:pPr>
                <a:endParaRPr lang="tr-TR" dirty="0">
                  <a:solidFill>
                    <a:schemeClr val="tx1"/>
                  </a:solidFill>
                </a:endParaRPr>
              </a:p>
              <a:p>
                <a:pPr marL="0" indent="0" algn="just">
                  <a:buNone/>
                </a:pPr>
                <a:r>
                  <a:rPr lang="tr-TR" dirty="0"/>
                  <a:t> Her değerin nitelik içinde tekrarlanma sayıları hesaplanmıştır.</a:t>
                </a:r>
              </a:p>
              <a:p>
                <a:pPr marL="0" indent="0" algn="ctr">
                  <a:buNone/>
                </a:pPr>
                <a14:m>
                  <m:oMath xmlns:m="http://schemas.openxmlformats.org/officeDocument/2006/math">
                    <m:d>
                      <m:dPr>
                        <m:begChr m:val="|"/>
                        <m:endChr m:val="|"/>
                        <m:ctrlPr>
                          <a:rPr lang="tr-TR" i="1" smtClean="0">
                            <a:solidFill>
                              <a:schemeClr val="tx1"/>
                            </a:solidFill>
                            <a:latin typeface="Cambria Math" panose="02040503050406030204" pitchFamily="18" charset="0"/>
                          </a:rPr>
                        </m:ctrlPr>
                      </m:dPr>
                      <m:e>
                        <m:sSub>
                          <m:sSubPr>
                            <m:ctrlPr>
                              <a:rPr lang="tr-TR" i="1" smtClean="0">
                                <a:solidFill>
                                  <a:schemeClr val="tx1"/>
                                </a:solidFill>
                                <a:latin typeface="Cambria Math" panose="02040503050406030204" pitchFamily="18" charset="0"/>
                              </a:rPr>
                            </m:ctrlPr>
                          </m:sSubPr>
                          <m:e>
                            <m:r>
                              <a:rPr lang="tr-TR" b="0" i="1" smtClean="0">
                                <a:solidFill>
                                  <a:schemeClr val="tx1"/>
                                </a:solidFill>
                                <a:latin typeface="Cambria Math"/>
                              </a:rPr>
                              <m:t>𝑁</m:t>
                            </m:r>
                            <m:r>
                              <a:rPr lang="tr-TR" b="0" i="1" smtClean="0">
                                <a:solidFill>
                                  <a:schemeClr val="tx1"/>
                                </a:solidFill>
                                <a:latin typeface="Cambria Math"/>
                              </a:rPr>
                              <m:t>İ</m:t>
                            </m:r>
                            <m:r>
                              <a:rPr lang="tr-TR" b="0" i="1" smtClean="0">
                                <a:solidFill>
                                  <a:schemeClr val="tx1"/>
                                </a:solidFill>
                                <a:latin typeface="Cambria Math"/>
                              </a:rPr>
                              <m:t>𝑇𝐸𝐿</m:t>
                            </m:r>
                            <m:r>
                              <a:rPr lang="tr-TR" b="0" i="1" smtClean="0">
                                <a:solidFill>
                                  <a:schemeClr val="tx1"/>
                                </a:solidFill>
                                <a:latin typeface="Cambria Math"/>
                              </a:rPr>
                              <m:t>İ</m:t>
                            </m:r>
                            <m:r>
                              <a:rPr lang="tr-TR" b="0" i="1" smtClean="0">
                                <a:solidFill>
                                  <a:schemeClr val="tx1"/>
                                </a:solidFill>
                                <a:latin typeface="Cambria Math"/>
                              </a:rPr>
                              <m:t>𝐾</m:t>
                            </m:r>
                            <m:r>
                              <a:rPr lang="tr-TR" b="0" i="1" smtClean="0">
                                <a:solidFill>
                                  <a:schemeClr val="tx1"/>
                                </a:solidFill>
                                <a:latin typeface="Cambria Math"/>
                              </a:rPr>
                              <m:t>2</m:t>
                            </m:r>
                          </m:e>
                          <m:sub>
                            <m:r>
                              <a:rPr lang="tr-TR" i="1" smtClean="0">
                                <a:solidFill>
                                  <a:schemeClr val="tx1"/>
                                </a:solidFill>
                                <a:latin typeface="Cambria Math"/>
                                <a:ea typeface="Cambria Math"/>
                              </a:rPr>
                              <m:t>≤</m:t>
                            </m:r>
                            <m:r>
                              <a:rPr lang="tr-TR" b="0" i="1" smtClean="0">
                                <a:solidFill>
                                  <a:schemeClr val="tx1"/>
                                </a:solidFill>
                                <a:latin typeface="Cambria Math"/>
                                <a:ea typeface="Cambria Math"/>
                              </a:rPr>
                              <m:t>83</m:t>
                            </m:r>
                          </m:sub>
                        </m:sSub>
                      </m:e>
                    </m:d>
                  </m:oMath>
                </a14:m>
                <a:r>
                  <a:rPr lang="tr-TR" dirty="0">
                    <a:solidFill>
                      <a:schemeClr val="tx1"/>
                    </a:solidFill>
                  </a:rPr>
                  <a:t>=9</a:t>
                </a:r>
              </a:p>
              <a:p>
                <a:pPr marL="0" indent="0" algn="ctr">
                  <a:buNone/>
                </a:pPr>
                <a14:m>
                  <m:oMath xmlns:m="http://schemas.openxmlformats.org/officeDocument/2006/math">
                    <m:d>
                      <m:dPr>
                        <m:begChr m:val="|"/>
                        <m:endChr m:val="|"/>
                        <m:ctrlPr>
                          <a:rPr lang="tr-TR" i="1" smtClean="0">
                            <a:solidFill>
                              <a:schemeClr val="tx1"/>
                            </a:solidFill>
                            <a:latin typeface="Cambria Math" panose="02040503050406030204" pitchFamily="18" charset="0"/>
                          </a:rPr>
                        </m:ctrlPr>
                      </m:dPr>
                      <m:e>
                        <m:sSub>
                          <m:sSubPr>
                            <m:ctrlPr>
                              <a:rPr lang="tr-TR" i="1" smtClean="0">
                                <a:solidFill>
                                  <a:schemeClr val="tx1"/>
                                </a:solidFill>
                                <a:latin typeface="Cambria Math" panose="02040503050406030204" pitchFamily="18" charset="0"/>
                              </a:rPr>
                            </m:ctrlPr>
                          </m:sSubPr>
                          <m:e>
                            <m:r>
                              <a:rPr lang="tr-TR" b="0" i="1" smtClean="0">
                                <a:solidFill>
                                  <a:schemeClr val="tx1"/>
                                </a:solidFill>
                                <a:latin typeface="Cambria Math"/>
                              </a:rPr>
                              <m:t>𝑁</m:t>
                            </m:r>
                            <m:r>
                              <a:rPr lang="tr-TR" b="0" i="1" smtClean="0">
                                <a:solidFill>
                                  <a:schemeClr val="tx1"/>
                                </a:solidFill>
                                <a:latin typeface="Cambria Math"/>
                              </a:rPr>
                              <m:t>İ</m:t>
                            </m:r>
                            <m:r>
                              <a:rPr lang="tr-TR" b="0" i="1" smtClean="0">
                                <a:solidFill>
                                  <a:schemeClr val="tx1"/>
                                </a:solidFill>
                                <a:latin typeface="Cambria Math"/>
                              </a:rPr>
                              <m:t>𝑇𝐸𝐿</m:t>
                            </m:r>
                            <m:r>
                              <a:rPr lang="tr-TR" b="0" i="1" smtClean="0">
                                <a:solidFill>
                                  <a:schemeClr val="tx1"/>
                                </a:solidFill>
                                <a:latin typeface="Cambria Math"/>
                              </a:rPr>
                              <m:t>İ</m:t>
                            </m:r>
                            <m:r>
                              <a:rPr lang="tr-TR" b="0" i="1" smtClean="0">
                                <a:solidFill>
                                  <a:schemeClr val="tx1"/>
                                </a:solidFill>
                                <a:latin typeface="Cambria Math"/>
                              </a:rPr>
                              <m:t>𝐾</m:t>
                            </m:r>
                            <m:r>
                              <a:rPr lang="tr-TR" b="0" i="1" smtClean="0">
                                <a:solidFill>
                                  <a:schemeClr val="tx1"/>
                                </a:solidFill>
                                <a:latin typeface="Cambria Math"/>
                              </a:rPr>
                              <m:t>2</m:t>
                            </m:r>
                          </m:e>
                          <m:sub>
                            <m:r>
                              <a:rPr lang="tr-TR" i="1" smtClean="0">
                                <a:solidFill>
                                  <a:schemeClr val="tx1"/>
                                </a:solidFill>
                                <a:latin typeface="Cambria Math"/>
                                <a:ea typeface="Cambria Math"/>
                              </a:rPr>
                              <m:t>&gt;</m:t>
                            </m:r>
                            <m:r>
                              <a:rPr lang="tr-TR" b="0" i="1" smtClean="0">
                                <a:solidFill>
                                  <a:schemeClr val="tx1"/>
                                </a:solidFill>
                                <a:latin typeface="Cambria Math"/>
                                <a:ea typeface="Cambria Math"/>
                              </a:rPr>
                              <m:t>83</m:t>
                            </m:r>
                          </m:sub>
                        </m:sSub>
                      </m:e>
                    </m:d>
                  </m:oMath>
                </a14:m>
                <a:r>
                  <a:rPr lang="tr-TR" dirty="0">
                    <a:solidFill>
                      <a:schemeClr val="tx1"/>
                    </a:solidFill>
                  </a:rPr>
                  <a:t>=5</a:t>
                </a: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764704"/>
                <a:ext cx="8229600" cy="5712296"/>
              </a:xfrm>
              <a:blipFill>
                <a:blip r:embed="rId2"/>
                <a:stretch>
                  <a:fillRect l="-1704" t="-2239" r="-1704"/>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194640148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764704"/>
                <a:ext cx="8229600" cy="5976664"/>
              </a:xfrm>
            </p:spPr>
            <p:txBody>
              <a:bodyPr/>
              <a:lstStyle/>
              <a:p>
                <a:pPr marL="0" indent="0" algn="just">
                  <a:buNone/>
                </a:pPr>
                <a:r>
                  <a:rPr lang="tr-TR" dirty="0"/>
                  <a:t>Bu durumda NİTELİK2 niteliğine göre bir ayırma gerçekleştirildiğinde kazancın ne olacağını hesaplamak için </a:t>
                </a:r>
                <a:r>
                  <a:rPr lang="tr-TR" dirty="0" err="1"/>
                  <a:t>entropiyi</a:t>
                </a:r>
                <a:r>
                  <a:rPr lang="tr-TR" dirty="0"/>
                  <a:t> bulmak gerekiyor. NİTELİK2 niteliğinin ‘</a:t>
                </a:r>
                <a14:m>
                  <m:oMath xmlns:m="http://schemas.openxmlformats.org/officeDocument/2006/math">
                    <m:r>
                      <a:rPr lang="tr-TR" i="1" smtClean="0">
                        <a:latin typeface="Cambria Math"/>
                        <a:ea typeface="Cambria Math"/>
                      </a:rPr>
                      <m:t>≤</m:t>
                    </m:r>
                    <m:r>
                      <a:rPr lang="tr-TR" b="0" i="1" smtClean="0">
                        <a:latin typeface="Cambria Math"/>
                        <a:ea typeface="Cambria Math"/>
                      </a:rPr>
                      <m:t>83’</m:t>
                    </m:r>
                  </m:oMath>
                </a14:m>
                <a:r>
                  <a:rPr lang="tr-TR" dirty="0"/>
                  <a:t> değeri için aşağıdaki tabloyu göz önüne alalım.</a:t>
                </a:r>
              </a:p>
              <a:p>
                <a:pPr marL="0" indent="0" algn="just">
                  <a:buNone/>
                </a:pPr>
                <a:r>
                  <a:rPr lang="tr-TR" dirty="0">
                    <a:solidFill>
                      <a:srgbClr val="C00000"/>
                    </a:solidFill>
                  </a:rPr>
                  <a:t>Tablo 3.19. NİTELİK2 ve SINIF nitelikleri</a:t>
                </a:r>
              </a:p>
              <a:p>
                <a:pPr marL="0" indent="0" algn="just">
                  <a:buNone/>
                </a:pPr>
                <a:endParaRPr lang="tr-TR" dirty="0">
                  <a:solidFill>
                    <a:srgbClr val="C00000"/>
                  </a:solidFill>
                </a:endParaRP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764704"/>
                <a:ext cx="8229600" cy="5976664"/>
              </a:xfrm>
              <a:blipFill rotWithShape="1">
                <a:blip r:embed="rId2"/>
                <a:stretch>
                  <a:fillRect l="-1111" t="-714" r="-1111"/>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graphicFrame>
        <p:nvGraphicFramePr>
          <p:cNvPr id="5" name="Tablo 4"/>
          <p:cNvGraphicFramePr>
            <a:graphicFrameLocks noGrp="1"/>
          </p:cNvGraphicFramePr>
          <p:nvPr/>
        </p:nvGraphicFramePr>
        <p:xfrm>
          <a:off x="1475656" y="2996952"/>
          <a:ext cx="6096000" cy="3703320"/>
        </p:xfrm>
        <a:graphic>
          <a:graphicData uri="http://schemas.openxmlformats.org/drawingml/2006/table">
            <a:tbl>
              <a:tblPr firstRow="1" bandRow="1">
                <a:tableStyleId>{10A1B5D5-9B99-4C35-A422-299274C87663}</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139040">
                <a:tc>
                  <a:txBody>
                    <a:bodyPr/>
                    <a:lstStyle/>
                    <a:p>
                      <a:pPr algn="ctr"/>
                      <a:r>
                        <a:rPr lang="tr-TR" dirty="0"/>
                        <a:t>NİTELİK2</a:t>
                      </a:r>
                    </a:p>
                  </a:txBody>
                  <a:tcPr/>
                </a:tc>
                <a:tc>
                  <a:txBody>
                    <a:bodyPr/>
                    <a:lstStyle/>
                    <a:p>
                      <a:pPr algn="ctr"/>
                      <a:r>
                        <a:rPr lang="tr-TR" dirty="0"/>
                        <a:t>SINIF</a:t>
                      </a:r>
                    </a:p>
                  </a:txBody>
                  <a:tcPr/>
                </a:tc>
                <a:extLst>
                  <a:ext uri="{0D108BD9-81ED-4DB2-BD59-A6C34878D82A}">
                    <a16:rowId xmlns:a16="http://schemas.microsoft.com/office/drawing/2014/main" val="10000"/>
                  </a:ext>
                </a:extLst>
              </a:tr>
              <a:tr h="370840">
                <a:tc>
                  <a:txBody>
                    <a:bodyPr/>
                    <a:lstStyle/>
                    <a:p>
                      <a:pPr algn="ctr"/>
                      <a:r>
                        <a:rPr lang="tr-TR" dirty="0"/>
                        <a:t>Eşit veya küçük</a:t>
                      </a:r>
                    </a:p>
                  </a:txBody>
                  <a:tcPr/>
                </a:tc>
                <a:tc>
                  <a:txBody>
                    <a:bodyPr/>
                    <a:lstStyle/>
                    <a:p>
                      <a:pPr algn="ctr"/>
                      <a:r>
                        <a:rPr lang="tr-TR" dirty="0"/>
                        <a:t>Sınıf1</a:t>
                      </a: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dirty="0"/>
                        <a:t>Eşit veya küçük</a:t>
                      </a:r>
                    </a:p>
                  </a:txBody>
                  <a:tcPr/>
                </a:tc>
                <a:tc>
                  <a:txBody>
                    <a:bodyPr/>
                    <a:lstStyle/>
                    <a:p>
                      <a:pPr algn="ctr"/>
                      <a:r>
                        <a:rPr lang="tr-TR" dirty="0"/>
                        <a:t>Sınıf1</a:t>
                      </a:r>
                    </a:p>
                  </a:txBody>
                  <a:tcPr/>
                </a:tc>
                <a:extLst>
                  <a:ext uri="{0D108BD9-81ED-4DB2-BD59-A6C34878D82A}">
                    <a16:rowId xmlns:a16="http://schemas.microsoft.com/office/drawing/2014/main" val="10002"/>
                  </a:ext>
                </a:extLst>
              </a:tr>
              <a:tr h="370840">
                <a:tc>
                  <a:txBody>
                    <a:bodyPr/>
                    <a:lstStyle/>
                    <a:p>
                      <a:pPr algn="ctr"/>
                      <a:r>
                        <a:rPr lang="tr-TR" dirty="0"/>
                        <a:t>Eşit veya küçük</a:t>
                      </a:r>
                    </a:p>
                  </a:txBody>
                  <a:tcPr/>
                </a:tc>
                <a:tc>
                  <a:txBody>
                    <a:bodyPr/>
                    <a:lstStyle/>
                    <a:p>
                      <a:pPr algn="ctr"/>
                      <a:r>
                        <a:rPr lang="tr-TR" dirty="0"/>
                        <a:t>Sınıf1</a:t>
                      </a:r>
                    </a:p>
                  </a:txBody>
                  <a:tcPr/>
                </a:tc>
                <a:extLst>
                  <a:ext uri="{0D108BD9-81ED-4DB2-BD59-A6C34878D82A}">
                    <a16:rowId xmlns:a16="http://schemas.microsoft.com/office/drawing/2014/main" val="10003"/>
                  </a:ext>
                </a:extLst>
              </a:tr>
              <a:tr h="370840">
                <a:tc>
                  <a:txBody>
                    <a:bodyPr/>
                    <a:lstStyle/>
                    <a:p>
                      <a:pPr algn="ctr"/>
                      <a:r>
                        <a:rPr lang="tr-TR" dirty="0"/>
                        <a:t>Eşit veya küçük</a:t>
                      </a:r>
                    </a:p>
                  </a:txBody>
                  <a:tcPr/>
                </a:tc>
                <a:tc>
                  <a:txBody>
                    <a:bodyPr/>
                    <a:lstStyle/>
                    <a:p>
                      <a:pPr algn="ctr"/>
                      <a:r>
                        <a:rPr lang="tr-TR" dirty="0"/>
                        <a:t>Sınıf1</a:t>
                      </a:r>
                    </a:p>
                  </a:txBody>
                  <a:tcPr/>
                </a:tc>
                <a:extLst>
                  <a:ext uri="{0D108BD9-81ED-4DB2-BD59-A6C34878D82A}">
                    <a16:rowId xmlns:a16="http://schemas.microsoft.com/office/drawing/2014/main" val="10004"/>
                  </a:ext>
                </a:extLst>
              </a:tr>
              <a:tr h="370840">
                <a:tc>
                  <a:txBody>
                    <a:bodyPr/>
                    <a:lstStyle/>
                    <a:p>
                      <a:pPr algn="ctr"/>
                      <a:r>
                        <a:rPr lang="tr-TR" dirty="0"/>
                        <a:t>Eşit veya küçük</a:t>
                      </a:r>
                    </a:p>
                  </a:txBody>
                  <a:tcPr/>
                </a:tc>
                <a:tc>
                  <a:txBody>
                    <a:bodyPr/>
                    <a:lstStyle/>
                    <a:p>
                      <a:pPr algn="ctr"/>
                      <a:r>
                        <a:rPr lang="tr-TR" dirty="0"/>
                        <a:t>Sınıf1</a:t>
                      </a:r>
                    </a:p>
                  </a:txBody>
                  <a:tcPr/>
                </a:tc>
                <a:extLst>
                  <a:ext uri="{0D108BD9-81ED-4DB2-BD59-A6C34878D82A}">
                    <a16:rowId xmlns:a16="http://schemas.microsoft.com/office/drawing/2014/main" val="10005"/>
                  </a:ext>
                </a:extLst>
              </a:tr>
              <a:tr h="370840">
                <a:tc>
                  <a:txBody>
                    <a:bodyPr/>
                    <a:lstStyle/>
                    <a:p>
                      <a:pPr algn="ctr"/>
                      <a:r>
                        <a:rPr lang="tr-TR" dirty="0"/>
                        <a:t>Eşit veya küçük</a:t>
                      </a:r>
                    </a:p>
                  </a:txBody>
                  <a:tcPr/>
                </a:tc>
                <a:tc>
                  <a:txBody>
                    <a:bodyPr/>
                    <a:lstStyle/>
                    <a:p>
                      <a:pPr algn="ctr"/>
                      <a:r>
                        <a:rPr lang="tr-TR" dirty="0"/>
                        <a:t>Sınıf2</a:t>
                      </a:r>
                    </a:p>
                  </a:txBody>
                  <a:tcPr/>
                </a:tc>
                <a:extLst>
                  <a:ext uri="{0D108BD9-81ED-4DB2-BD59-A6C34878D82A}">
                    <a16:rowId xmlns:a16="http://schemas.microsoft.com/office/drawing/2014/main" val="10006"/>
                  </a:ext>
                </a:extLst>
              </a:tr>
              <a:tr h="370840">
                <a:tc>
                  <a:txBody>
                    <a:bodyPr/>
                    <a:lstStyle/>
                    <a:p>
                      <a:pPr algn="ctr"/>
                      <a:r>
                        <a:rPr lang="tr-TR" dirty="0"/>
                        <a:t>Eşit veya küçük</a:t>
                      </a:r>
                    </a:p>
                  </a:txBody>
                  <a:tcPr/>
                </a:tc>
                <a:tc>
                  <a:txBody>
                    <a:bodyPr/>
                    <a:lstStyle/>
                    <a:p>
                      <a:pPr algn="ctr"/>
                      <a:r>
                        <a:rPr lang="tr-TR" dirty="0"/>
                        <a:t>Sınıf2</a:t>
                      </a:r>
                    </a:p>
                  </a:txBody>
                  <a:tcPr/>
                </a:tc>
                <a:extLst>
                  <a:ext uri="{0D108BD9-81ED-4DB2-BD59-A6C34878D82A}">
                    <a16:rowId xmlns:a16="http://schemas.microsoft.com/office/drawing/2014/main" val="10007"/>
                  </a:ext>
                </a:extLst>
              </a:tr>
              <a:tr h="370840">
                <a:tc>
                  <a:txBody>
                    <a:bodyPr/>
                    <a:lstStyle/>
                    <a:p>
                      <a:pPr algn="ctr"/>
                      <a:r>
                        <a:rPr lang="tr-TR" dirty="0"/>
                        <a:t>Eşit veya küçük</a:t>
                      </a:r>
                    </a:p>
                  </a:txBody>
                  <a:tcPr/>
                </a:tc>
                <a:tc>
                  <a:txBody>
                    <a:bodyPr/>
                    <a:lstStyle/>
                    <a:p>
                      <a:pPr algn="ctr"/>
                      <a:r>
                        <a:rPr lang="tr-TR" dirty="0"/>
                        <a:t>Sınıf1</a:t>
                      </a:r>
                    </a:p>
                  </a:txBody>
                  <a:tcPr/>
                </a:tc>
                <a:extLst>
                  <a:ext uri="{0D108BD9-81ED-4DB2-BD59-A6C34878D82A}">
                    <a16:rowId xmlns:a16="http://schemas.microsoft.com/office/drawing/2014/main" val="10008"/>
                  </a:ext>
                </a:extLst>
              </a:tr>
              <a:tr h="370840">
                <a:tc>
                  <a:txBody>
                    <a:bodyPr/>
                    <a:lstStyle/>
                    <a:p>
                      <a:pPr algn="ctr"/>
                      <a:r>
                        <a:rPr lang="tr-TR" dirty="0"/>
                        <a:t>Eşit veya küçük</a:t>
                      </a:r>
                    </a:p>
                  </a:txBody>
                  <a:tcPr/>
                </a:tc>
                <a:tc>
                  <a:txBody>
                    <a:bodyPr/>
                    <a:lstStyle/>
                    <a:p>
                      <a:pPr algn="ctr"/>
                      <a:r>
                        <a:rPr lang="tr-TR" dirty="0"/>
                        <a:t>Sınıf1</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973813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pPr algn="just"/>
            <a:r>
              <a:rPr lang="tr-TR" dirty="0"/>
              <a:t>Veri ambarı, birbiriyle bütünleşik olmayan uygulamaların bütünleştirilmesi açısından bir olanak sağlar.</a:t>
            </a:r>
          </a:p>
          <a:p>
            <a:pPr algn="just"/>
            <a:r>
              <a:rPr lang="tr-TR" dirty="0"/>
              <a:t>Veri ambarı bir zaman  boyutu içinde analitik  işlemlerin yapılması  için ihtiyaç duyulan bilgi temelini sağlar.</a:t>
            </a:r>
          </a:p>
        </p:txBody>
      </p:sp>
    </p:spTree>
    <p:extLst>
      <p:ext uri="{BB962C8B-B14F-4D97-AF65-F5344CB8AC3E}">
        <p14:creationId xmlns:p14="http://schemas.microsoft.com/office/powerpoint/2010/main" val="222492193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620688"/>
                <a:ext cx="8229600" cy="5856312"/>
              </a:xfrm>
            </p:spPr>
            <p:txBody>
              <a:bodyPr/>
              <a:lstStyle/>
              <a:p>
                <a:pPr marL="0" indent="0">
                  <a:buNone/>
                </a:pPr>
                <a:r>
                  <a:rPr lang="tr-TR" dirty="0"/>
                  <a:t>Bu tabloya göre aşağıdaki entropi hesaplaması yapılır:</a:t>
                </a:r>
              </a:p>
              <a:p>
                <a:pPr marL="0" indent="0">
                  <a:buNone/>
                </a:pPr>
                <a:endParaRPr lang="tr-TR" dirty="0"/>
              </a:p>
              <a:p>
                <a:pPr marL="0" indent="0" algn="ctr">
                  <a:buNone/>
                </a:pPr>
                <a14:m>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𝑁</m:t>
                            </m:r>
                            <m:r>
                              <a:rPr lang="tr-TR" b="0" i="1" smtClean="0">
                                <a:latin typeface="Cambria Math"/>
                              </a:rPr>
                              <m:t>İ</m:t>
                            </m:r>
                            <m:r>
                              <a:rPr lang="tr-TR" b="0" i="1" smtClean="0">
                                <a:latin typeface="Cambria Math"/>
                              </a:rPr>
                              <m:t>𝑇𝐸𝐿</m:t>
                            </m:r>
                            <m:r>
                              <a:rPr lang="tr-TR" b="0" i="1" smtClean="0">
                                <a:latin typeface="Cambria Math"/>
                              </a:rPr>
                              <m:t>İ</m:t>
                            </m:r>
                            <m:r>
                              <a:rPr lang="tr-TR" b="0" i="1" smtClean="0">
                                <a:latin typeface="Cambria Math"/>
                              </a:rPr>
                              <m:t>𝐾</m:t>
                            </m:r>
                            <m:r>
                              <a:rPr lang="tr-TR" b="0" i="1" smtClean="0">
                                <a:latin typeface="Cambria Math"/>
                              </a:rPr>
                              <m:t>2</m:t>
                            </m:r>
                          </m:e>
                          <m:sub>
                            <m:r>
                              <a:rPr lang="tr-TR" b="0" i="1" smtClean="0">
                                <a:latin typeface="Cambria Math"/>
                                <a:ea typeface="Cambria Math"/>
                              </a:rPr>
                              <m:t>≤83</m:t>
                            </m:r>
                          </m:sub>
                        </m:sSub>
                      </m:e>
                    </m:d>
                    <m:r>
                      <a:rPr lang="tr-TR" b="0" i="1" smtClean="0">
                        <a:latin typeface="Cambria Math"/>
                      </a:rPr>
                      <m:t>=−</m:t>
                    </m:r>
                    <m:d>
                      <m:dPr>
                        <m:ctrlPr>
                          <a:rPr lang="tr-TR" b="0" i="1" smtClean="0">
                            <a:latin typeface="Cambria Math" panose="02040503050406030204" pitchFamily="18" charset="0"/>
                          </a:rPr>
                        </m:ctrlPr>
                      </m:dPr>
                      <m:e>
                        <m:f>
                          <m:fPr>
                            <m:ctrlPr>
                              <a:rPr lang="tr-TR" b="0" i="1" smtClean="0">
                                <a:latin typeface="Cambria Math" panose="02040503050406030204" pitchFamily="18" charset="0"/>
                              </a:rPr>
                            </m:ctrlPr>
                          </m:fPr>
                          <m:num>
                            <m:r>
                              <a:rPr lang="tr-TR" b="0" i="1" smtClean="0">
                                <a:latin typeface="Cambria Math"/>
                              </a:rPr>
                              <m:t>7</m:t>
                            </m:r>
                          </m:num>
                          <m:den>
                            <m:r>
                              <a:rPr lang="tr-TR" b="0" i="1" smtClean="0">
                                <a:latin typeface="Cambria Math"/>
                              </a:rPr>
                              <m:t>9</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7</m:t>
                                </m:r>
                              </m:num>
                              <m:den>
                                <m:r>
                                  <a:rPr lang="tr-TR" b="0" i="1" smtClean="0">
                                    <a:latin typeface="Cambria Math"/>
                                  </a:rPr>
                                  <m:t>9</m:t>
                                </m:r>
                              </m:den>
                            </m:f>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2</m:t>
                                </m:r>
                              </m:num>
                              <m:den>
                                <m:r>
                                  <a:rPr lang="tr-TR" b="0" i="1" smtClean="0">
                                    <a:latin typeface="Cambria Math"/>
                                  </a:rPr>
                                  <m:t>9</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2</m:t>
                                    </m:r>
                                  </m:num>
                                  <m:den>
                                    <m:r>
                                      <a:rPr lang="tr-TR" b="0" i="1" smtClean="0">
                                        <a:latin typeface="Cambria Math"/>
                                      </a:rPr>
                                      <m:t>9</m:t>
                                    </m:r>
                                  </m:den>
                                </m:f>
                              </m:e>
                            </m:func>
                          </m:e>
                        </m:func>
                      </m:e>
                    </m:d>
                  </m:oMath>
                </a14:m>
                <a:r>
                  <a:rPr lang="tr-TR" dirty="0"/>
                  <a:t>=0.764</a:t>
                </a:r>
              </a:p>
              <a:p>
                <a:pPr marL="0" indent="0" algn="just">
                  <a:buNone/>
                </a:pPr>
                <a:r>
                  <a:rPr lang="tr-TR" dirty="0"/>
                  <a:t>NİTELİK2 niteliğinin ‘&gt;83’ değeri için aşağıdaki tabloyu göz önüne alalım.</a:t>
                </a:r>
              </a:p>
              <a:p>
                <a:pPr marL="0" indent="0" algn="just">
                  <a:buNone/>
                </a:pPr>
                <a:r>
                  <a:rPr lang="tr-TR" dirty="0">
                    <a:solidFill>
                      <a:srgbClr val="C00000"/>
                    </a:solidFill>
                  </a:rPr>
                  <a:t>Tablo 3.20. NİTELİK2 ve SINIF nitelikleri</a:t>
                </a:r>
              </a:p>
              <a:p>
                <a:pPr marL="0" indent="0" algn="just">
                  <a:buNone/>
                </a:pPr>
                <a:endParaRPr lang="tr-TR" dirty="0">
                  <a:solidFill>
                    <a:srgbClr val="C00000"/>
                  </a:solidFill>
                </a:endParaRP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620688"/>
                <a:ext cx="8229600" cy="5856312"/>
              </a:xfrm>
              <a:blipFill rotWithShape="1">
                <a:blip r:embed="rId2"/>
                <a:stretch>
                  <a:fillRect l="-1111" t="-728" r="-1111"/>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graphicFrame>
        <p:nvGraphicFramePr>
          <p:cNvPr id="5" name="Tablo 4"/>
          <p:cNvGraphicFramePr>
            <a:graphicFrameLocks noGrp="1"/>
          </p:cNvGraphicFramePr>
          <p:nvPr/>
        </p:nvGraphicFramePr>
        <p:xfrm>
          <a:off x="1475656" y="3717032"/>
          <a:ext cx="6096000" cy="2225040"/>
        </p:xfrm>
        <a:graphic>
          <a:graphicData uri="http://schemas.openxmlformats.org/drawingml/2006/table">
            <a:tbl>
              <a:tblPr firstRow="1" bandRow="1">
                <a:tableStyleId>{10A1B5D5-9B99-4C35-A422-299274C87663}</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algn="ctr"/>
                      <a:r>
                        <a:rPr lang="tr-TR" dirty="0"/>
                        <a:t>NİTELİK2</a:t>
                      </a:r>
                    </a:p>
                  </a:txBody>
                  <a:tcPr/>
                </a:tc>
                <a:tc>
                  <a:txBody>
                    <a:bodyPr/>
                    <a:lstStyle/>
                    <a:p>
                      <a:pPr algn="ctr"/>
                      <a:r>
                        <a:rPr lang="tr-TR" dirty="0"/>
                        <a:t>SINIF</a:t>
                      </a:r>
                    </a:p>
                  </a:txBody>
                  <a:tcPr/>
                </a:tc>
                <a:extLst>
                  <a:ext uri="{0D108BD9-81ED-4DB2-BD59-A6C34878D82A}">
                    <a16:rowId xmlns:a16="http://schemas.microsoft.com/office/drawing/2014/main" val="10000"/>
                  </a:ext>
                </a:extLst>
              </a:tr>
              <a:tr h="370840">
                <a:tc>
                  <a:txBody>
                    <a:bodyPr/>
                    <a:lstStyle/>
                    <a:p>
                      <a:pPr algn="ctr"/>
                      <a:r>
                        <a:rPr lang="tr-TR" dirty="0"/>
                        <a:t>Büyük</a:t>
                      </a:r>
                    </a:p>
                  </a:txBody>
                  <a:tcPr/>
                </a:tc>
                <a:tc>
                  <a:txBody>
                    <a:bodyPr/>
                    <a:lstStyle/>
                    <a:p>
                      <a:pPr algn="ctr"/>
                      <a:r>
                        <a:rPr lang="tr-TR" dirty="0"/>
                        <a:t>Sınıf2</a:t>
                      </a:r>
                    </a:p>
                  </a:txBody>
                  <a:tcPr/>
                </a:tc>
                <a:extLst>
                  <a:ext uri="{0D108BD9-81ED-4DB2-BD59-A6C34878D82A}">
                    <a16:rowId xmlns:a16="http://schemas.microsoft.com/office/drawing/2014/main" val="10001"/>
                  </a:ext>
                </a:extLst>
              </a:tr>
              <a:tr h="370840">
                <a:tc>
                  <a:txBody>
                    <a:bodyPr/>
                    <a:lstStyle/>
                    <a:p>
                      <a:pPr algn="ctr"/>
                      <a:r>
                        <a:rPr lang="tr-TR" dirty="0"/>
                        <a:t>Büyük</a:t>
                      </a:r>
                    </a:p>
                  </a:txBody>
                  <a:tcPr/>
                </a:tc>
                <a:tc>
                  <a:txBody>
                    <a:bodyPr/>
                    <a:lstStyle/>
                    <a:p>
                      <a:pPr algn="ctr"/>
                      <a:r>
                        <a:rPr lang="tr-TR" dirty="0"/>
                        <a:t>Sınıf2</a:t>
                      </a:r>
                    </a:p>
                  </a:txBody>
                  <a:tcPr/>
                </a:tc>
                <a:extLst>
                  <a:ext uri="{0D108BD9-81ED-4DB2-BD59-A6C34878D82A}">
                    <a16:rowId xmlns:a16="http://schemas.microsoft.com/office/drawing/2014/main" val="10002"/>
                  </a:ext>
                </a:extLst>
              </a:tr>
              <a:tr h="370840">
                <a:tc>
                  <a:txBody>
                    <a:bodyPr/>
                    <a:lstStyle/>
                    <a:p>
                      <a:pPr algn="ctr"/>
                      <a:r>
                        <a:rPr lang="tr-TR" dirty="0"/>
                        <a:t>Büyük</a:t>
                      </a:r>
                    </a:p>
                  </a:txBody>
                  <a:tcPr/>
                </a:tc>
                <a:tc>
                  <a:txBody>
                    <a:bodyPr/>
                    <a:lstStyle/>
                    <a:p>
                      <a:pPr algn="ctr"/>
                      <a:r>
                        <a:rPr lang="tr-TR" dirty="0"/>
                        <a:t>Sınıf2</a:t>
                      </a:r>
                    </a:p>
                  </a:txBody>
                  <a:tcPr/>
                </a:tc>
                <a:extLst>
                  <a:ext uri="{0D108BD9-81ED-4DB2-BD59-A6C34878D82A}">
                    <a16:rowId xmlns:a16="http://schemas.microsoft.com/office/drawing/2014/main" val="10003"/>
                  </a:ext>
                </a:extLst>
              </a:tr>
              <a:tr h="370840">
                <a:tc>
                  <a:txBody>
                    <a:bodyPr/>
                    <a:lstStyle/>
                    <a:p>
                      <a:pPr algn="ctr"/>
                      <a:r>
                        <a:rPr lang="tr-TR" dirty="0"/>
                        <a:t>Büyük</a:t>
                      </a:r>
                    </a:p>
                  </a:txBody>
                  <a:tcPr/>
                </a:tc>
                <a:tc>
                  <a:txBody>
                    <a:bodyPr/>
                    <a:lstStyle/>
                    <a:p>
                      <a:pPr algn="ctr"/>
                      <a:r>
                        <a:rPr lang="tr-TR" dirty="0"/>
                        <a:t>Sınıf1</a:t>
                      </a:r>
                    </a:p>
                  </a:txBody>
                  <a:tcPr/>
                </a:tc>
                <a:extLst>
                  <a:ext uri="{0D108BD9-81ED-4DB2-BD59-A6C34878D82A}">
                    <a16:rowId xmlns:a16="http://schemas.microsoft.com/office/drawing/2014/main" val="10004"/>
                  </a:ext>
                </a:extLst>
              </a:tr>
              <a:tr h="370840">
                <a:tc>
                  <a:txBody>
                    <a:bodyPr/>
                    <a:lstStyle/>
                    <a:p>
                      <a:pPr algn="ctr"/>
                      <a:r>
                        <a:rPr lang="tr-TR" dirty="0"/>
                        <a:t>Büyük</a:t>
                      </a:r>
                    </a:p>
                  </a:txBody>
                  <a:tcPr/>
                </a:tc>
                <a:tc>
                  <a:txBody>
                    <a:bodyPr/>
                    <a:lstStyle/>
                    <a:p>
                      <a:pPr algn="ctr"/>
                      <a:r>
                        <a:rPr lang="tr-TR" dirty="0"/>
                        <a:t>Sınıf1</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706875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764704"/>
                <a:ext cx="8229600" cy="5712296"/>
              </a:xfrm>
            </p:spPr>
            <p:txBody>
              <a:bodyPr>
                <a:normAutofit fontScale="92500" lnSpcReduction="20000"/>
              </a:bodyPr>
              <a:lstStyle/>
              <a:p>
                <a:pPr marL="0" indent="0">
                  <a:buNone/>
                </a:pPr>
                <a:r>
                  <a:rPr lang="tr-TR" dirty="0"/>
                  <a:t>Bu tabloya göre aşağıdaki entropi hesaplaması yapılır:</a:t>
                </a:r>
              </a:p>
              <a:p>
                <a:pPr marL="0" indent="0">
                  <a:buNone/>
                </a:pPr>
                <a:endParaRPr lang="tr-TR" dirty="0"/>
              </a:p>
              <a:p>
                <a:pPr marL="0" indent="0" algn="ctr">
                  <a:buNone/>
                </a:pPr>
                <a14:m>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𝑁</m:t>
                            </m:r>
                            <m:r>
                              <a:rPr lang="tr-TR" b="0" i="1" smtClean="0">
                                <a:latin typeface="Cambria Math"/>
                              </a:rPr>
                              <m:t>İ</m:t>
                            </m:r>
                            <m:r>
                              <a:rPr lang="tr-TR" b="0" i="1" smtClean="0">
                                <a:latin typeface="Cambria Math"/>
                              </a:rPr>
                              <m:t>𝑇𝐸𝐿</m:t>
                            </m:r>
                            <m:r>
                              <a:rPr lang="tr-TR" b="0" i="1" smtClean="0">
                                <a:latin typeface="Cambria Math"/>
                              </a:rPr>
                              <m:t>İ</m:t>
                            </m:r>
                            <m:r>
                              <a:rPr lang="tr-TR" b="0" i="1" smtClean="0">
                                <a:latin typeface="Cambria Math"/>
                              </a:rPr>
                              <m:t>𝐾</m:t>
                            </m:r>
                          </m:e>
                          <m:sub>
                            <m:r>
                              <a:rPr lang="tr-TR" b="0" i="1" smtClean="0">
                                <a:latin typeface="Cambria Math"/>
                              </a:rPr>
                              <m:t>&gt;83</m:t>
                            </m:r>
                          </m:sub>
                        </m:sSub>
                      </m:e>
                    </m:d>
                    <m:r>
                      <a:rPr lang="tr-TR" b="0" i="1" smtClean="0">
                        <a:latin typeface="Cambria Math"/>
                      </a:rPr>
                      <m:t>=−</m:t>
                    </m:r>
                    <m:d>
                      <m:dPr>
                        <m:ctrlPr>
                          <a:rPr lang="tr-TR" b="0" i="1" smtClean="0">
                            <a:latin typeface="Cambria Math" panose="02040503050406030204" pitchFamily="18" charset="0"/>
                          </a:rPr>
                        </m:ctrlPr>
                      </m:dPr>
                      <m:e>
                        <m:f>
                          <m:fPr>
                            <m:ctrlPr>
                              <a:rPr lang="tr-TR" b="0" i="1" smtClean="0">
                                <a:latin typeface="Cambria Math" panose="02040503050406030204" pitchFamily="18" charset="0"/>
                              </a:rPr>
                            </m:ctrlPr>
                          </m:fPr>
                          <m:num>
                            <m:r>
                              <a:rPr lang="tr-TR" b="0" i="1" smtClean="0">
                                <a:latin typeface="Cambria Math"/>
                              </a:rPr>
                              <m:t>2</m:t>
                            </m:r>
                          </m:num>
                          <m:den>
                            <m:r>
                              <a:rPr lang="tr-TR" b="0" i="1" smtClean="0">
                                <a:latin typeface="Cambria Math"/>
                              </a:rPr>
                              <m:t>5</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2</m:t>
                                </m:r>
                              </m:num>
                              <m:den>
                                <m:r>
                                  <a:rPr lang="tr-TR" b="0" i="1" smtClean="0">
                                    <a:latin typeface="Cambria Math"/>
                                  </a:rPr>
                                  <m:t>5</m:t>
                                </m:r>
                              </m:den>
                            </m:f>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3</m:t>
                                </m:r>
                              </m:num>
                              <m:den>
                                <m:r>
                                  <a:rPr lang="tr-TR" b="0" i="1" smtClean="0">
                                    <a:latin typeface="Cambria Math"/>
                                  </a:rPr>
                                  <m:t>5</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3</m:t>
                                    </m:r>
                                  </m:num>
                                  <m:den>
                                    <m:r>
                                      <a:rPr lang="tr-TR" b="0" i="1" smtClean="0">
                                        <a:latin typeface="Cambria Math"/>
                                      </a:rPr>
                                      <m:t>5</m:t>
                                    </m:r>
                                  </m:den>
                                </m:f>
                              </m:e>
                            </m:func>
                          </m:e>
                        </m:func>
                      </m:e>
                    </m:d>
                  </m:oMath>
                </a14:m>
                <a:r>
                  <a:rPr lang="tr-TR" dirty="0"/>
                  <a:t>=0.970</a:t>
                </a:r>
              </a:p>
              <a:p>
                <a:pPr marL="0" indent="0" algn="ctr">
                  <a:buNone/>
                </a:pPr>
                <a:endParaRPr lang="tr-TR" dirty="0"/>
              </a:p>
              <a:p>
                <a:pPr marL="0" indent="0" algn="just">
                  <a:buNone/>
                </a:pPr>
                <a:r>
                  <a:rPr lang="tr-TR" dirty="0"/>
                  <a:t>Sonuç olarak NİTELİK2 ile ilgili aşağıdaki toplam entropi elde edilir.</a:t>
                </a:r>
              </a:p>
              <a:p>
                <a:pPr marL="0" indent="0" algn="just">
                  <a:buNone/>
                </a:pPr>
                <a:endParaRPr lang="tr-TR" dirty="0"/>
              </a:p>
              <a:p>
                <a:pPr marL="0" indent="0" algn="just">
                  <a:buNone/>
                </a:pPr>
                <a14:m>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r>
                          <a:rPr lang="tr-TR" b="0" i="1" smtClean="0">
                            <a:latin typeface="Cambria Math"/>
                          </a:rPr>
                          <m:t>𝑁</m:t>
                        </m:r>
                        <m:r>
                          <a:rPr lang="tr-TR" b="0" i="1" smtClean="0">
                            <a:latin typeface="Cambria Math"/>
                          </a:rPr>
                          <m:t>İ</m:t>
                        </m:r>
                        <m:r>
                          <a:rPr lang="tr-TR" b="0" i="1" smtClean="0">
                            <a:latin typeface="Cambria Math"/>
                          </a:rPr>
                          <m:t>𝑇𝐸𝐿</m:t>
                        </m:r>
                        <m:r>
                          <a:rPr lang="tr-TR" b="0" i="1" smtClean="0">
                            <a:latin typeface="Cambria Math"/>
                          </a:rPr>
                          <m:t>İ</m:t>
                        </m:r>
                        <m:r>
                          <a:rPr lang="tr-TR" b="0" i="1" smtClean="0">
                            <a:latin typeface="Cambria Math"/>
                          </a:rPr>
                          <m:t>𝐾</m:t>
                        </m:r>
                        <m:r>
                          <a:rPr lang="tr-TR" b="0" i="1" smtClean="0">
                            <a:latin typeface="Cambria Math"/>
                          </a:rPr>
                          <m:t>2,</m:t>
                        </m:r>
                        <m:r>
                          <a:rPr lang="tr-TR" b="0" i="1" smtClean="0">
                            <a:latin typeface="Cambria Math"/>
                          </a:rPr>
                          <m:t>𝑆𝐼𝑁𝐼𝐹</m:t>
                        </m:r>
                      </m:e>
                    </m:d>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9</m:t>
                        </m:r>
                      </m:num>
                      <m:den>
                        <m:r>
                          <a:rPr lang="tr-TR" b="0" i="1" smtClean="0">
                            <a:latin typeface="Cambria Math"/>
                          </a:rPr>
                          <m:t>14</m:t>
                        </m:r>
                      </m:den>
                    </m:f>
                    <m:d>
                      <m:dPr>
                        <m:ctrlPr>
                          <a:rPr lang="tr-TR" b="0" i="1" smtClean="0">
                            <a:latin typeface="Cambria Math" panose="02040503050406030204" pitchFamily="18" charset="0"/>
                          </a:rPr>
                        </m:ctrlPr>
                      </m:dPr>
                      <m:e>
                        <m:r>
                          <a:rPr lang="tr-TR" b="0" i="1" smtClean="0">
                            <a:latin typeface="Cambria Math"/>
                          </a:rPr>
                          <m:t>0.764</m:t>
                        </m:r>
                      </m:e>
                    </m:d>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5</m:t>
                        </m:r>
                      </m:num>
                      <m:den>
                        <m:r>
                          <a:rPr lang="tr-TR" b="0" i="1" smtClean="0">
                            <a:latin typeface="Cambria Math"/>
                          </a:rPr>
                          <m:t>14</m:t>
                        </m:r>
                      </m:den>
                    </m:f>
                    <m:d>
                      <m:dPr>
                        <m:ctrlPr>
                          <a:rPr lang="tr-TR" b="0" i="1" smtClean="0">
                            <a:latin typeface="Cambria Math" panose="02040503050406030204" pitchFamily="18" charset="0"/>
                          </a:rPr>
                        </m:ctrlPr>
                      </m:dPr>
                      <m:e>
                        <m:r>
                          <a:rPr lang="tr-TR" b="0" i="1" smtClean="0">
                            <a:latin typeface="Cambria Math"/>
                          </a:rPr>
                          <m:t>0.970</m:t>
                        </m:r>
                      </m:e>
                    </m:d>
                  </m:oMath>
                </a14:m>
                <a:r>
                  <a:rPr lang="tr-TR" dirty="0"/>
                  <a:t>=0.837</a:t>
                </a:r>
              </a:p>
              <a:p>
                <a:pPr marL="0" indent="0" algn="just">
                  <a:buNone/>
                </a:pPr>
                <a:r>
                  <a:rPr lang="tr-TR" i="1" dirty="0"/>
                  <a:t>Kazanç(NİTELİK2,SINIF)=H(SINIF)-H(NİTELİK2,SINIF)</a:t>
                </a:r>
              </a:p>
              <a:p>
                <a:pPr marL="0" indent="0" algn="just">
                  <a:buNone/>
                </a:pPr>
                <a:r>
                  <a:rPr lang="tr-TR" dirty="0"/>
                  <a:t>                                        =0.940-0.837</a:t>
                </a:r>
              </a:p>
              <a:p>
                <a:pPr marL="0" indent="0" algn="just">
                  <a:buNone/>
                </a:pPr>
                <a:r>
                  <a:rPr lang="tr-TR" dirty="0"/>
                  <a:t>                                        =0.103</a:t>
                </a: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764704"/>
                <a:ext cx="8229600" cy="5712296"/>
              </a:xfrm>
              <a:blipFill>
                <a:blip r:embed="rId2"/>
                <a:stretch>
                  <a:fillRect l="-1704" t="-3092" r="-1704" b="-2985"/>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84538448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533400"/>
            <a:ext cx="8229600" cy="591344"/>
          </a:xfrm>
        </p:spPr>
        <p:txBody>
          <a:bodyPr>
            <a:normAutofit fontScale="90000"/>
          </a:bodyPr>
          <a:lstStyle/>
          <a:p>
            <a:r>
              <a:rPr lang="tr-TR" dirty="0"/>
              <a:t>Bilinmeyen Nitelik Değerleri</a:t>
            </a:r>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124744"/>
                <a:ext cx="8229600" cy="5472608"/>
              </a:xfrm>
            </p:spPr>
            <p:txBody>
              <a:bodyPr>
                <a:normAutofit fontScale="85000" lnSpcReduction="20000"/>
              </a:bodyPr>
              <a:lstStyle/>
              <a:p>
                <a:pPr algn="just">
                  <a:buFont typeface="Wingdings" pitchFamily="2" charset="2"/>
                  <a:buChar char="v"/>
                </a:pPr>
                <a:r>
                  <a:rPr lang="tr-TR" dirty="0"/>
                  <a:t> Veri tabanındaki bilgilerde bazı kayıplar olabilir. Veri toplanırken bazı değerler kaydedilmemiş olabilir veya veri tabanına kaydedilirken bir sorun ortaya çıkmış olabilir. Kayıp değerlerin yaratacağı sorunları önlemek için aşağıda belirtilen yollardan biri izlenebilir:</a:t>
                </a:r>
              </a:p>
              <a:p>
                <a:pPr marL="457200" indent="-457200" algn="just">
                  <a:buFont typeface="+mj-lt"/>
                  <a:buAutoNum type="alphaLcParenR"/>
                </a:pPr>
                <a:r>
                  <a:rPr lang="tr-TR" dirty="0"/>
                  <a:t>Kayıp veriye ilişkin tüm değerler veri tabanından çıkarılır</a:t>
                </a:r>
              </a:p>
              <a:p>
                <a:pPr marL="457200" indent="-457200" algn="just">
                  <a:buFont typeface="+mj-lt"/>
                  <a:buAutoNum type="alphaLcParenR"/>
                </a:pPr>
                <a:r>
                  <a:rPr lang="tr-TR" dirty="0"/>
                  <a:t>Kayıp verilerle de çalışabilecek yeni bir algoritma kullanılır.</a:t>
                </a:r>
              </a:p>
              <a:p>
                <a:pPr algn="just">
                  <a:buFont typeface="Wingdings" pitchFamily="2" charset="2"/>
                  <a:buChar char="v"/>
                </a:pPr>
                <a:r>
                  <a:rPr lang="tr-TR" dirty="0"/>
                  <a:t>C4.5’de kayıp verilere sahip örneklerde kazanç ölçütünü hesaplamak için bir düzeltme faktöründen yararlanılır.</a:t>
                </a:r>
              </a:p>
              <a:p>
                <a:pPr marL="0" indent="0" algn="just">
                  <a:buNone/>
                </a:pPr>
                <a:endParaRPr lang="tr-TR" dirty="0"/>
              </a:p>
              <a:p>
                <a:pPr marL="0" indent="0" algn="just">
                  <a:buNone/>
                </a:pPr>
                <a14:m>
                  <m:oMathPara xmlns:m="http://schemas.openxmlformats.org/officeDocument/2006/math">
                    <m:oMathParaPr>
                      <m:jc m:val="centerGroup"/>
                    </m:oMathParaPr>
                    <m:oMath xmlns:m="http://schemas.openxmlformats.org/officeDocument/2006/math">
                      <m:r>
                        <a:rPr lang="tr-TR" sz="2000" b="0" i="1" smtClean="0">
                          <a:latin typeface="Cambria Math"/>
                        </a:rPr>
                        <m:t>𝐹</m:t>
                      </m:r>
                      <m:r>
                        <a:rPr lang="tr-TR" sz="2000" b="0" i="1" smtClean="0">
                          <a:latin typeface="Cambria Math"/>
                        </a:rPr>
                        <m:t>=</m:t>
                      </m:r>
                      <m:f>
                        <m:fPr>
                          <m:ctrlPr>
                            <a:rPr lang="tr-TR" sz="2000" b="0" i="1" smtClean="0">
                              <a:latin typeface="Cambria Math" panose="02040503050406030204" pitchFamily="18" charset="0"/>
                            </a:rPr>
                          </m:ctrlPr>
                        </m:fPr>
                        <m:num>
                          <m:r>
                            <a:rPr lang="tr-TR" sz="2000" b="0" i="1" smtClean="0">
                              <a:latin typeface="Cambria Math"/>
                            </a:rPr>
                            <m:t>𝑉𝑒𝑟𝑖</m:t>
                          </m:r>
                          <m:r>
                            <a:rPr lang="tr-TR" sz="2000" b="0" i="1" smtClean="0">
                              <a:latin typeface="Cambria Math"/>
                            </a:rPr>
                            <m:t> </m:t>
                          </m:r>
                          <m:r>
                            <a:rPr lang="tr-TR" sz="2000" b="0" i="1" smtClean="0">
                              <a:latin typeface="Cambria Math"/>
                            </a:rPr>
                            <m:t>𝑡𝑎𝑏𝑎𝑛𝚤𝑛𝑑𝑎</m:t>
                          </m:r>
                          <m:r>
                            <a:rPr lang="tr-TR" sz="2000" b="0" i="1" smtClean="0">
                              <a:latin typeface="Cambria Math"/>
                            </a:rPr>
                            <m:t> </m:t>
                          </m:r>
                          <m:r>
                            <a:rPr lang="tr-TR" sz="2000" b="0" i="1" smtClean="0">
                              <a:latin typeface="Cambria Math"/>
                            </a:rPr>
                            <m:t>𝑏𝑖𝑙𝑖𝑛𝑒𝑛</m:t>
                          </m:r>
                          <m:r>
                            <a:rPr lang="tr-TR" sz="2000" b="0" i="1" smtClean="0">
                              <a:latin typeface="Cambria Math"/>
                            </a:rPr>
                            <m:t> </m:t>
                          </m:r>
                          <m:r>
                            <a:rPr lang="tr-TR" sz="2000" b="0" i="1" smtClean="0">
                              <a:latin typeface="Cambria Math"/>
                            </a:rPr>
                            <m:t>𝑛𝑖𝑡𝑒𝑙𝑖</m:t>
                          </m:r>
                          <m:r>
                            <a:rPr lang="tr-TR" sz="2000" b="0" i="1" smtClean="0">
                              <a:latin typeface="Cambria Math"/>
                            </a:rPr>
                            <m:t>ğ</m:t>
                          </m:r>
                          <m:r>
                            <a:rPr lang="tr-TR" sz="2000" b="0" i="1" smtClean="0">
                              <a:latin typeface="Cambria Math"/>
                            </a:rPr>
                            <m:t>𝑒</m:t>
                          </m:r>
                          <m:r>
                            <a:rPr lang="tr-TR" sz="2000" b="0" i="1" smtClean="0">
                              <a:latin typeface="Cambria Math"/>
                            </a:rPr>
                            <m:t> </m:t>
                          </m:r>
                          <m:r>
                            <a:rPr lang="tr-TR" sz="2000" b="0" i="1" smtClean="0">
                              <a:latin typeface="Cambria Math"/>
                            </a:rPr>
                            <m:t>𝑠𝑎h𝑖𝑝</m:t>
                          </m:r>
                          <m:r>
                            <a:rPr lang="tr-TR" sz="2000" b="0" i="1" smtClean="0">
                              <a:latin typeface="Cambria Math"/>
                            </a:rPr>
                            <m:t> ö</m:t>
                          </m:r>
                          <m:r>
                            <a:rPr lang="tr-TR" sz="2000" b="0" i="1" smtClean="0">
                              <a:latin typeface="Cambria Math"/>
                            </a:rPr>
                            <m:t>𝑟𝑛𝑒𝑘𝑙𝑒𝑟𝑖𝑛</m:t>
                          </m:r>
                          <m:r>
                            <a:rPr lang="tr-TR" sz="2000" b="0" i="1" smtClean="0">
                              <a:latin typeface="Cambria Math"/>
                            </a:rPr>
                            <m:t> </m:t>
                          </m:r>
                          <m:r>
                            <a:rPr lang="tr-TR" sz="2000" b="0" i="1" smtClean="0">
                              <a:latin typeface="Cambria Math"/>
                            </a:rPr>
                            <m:t>𝑠𝑎𝑦𝚤𝑠𝚤</m:t>
                          </m:r>
                        </m:num>
                        <m:den>
                          <m:r>
                            <a:rPr lang="tr-TR" sz="2000" b="0" i="1" smtClean="0">
                              <a:latin typeface="Cambria Math"/>
                            </a:rPr>
                            <m:t>𝑉𝑒𝑟𝑖</m:t>
                          </m:r>
                          <m:r>
                            <a:rPr lang="tr-TR" sz="2000" b="0" i="1" smtClean="0">
                              <a:latin typeface="Cambria Math"/>
                            </a:rPr>
                            <m:t> </m:t>
                          </m:r>
                          <m:r>
                            <a:rPr lang="tr-TR" sz="2000" b="0" i="1" smtClean="0">
                              <a:latin typeface="Cambria Math"/>
                            </a:rPr>
                            <m:t>𝑡𝑎𝑏𝑎𝑛𝚤𝑛𝑑𝑎𝑘𝑖</m:t>
                          </m:r>
                          <m:r>
                            <a:rPr lang="tr-TR" sz="2000" b="0" i="1" smtClean="0">
                              <a:latin typeface="Cambria Math"/>
                            </a:rPr>
                            <m:t> </m:t>
                          </m:r>
                          <m:r>
                            <a:rPr lang="tr-TR" sz="2000" b="0" i="1" smtClean="0">
                              <a:latin typeface="Cambria Math"/>
                            </a:rPr>
                            <m:t>𝑡</m:t>
                          </m:r>
                          <m:r>
                            <a:rPr lang="tr-TR" sz="2000" b="0" i="1" smtClean="0">
                              <a:latin typeface="Cambria Math"/>
                            </a:rPr>
                            <m:t>ü</m:t>
                          </m:r>
                          <m:r>
                            <a:rPr lang="tr-TR" sz="2000" b="0" i="1" smtClean="0">
                              <a:latin typeface="Cambria Math"/>
                            </a:rPr>
                            <m:t>𝑚</m:t>
                          </m:r>
                          <m:r>
                            <a:rPr lang="tr-TR" sz="2000" b="0" i="1" smtClean="0">
                              <a:latin typeface="Cambria Math"/>
                            </a:rPr>
                            <m:t> ö</m:t>
                          </m:r>
                          <m:r>
                            <a:rPr lang="tr-TR" sz="2000" b="0" i="1" smtClean="0">
                              <a:latin typeface="Cambria Math"/>
                            </a:rPr>
                            <m:t>𝑟𝑛𝑒𝑘𝑙𝑒𝑟𝑖𝑛</m:t>
                          </m:r>
                          <m:r>
                            <a:rPr lang="tr-TR" sz="2000" b="0" i="1" smtClean="0">
                              <a:latin typeface="Cambria Math"/>
                            </a:rPr>
                            <m:t> </m:t>
                          </m:r>
                          <m:r>
                            <a:rPr lang="tr-TR" sz="2000" b="0" i="1" smtClean="0">
                              <a:latin typeface="Cambria Math"/>
                            </a:rPr>
                            <m:t>𝑠𝑎𝑦𝚤𝑠𝚤</m:t>
                          </m:r>
                        </m:den>
                      </m:f>
                    </m:oMath>
                  </m:oMathPara>
                </a14:m>
                <a:endParaRPr lang="tr-TR" sz="2000"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124744"/>
                <a:ext cx="8229600" cy="5472608"/>
              </a:xfrm>
              <a:blipFill>
                <a:blip r:embed="rId2"/>
                <a:stretch>
                  <a:fillRect l="-593" t="-2564" r="-1407"/>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39346291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764704"/>
            <a:ext cx="8229600" cy="5712296"/>
          </a:xfrm>
        </p:spPr>
        <p:txBody>
          <a:bodyPr>
            <a:normAutofit lnSpcReduction="10000"/>
          </a:bodyPr>
          <a:lstStyle/>
          <a:p>
            <a:pPr marL="0" indent="0">
              <a:buNone/>
            </a:pPr>
            <a:r>
              <a:rPr lang="tr-TR" dirty="0"/>
              <a:t> Yeni kazanç ölçütü şu şekilde olacaktır;</a:t>
            </a:r>
          </a:p>
          <a:p>
            <a:pPr marL="0" indent="0">
              <a:buNone/>
            </a:pPr>
            <a:endParaRPr lang="tr-TR" dirty="0"/>
          </a:p>
          <a:p>
            <a:pPr marL="0" indent="0" algn="ctr">
              <a:buNone/>
            </a:pPr>
            <a:r>
              <a:rPr lang="tr-TR" i="1" dirty="0">
                <a:solidFill>
                  <a:srgbClr val="FF0000"/>
                </a:solidFill>
              </a:rPr>
              <a:t>Kazanç(X)=F(H(T)-H(X,T))</a:t>
            </a:r>
          </a:p>
          <a:p>
            <a:pPr marL="0" indent="0" algn="ctr">
              <a:buNone/>
            </a:pPr>
            <a:endParaRPr lang="tr-TR" i="1" dirty="0">
              <a:solidFill>
                <a:srgbClr val="FF0000"/>
              </a:solidFill>
            </a:endParaRPr>
          </a:p>
          <a:p>
            <a:pPr marL="0" indent="0" algn="just">
              <a:buNone/>
            </a:pPr>
            <a:r>
              <a:rPr lang="tr-TR" dirty="0">
                <a:solidFill>
                  <a:srgbClr val="FF0000"/>
                </a:solidFill>
              </a:rPr>
              <a:t> ÖRNEK:</a:t>
            </a:r>
          </a:p>
          <a:p>
            <a:pPr marL="0" indent="0" algn="just">
              <a:buNone/>
            </a:pPr>
            <a:endParaRPr lang="tr-TR" dirty="0">
              <a:solidFill>
                <a:srgbClr val="FF0000"/>
              </a:solidFill>
            </a:endParaRPr>
          </a:p>
          <a:p>
            <a:pPr marL="0" indent="0" algn="just">
              <a:buNone/>
            </a:pPr>
            <a:r>
              <a:rPr lang="tr-TR" dirty="0">
                <a:solidFill>
                  <a:srgbClr val="FF0000"/>
                </a:solidFill>
              </a:rPr>
              <a:t> </a:t>
            </a:r>
            <a:r>
              <a:rPr lang="tr-TR" dirty="0"/>
              <a:t>Aşağıdaki örnek üzerinde C4.5 algoritmasının bilinmeyen nitelik değerlerine nasıl yaklaştığını inceleyeceğiz. Burada eğitim kümesinin NİTELİK1 niteliği üzerinde bir kayıp değeri vardır ve ? İşareti ile gösterilmektedir.</a:t>
            </a:r>
          </a:p>
        </p:txBody>
      </p:sp>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9959136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533400"/>
            <a:ext cx="8229600" cy="447328"/>
          </a:xfrm>
        </p:spPr>
        <p:txBody>
          <a:bodyPr>
            <a:normAutofit/>
          </a:bodyPr>
          <a:lstStyle/>
          <a:p>
            <a:r>
              <a:rPr lang="tr-TR" sz="2000" dirty="0"/>
              <a:t>Tablo 3.21. Kayıp değerlere sahip veri tabanı</a:t>
            </a:r>
          </a:p>
        </p:txBody>
      </p:sp>
      <p:graphicFrame>
        <p:nvGraphicFramePr>
          <p:cNvPr id="5" name="İçerik Yer Tutucusu 4"/>
          <p:cNvGraphicFramePr>
            <a:graphicFrameLocks noGrp="1"/>
          </p:cNvGraphicFramePr>
          <p:nvPr>
            <p:ph idx="1"/>
          </p:nvPr>
        </p:nvGraphicFramePr>
        <p:xfrm>
          <a:off x="457200" y="981075"/>
          <a:ext cx="8229600" cy="5562600"/>
        </p:xfrm>
        <a:graphic>
          <a:graphicData uri="http://schemas.openxmlformats.org/drawingml/2006/table">
            <a:tbl>
              <a:tblPr firstRow="1" bandRow="1">
                <a:tableStyleId>{10A1B5D5-9B99-4C35-A422-299274C87663}</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pPr algn="ctr"/>
                      <a:r>
                        <a:rPr lang="tr-TR" dirty="0"/>
                        <a:t>NİTELİK1</a:t>
                      </a:r>
                    </a:p>
                  </a:txBody>
                  <a:tcPr/>
                </a:tc>
                <a:tc>
                  <a:txBody>
                    <a:bodyPr/>
                    <a:lstStyle/>
                    <a:p>
                      <a:pPr algn="ctr"/>
                      <a:r>
                        <a:rPr lang="tr-TR" dirty="0"/>
                        <a:t>NİTELİK2</a:t>
                      </a:r>
                    </a:p>
                  </a:txBody>
                  <a:tcPr/>
                </a:tc>
                <a:tc>
                  <a:txBody>
                    <a:bodyPr/>
                    <a:lstStyle/>
                    <a:p>
                      <a:pPr algn="ctr"/>
                      <a:r>
                        <a:rPr lang="tr-TR" dirty="0"/>
                        <a:t>NİTELİK3</a:t>
                      </a:r>
                    </a:p>
                  </a:txBody>
                  <a:tcPr/>
                </a:tc>
                <a:tc>
                  <a:txBody>
                    <a:bodyPr/>
                    <a:lstStyle/>
                    <a:p>
                      <a:pPr algn="ctr"/>
                      <a:r>
                        <a:rPr lang="tr-TR" dirty="0"/>
                        <a:t>SINIF</a:t>
                      </a:r>
                    </a:p>
                  </a:txBody>
                  <a:tcPr/>
                </a:tc>
                <a:extLst>
                  <a:ext uri="{0D108BD9-81ED-4DB2-BD59-A6C34878D82A}">
                    <a16:rowId xmlns:a16="http://schemas.microsoft.com/office/drawing/2014/main" val="10000"/>
                  </a:ext>
                </a:extLst>
              </a:tr>
              <a:tr h="370840">
                <a:tc>
                  <a:txBody>
                    <a:bodyPr/>
                    <a:lstStyle/>
                    <a:p>
                      <a:pPr algn="ctr"/>
                      <a:r>
                        <a:rPr lang="tr-TR" dirty="0"/>
                        <a:t>a</a:t>
                      </a:r>
                    </a:p>
                  </a:txBody>
                  <a:tcPr/>
                </a:tc>
                <a:tc>
                  <a:txBody>
                    <a:bodyPr/>
                    <a:lstStyle/>
                    <a:p>
                      <a:pPr algn="ctr"/>
                      <a:r>
                        <a:rPr lang="tr-TR" dirty="0"/>
                        <a:t>70</a:t>
                      </a:r>
                    </a:p>
                  </a:txBody>
                  <a:tcPr/>
                </a:tc>
                <a:tc>
                  <a:txBody>
                    <a:bodyPr/>
                    <a:lstStyle/>
                    <a:p>
                      <a:pPr algn="ctr"/>
                      <a:r>
                        <a:rPr lang="tr-TR" dirty="0"/>
                        <a:t>Doğru</a:t>
                      </a:r>
                    </a:p>
                  </a:txBody>
                  <a:tcPr/>
                </a:tc>
                <a:tc>
                  <a:txBody>
                    <a:bodyPr/>
                    <a:lstStyle/>
                    <a:p>
                      <a:pPr algn="ctr"/>
                      <a:r>
                        <a:rPr lang="tr-TR" dirty="0"/>
                        <a:t>Sınıf1</a:t>
                      </a:r>
                    </a:p>
                  </a:txBody>
                  <a:tcPr/>
                </a:tc>
                <a:extLst>
                  <a:ext uri="{0D108BD9-81ED-4DB2-BD59-A6C34878D82A}">
                    <a16:rowId xmlns:a16="http://schemas.microsoft.com/office/drawing/2014/main" val="10001"/>
                  </a:ext>
                </a:extLst>
              </a:tr>
              <a:tr h="370840">
                <a:tc>
                  <a:txBody>
                    <a:bodyPr/>
                    <a:lstStyle/>
                    <a:p>
                      <a:pPr algn="ctr"/>
                      <a:r>
                        <a:rPr lang="tr-TR" dirty="0"/>
                        <a:t>a</a:t>
                      </a:r>
                    </a:p>
                  </a:txBody>
                  <a:tcPr/>
                </a:tc>
                <a:tc>
                  <a:txBody>
                    <a:bodyPr/>
                    <a:lstStyle/>
                    <a:p>
                      <a:pPr algn="ctr"/>
                      <a:r>
                        <a:rPr lang="tr-TR" dirty="0"/>
                        <a:t>90</a:t>
                      </a:r>
                    </a:p>
                  </a:txBody>
                  <a:tcPr/>
                </a:tc>
                <a:tc>
                  <a:txBody>
                    <a:bodyPr/>
                    <a:lstStyle/>
                    <a:p>
                      <a:pPr algn="ctr"/>
                      <a:r>
                        <a:rPr lang="tr-TR" dirty="0"/>
                        <a:t>Doğru</a:t>
                      </a:r>
                    </a:p>
                  </a:txBody>
                  <a:tcPr/>
                </a:tc>
                <a:tc>
                  <a:txBody>
                    <a:bodyPr/>
                    <a:lstStyle/>
                    <a:p>
                      <a:pPr algn="ctr"/>
                      <a:r>
                        <a:rPr lang="tr-TR" dirty="0"/>
                        <a:t>Sınıf2</a:t>
                      </a:r>
                    </a:p>
                  </a:txBody>
                  <a:tcPr/>
                </a:tc>
                <a:extLst>
                  <a:ext uri="{0D108BD9-81ED-4DB2-BD59-A6C34878D82A}">
                    <a16:rowId xmlns:a16="http://schemas.microsoft.com/office/drawing/2014/main" val="10002"/>
                  </a:ext>
                </a:extLst>
              </a:tr>
              <a:tr h="370840">
                <a:tc>
                  <a:txBody>
                    <a:bodyPr/>
                    <a:lstStyle/>
                    <a:p>
                      <a:pPr algn="ctr"/>
                      <a:r>
                        <a:rPr lang="tr-TR" dirty="0"/>
                        <a:t>a</a:t>
                      </a:r>
                    </a:p>
                  </a:txBody>
                  <a:tcPr/>
                </a:tc>
                <a:tc>
                  <a:txBody>
                    <a:bodyPr/>
                    <a:lstStyle/>
                    <a:p>
                      <a:pPr algn="ctr"/>
                      <a:r>
                        <a:rPr lang="tr-TR" dirty="0"/>
                        <a:t>85</a:t>
                      </a:r>
                    </a:p>
                  </a:txBody>
                  <a:tcPr/>
                </a:tc>
                <a:tc>
                  <a:txBody>
                    <a:bodyPr/>
                    <a:lstStyle/>
                    <a:p>
                      <a:pPr algn="ctr"/>
                      <a:r>
                        <a:rPr lang="tr-TR" dirty="0"/>
                        <a:t>Yanlış</a:t>
                      </a:r>
                    </a:p>
                  </a:txBody>
                  <a:tcPr/>
                </a:tc>
                <a:tc>
                  <a:txBody>
                    <a:bodyPr/>
                    <a:lstStyle/>
                    <a:p>
                      <a:pPr algn="ctr"/>
                      <a:r>
                        <a:rPr lang="tr-TR" dirty="0"/>
                        <a:t>Sınıf2</a:t>
                      </a:r>
                    </a:p>
                  </a:txBody>
                  <a:tcPr/>
                </a:tc>
                <a:extLst>
                  <a:ext uri="{0D108BD9-81ED-4DB2-BD59-A6C34878D82A}">
                    <a16:rowId xmlns:a16="http://schemas.microsoft.com/office/drawing/2014/main" val="10003"/>
                  </a:ext>
                </a:extLst>
              </a:tr>
              <a:tr h="370840">
                <a:tc>
                  <a:txBody>
                    <a:bodyPr/>
                    <a:lstStyle/>
                    <a:p>
                      <a:pPr algn="ctr"/>
                      <a:r>
                        <a:rPr lang="tr-TR" dirty="0"/>
                        <a:t>a</a:t>
                      </a:r>
                    </a:p>
                  </a:txBody>
                  <a:tcPr/>
                </a:tc>
                <a:tc>
                  <a:txBody>
                    <a:bodyPr/>
                    <a:lstStyle/>
                    <a:p>
                      <a:pPr algn="ctr"/>
                      <a:r>
                        <a:rPr lang="tr-TR" dirty="0"/>
                        <a:t>95</a:t>
                      </a:r>
                    </a:p>
                  </a:txBody>
                  <a:tcPr/>
                </a:tc>
                <a:tc>
                  <a:txBody>
                    <a:bodyPr/>
                    <a:lstStyle/>
                    <a:p>
                      <a:pPr algn="ctr"/>
                      <a:r>
                        <a:rPr lang="tr-TR" dirty="0"/>
                        <a:t>Yanlış</a:t>
                      </a:r>
                    </a:p>
                  </a:txBody>
                  <a:tcPr/>
                </a:tc>
                <a:tc>
                  <a:txBody>
                    <a:bodyPr/>
                    <a:lstStyle/>
                    <a:p>
                      <a:pPr algn="ctr"/>
                      <a:r>
                        <a:rPr lang="tr-TR" dirty="0"/>
                        <a:t>Sınıf2</a:t>
                      </a:r>
                    </a:p>
                  </a:txBody>
                  <a:tcPr/>
                </a:tc>
                <a:extLst>
                  <a:ext uri="{0D108BD9-81ED-4DB2-BD59-A6C34878D82A}">
                    <a16:rowId xmlns:a16="http://schemas.microsoft.com/office/drawing/2014/main" val="10004"/>
                  </a:ext>
                </a:extLst>
              </a:tr>
              <a:tr h="370840">
                <a:tc>
                  <a:txBody>
                    <a:bodyPr/>
                    <a:lstStyle/>
                    <a:p>
                      <a:pPr algn="ctr"/>
                      <a:r>
                        <a:rPr lang="tr-TR" dirty="0"/>
                        <a:t>a</a:t>
                      </a:r>
                    </a:p>
                  </a:txBody>
                  <a:tcPr/>
                </a:tc>
                <a:tc>
                  <a:txBody>
                    <a:bodyPr/>
                    <a:lstStyle/>
                    <a:p>
                      <a:pPr algn="ctr"/>
                      <a:r>
                        <a:rPr lang="tr-TR" dirty="0"/>
                        <a:t>70</a:t>
                      </a:r>
                    </a:p>
                  </a:txBody>
                  <a:tcPr/>
                </a:tc>
                <a:tc>
                  <a:txBody>
                    <a:bodyPr/>
                    <a:lstStyle/>
                    <a:p>
                      <a:pPr algn="ctr"/>
                      <a:r>
                        <a:rPr lang="tr-TR" dirty="0"/>
                        <a:t>Yanlış</a:t>
                      </a:r>
                    </a:p>
                  </a:txBody>
                  <a:tcPr/>
                </a:tc>
                <a:tc>
                  <a:txBody>
                    <a:bodyPr/>
                    <a:lstStyle/>
                    <a:p>
                      <a:pPr algn="ctr"/>
                      <a:r>
                        <a:rPr lang="tr-TR" dirty="0"/>
                        <a:t>Sınıf1</a:t>
                      </a:r>
                    </a:p>
                  </a:txBody>
                  <a:tcPr/>
                </a:tc>
                <a:extLst>
                  <a:ext uri="{0D108BD9-81ED-4DB2-BD59-A6C34878D82A}">
                    <a16:rowId xmlns:a16="http://schemas.microsoft.com/office/drawing/2014/main" val="10005"/>
                  </a:ext>
                </a:extLst>
              </a:tr>
              <a:tr h="370840">
                <a:tc>
                  <a:txBody>
                    <a:bodyPr/>
                    <a:lstStyle/>
                    <a:p>
                      <a:pPr algn="ctr"/>
                      <a:r>
                        <a:rPr lang="tr-TR" dirty="0"/>
                        <a:t>?</a:t>
                      </a:r>
                    </a:p>
                  </a:txBody>
                  <a:tcPr/>
                </a:tc>
                <a:tc>
                  <a:txBody>
                    <a:bodyPr/>
                    <a:lstStyle/>
                    <a:p>
                      <a:pPr algn="ctr"/>
                      <a:r>
                        <a:rPr lang="tr-TR" dirty="0"/>
                        <a:t>90</a:t>
                      </a:r>
                    </a:p>
                  </a:txBody>
                  <a:tcPr/>
                </a:tc>
                <a:tc>
                  <a:txBody>
                    <a:bodyPr/>
                    <a:lstStyle/>
                    <a:p>
                      <a:pPr algn="ctr"/>
                      <a:r>
                        <a:rPr lang="tr-TR" dirty="0"/>
                        <a:t>Doğru</a:t>
                      </a:r>
                    </a:p>
                  </a:txBody>
                  <a:tcPr/>
                </a:tc>
                <a:tc>
                  <a:txBody>
                    <a:bodyPr/>
                    <a:lstStyle/>
                    <a:p>
                      <a:pPr algn="ctr"/>
                      <a:r>
                        <a:rPr lang="tr-TR" dirty="0"/>
                        <a:t>Sınıf1</a:t>
                      </a:r>
                    </a:p>
                  </a:txBody>
                  <a:tcPr/>
                </a:tc>
                <a:extLst>
                  <a:ext uri="{0D108BD9-81ED-4DB2-BD59-A6C34878D82A}">
                    <a16:rowId xmlns:a16="http://schemas.microsoft.com/office/drawing/2014/main" val="10006"/>
                  </a:ext>
                </a:extLst>
              </a:tr>
              <a:tr h="370840">
                <a:tc>
                  <a:txBody>
                    <a:bodyPr/>
                    <a:lstStyle/>
                    <a:p>
                      <a:pPr algn="ctr"/>
                      <a:r>
                        <a:rPr lang="tr-TR" dirty="0"/>
                        <a:t>b</a:t>
                      </a:r>
                    </a:p>
                  </a:txBody>
                  <a:tcPr/>
                </a:tc>
                <a:tc>
                  <a:txBody>
                    <a:bodyPr/>
                    <a:lstStyle/>
                    <a:p>
                      <a:pPr algn="ctr"/>
                      <a:r>
                        <a:rPr lang="tr-TR" dirty="0"/>
                        <a:t>78</a:t>
                      </a:r>
                    </a:p>
                  </a:txBody>
                  <a:tcPr/>
                </a:tc>
                <a:tc>
                  <a:txBody>
                    <a:bodyPr/>
                    <a:lstStyle/>
                    <a:p>
                      <a:pPr algn="ctr"/>
                      <a:r>
                        <a:rPr lang="tr-TR" dirty="0"/>
                        <a:t>Yanlış</a:t>
                      </a:r>
                    </a:p>
                  </a:txBody>
                  <a:tcPr/>
                </a:tc>
                <a:tc>
                  <a:txBody>
                    <a:bodyPr/>
                    <a:lstStyle/>
                    <a:p>
                      <a:pPr algn="ctr"/>
                      <a:r>
                        <a:rPr lang="tr-TR" dirty="0"/>
                        <a:t>Sınıf1</a:t>
                      </a:r>
                    </a:p>
                  </a:txBody>
                  <a:tcPr/>
                </a:tc>
                <a:extLst>
                  <a:ext uri="{0D108BD9-81ED-4DB2-BD59-A6C34878D82A}">
                    <a16:rowId xmlns:a16="http://schemas.microsoft.com/office/drawing/2014/main" val="10007"/>
                  </a:ext>
                </a:extLst>
              </a:tr>
              <a:tr h="370840">
                <a:tc>
                  <a:txBody>
                    <a:bodyPr/>
                    <a:lstStyle/>
                    <a:p>
                      <a:pPr algn="ctr"/>
                      <a:r>
                        <a:rPr lang="tr-TR" dirty="0"/>
                        <a:t>b</a:t>
                      </a:r>
                    </a:p>
                  </a:txBody>
                  <a:tcPr/>
                </a:tc>
                <a:tc>
                  <a:txBody>
                    <a:bodyPr/>
                    <a:lstStyle/>
                    <a:p>
                      <a:pPr algn="ctr"/>
                      <a:r>
                        <a:rPr lang="tr-TR" dirty="0"/>
                        <a:t>65</a:t>
                      </a:r>
                    </a:p>
                  </a:txBody>
                  <a:tcPr/>
                </a:tc>
                <a:tc>
                  <a:txBody>
                    <a:bodyPr/>
                    <a:lstStyle/>
                    <a:p>
                      <a:pPr algn="ctr"/>
                      <a:r>
                        <a:rPr lang="tr-TR" dirty="0"/>
                        <a:t>Doğru </a:t>
                      </a:r>
                    </a:p>
                  </a:txBody>
                  <a:tcPr/>
                </a:tc>
                <a:tc>
                  <a:txBody>
                    <a:bodyPr/>
                    <a:lstStyle/>
                    <a:p>
                      <a:pPr algn="ctr"/>
                      <a:r>
                        <a:rPr lang="tr-TR" dirty="0"/>
                        <a:t>Sınıf1</a:t>
                      </a:r>
                    </a:p>
                  </a:txBody>
                  <a:tcPr/>
                </a:tc>
                <a:extLst>
                  <a:ext uri="{0D108BD9-81ED-4DB2-BD59-A6C34878D82A}">
                    <a16:rowId xmlns:a16="http://schemas.microsoft.com/office/drawing/2014/main" val="10008"/>
                  </a:ext>
                </a:extLst>
              </a:tr>
              <a:tr h="370840">
                <a:tc>
                  <a:txBody>
                    <a:bodyPr/>
                    <a:lstStyle/>
                    <a:p>
                      <a:pPr algn="ctr"/>
                      <a:r>
                        <a:rPr lang="tr-TR" dirty="0"/>
                        <a:t>b</a:t>
                      </a:r>
                    </a:p>
                  </a:txBody>
                  <a:tcPr/>
                </a:tc>
                <a:tc>
                  <a:txBody>
                    <a:bodyPr/>
                    <a:lstStyle/>
                    <a:p>
                      <a:pPr algn="ctr"/>
                      <a:r>
                        <a:rPr lang="tr-TR" dirty="0"/>
                        <a:t>75</a:t>
                      </a:r>
                    </a:p>
                  </a:txBody>
                  <a:tcPr/>
                </a:tc>
                <a:tc>
                  <a:txBody>
                    <a:bodyPr/>
                    <a:lstStyle/>
                    <a:p>
                      <a:pPr algn="ctr"/>
                      <a:r>
                        <a:rPr lang="tr-TR" dirty="0"/>
                        <a:t>Yanlış</a:t>
                      </a:r>
                    </a:p>
                  </a:txBody>
                  <a:tcPr/>
                </a:tc>
                <a:tc>
                  <a:txBody>
                    <a:bodyPr/>
                    <a:lstStyle/>
                    <a:p>
                      <a:pPr algn="ctr"/>
                      <a:r>
                        <a:rPr lang="tr-TR" dirty="0"/>
                        <a:t>Sınıf1</a:t>
                      </a:r>
                    </a:p>
                  </a:txBody>
                  <a:tcPr/>
                </a:tc>
                <a:extLst>
                  <a:ext uri="{0D108BD9-81ED-4DB2-BD59-A6C34878D82A}">
                    <a16:rowId xmlns:a16="http://schemas.microsoft.com/office/drawing/2014/main" val="10009"/>
                  </a:ext>
                </a:extLst>
              </a:tr>
              <a:tr h="370840">
                <a:tc>
                  <a:txBody>
                    <a:bodyPr/>
                    <a:lstStyle/>
                    <a:p>
                      <a:pPr algn="ctr"/>
                      <a:r>
                        <a:rPr lang="tr-TR" dirty="0"/>
                        <a:t>c</a:t>
                      </a:r>
                    </a:p>
                  </a:txBody>
                  <a:tcPr/>
                </a:tc>
                <a:tc>
                  <a:txBody>
                    <a:bodyPr/>
                    <a:lstStyle/>
                    <a:p>
                      <a:pPr algn="ctr"/>
                      <a:r>
                        <a:rPr lang="tr-TR" dirty="0"/>
                        <a:t>80</a:t>
                      </a:r>
                    </a:p>
                  </a:txBody>
                  <a:tcPr/>
                </a:tc>
                <a:tc>
                  <a:txBody>
                    <a:bodyPr/>
                    <a:lstStyle/>
                    <a:p>
                      <a:pPr algn="ctr"/>
                      <a:r>
                        <a:rPr lang="tr-TR" dirty="0"/>
                        <a:t>Doğru</a:t>
                      </a:r>
                    </a:p>
                  </a:txBody>
                  <a:tcPr/>
                </a:tc>
                <a:tc>
                  <a:txBody>
                    <a:bodyPr/>
                    <a:lstStyle/>
                    <a:p>
                      <a:pPr algn="ctr"/>
                      <a:r>
                        <a:rPr lang="tr-TR" dirty="0"/>
                        <a:t>Sınıf2</a:t>
                      </a:r>
                    </a:p>
                  </a:txBody>
                  <a:tcPr/>
                </a:tc>
                <a:extLst>
                  <a:ext uri="{0D108BD9-81ED-4DB2-BD59-A6C34878D82A}">
                    <a16:rowId xmlns:a16="http://schemas.microsoft.com/office/drawing/2014/main" val="10010"/>
                  </a:ext>
                </a:extLst>
              </a:tr>
              <a:tr h="370840">
                <a:tc>
                  <a:txBody>
                    <a:bodyPr/>
                    <a:lstStyle/>
                    <a:p>
                      <a:pPr algn="ctr"/>
                      <a:r>
                        <a:rPr lang="tr-TR" dirty="0"/>
                        <a:t>c</a:t>
                      </a:r>
                    </a:p>
                  </a:txBody>
                  <a:tcPr/>
                </a:tc>
                <a:tc>
                  <a:txBody>
                    <a:bodyPr/>
                    <a:lstStyle/>
                    <a:p>
                      <a:pPr algn="ctr"/>
                      <a:r>
                        <a:rPr lang="tr-TR" dirty="0"/>
                        <a:t>70</a:t>
                      </a:r>
                    </a:p>
                  </a:txBody>
                  <a:tcPr/>
                </a:tc>
                <a:tc>
                  <a:txBody>
                    <a:bodyPr/>
                    <a:lstStyle/>
                    <a:p>
                      <a:pPr algn="ctr"/>
                      <a:r>
                        <a:rPr lang="tr-TR" dirty="0"/>
                        <a:t>Doğru</a:t>
                      </a:r>
                    </a:p>
                  </a:txBody>
                  <a:tcPr/>
                </a:tc>
                <a:tc>
                  <a:txBody>
                    <a:bodyPr/>
                    <a:lstStyle/>
                    <a:p>
                      <a:pPr algn="ctr"/>
                      <a:r>
                        <a:rPr lang="tr-TR" dirty="0"/>
                        <a:t>Sınıf2</a:t>
                      </a:r>
                    </a:p>
                  </a:txBody>
                  <a:tcPr/>
                </a:tc>
                <a:extLst>
                  <a:ext uri="{0D108BD9-81ED-4DB2-BD59-A6C34878D82A}">
                    <a16:rowId xmlns:a16="http://schemas.microsoft.com/office/drawing/2014/main" val="10011"/>
                  </a:ext>
                </a:extLst>
              </a:tr>
              <a:tr h="370840">
                <a:tc>
                  <a:txBody>
                    <a:bodyPr/>
                    <a:lstStyle/>
                    <a:p>
                      <a:pPr algn="ctr"/>
                      <a:r>
                        <a:rPr lang="tr-TR" dirty="0"/>
                        <a:t>c</a:t>
                      </a:r>
                    </a:p>
                  </a:txBody>
                  <a:tcPr/>
                </a:tc>
                <a:tc>
                  <a:txBody>
                    <a:bodyPr/>
                    <a:lstStyle/>
                    <a:p>
                      <a:pPr algn="ctr"/>
                      <a:r>
                        <a:rPr lang="tr-TR" dirty="0"/>
                        <a:t>80</a:t>
                      </a:r>
                    </a:p>
                  </a:txBody>
                  <a:tcPr/>
                </a:tc>
                <a:tc>
                  <a:txBody>
                    <a:bodyPr/>
                    <a:lstStyle/>
                    <a:p>
                      <a:pPr algn="ctr"/>
                      <a:r>
                        <a:rPr lang="tr-TR" dirty="0"/>
                        <a:t>Yanlış</a:t>
                      </a:r>
                    </a:p>
                  </a:txBody>
                  <a:tcPr/>
                </a:tc>
                <a:tc>
                  <a:txBody>
                    <a:bodyPr/>
                    <a:lstStyle/>
                    <a:p>
                      <a:pPr algn="ctr"/>
                      <a:r>
                        <a:rPr lang="tr-TR" dirty="0"/>
                        <a:t>Sınıf1</a:t>
                      </a:r>
                    </a:p>
                  </a:txBody>
                  <a:tcPr/>
                </a:tc>
                <a:extLst>
                  <a:ext uri="{0D108BD9-81ED-4DB2-BD59-A6C34878D82A}">
                    <a16:rowId xmlns:a16="http://schemas.microsoft.com/office/drawing/2014/main" val="10012"/>
                  </a:ext>
                </a:extLst>
              </a:tr>
              <a:tr h="370840">
                <a:tc>
                  <a:txBody>
                    <a:bodyPr/>
                    <a:lstStyle/>
                    <a:p>
                      <a:pPr algn="ctr"/>
                      <a:r>
                        <a:rPr lang="tr-TR" dirty="0"/>
                        <a:t>c</a:t>
                      </a:r>
                    </a:p>
                  </a:txBody>
                  <a:tcPr/>
                </a:tc>
                <a:tc>
                  <a:txBody>
                    <a:bodyPr/>
                    <a:lstStyle/>
                    <a:p>
                      <a:pPr algn="ctr"/>
                      <a:r>
                        <a:rPr lang="tr-TR" dirty="0"/>
                        <a:t>70</a:t>
                      </a:r>
                    </a:p>
                  </a:txBody>
                  <a:tcPr/>
                </a:tc>
                <a:tc>
                  <a:txBody>
                    <a:bodyPr/>
                    <a:lstStyle/>
                    <a:p>
                      <a:pPr algn="ctr"/>
                      <a:r>
                        <a:rPr lang="tr-TR" dirty="0"/>
                        <a:t>Yanlış</a:t>
                      </a:r>
                    </a:p>
                  </a:txBody>
                  <a:tcPr/>
                </a:tc>
                <a:tc>
                  <a:txBody>
                    <a:bodyPr/>
                    <a:lstStyle/>
                    <a:p>
                      <a:pPr algn="ctr"/>
                      <a:r>
                        <a:rPr lang="tr-TR" dirty="0"/>
                        <a:t>Sınıf1</a:t>
                      </a:r>
                    </a:p>
                  </a:txBody>
                  <a:tcPr/>
                </a:tc>
                <a:extLst>
                  <a:ext uri="{0D108BD9-81ED-4DB2-BD59-A6C34878D82A}">
                    <a16:rowId xmlns:a16="http://schemas.microsoft.com/office/drawing/2014/main" val="10013"/>
                  </a:ext>
                </a:extLst>
              </a:tr>
              <a:tr h="370840">
                <a:tc>
                  <a:txBody>
                    <a:bodyPr/>
                    <a:lstStyle/>
                    <a:p>
                      <a:pPr algn="ctr"/>
                      <a:r>
                        <a:rPr lang="tr-TR" dirty="0"/>
                        <a:t>c</a:t>
                      </a:r>
                    </a:p>
                  </a:txBody>
                  <a:tcPr/>
                </a:tc>
                <a:tc>
                  <a:txBody>
                    <a:bodyPr/>
                    <a:lstStyle/>
                    <a:p>
                      <a:pPr algn="ctr"/>
                      <a:r>
                        <a:rPr lang="tr-TR" dirty="0"/>
                        <a:t>96</a:t>
                      </a:r>
                    </a:p>
                  </a:txBody>
                  <a:tcPr/>
                </a:tc>
                <a:tc>
                  <a:txBody>
                    <a:bodyPr/>
                    <a:lstStyle/>
                    <a:p>
                      <a:pPr algn="ctr"/>
                      <a:r>
                        <a:rPr lang="tr-TR" dirty="0"/>
                        <a:t>Yanlış</a:t>
                      </a:r>
                    </a:p>
                  </a:txBody>
                  <a:tcPr/>
                </a:tc>
                <a:tc>
                  <a:txBody>
                    <a:bodyPr/>
                    <a:lstStyle/>
                    <a:p>
                      <a:pPr algn="ctr"/>
                      <a:r>
                        <a:rPr lang="tr-TR" dirty="0"/>
                        <a:t>Sınıf1</a:t>
                      </a:r>
                    </a:p>
                  </a:txBody>
                  <a:tcPr/>
                </a:tc>
                <a:extLst>
                  <a:ext uri="{0D108BD9-81ED-4DB2-BD59-A6C34878D82A}">
                    <a16:rowId xmlns:a16="http://schemas.microsoft.com/office/drawing/2014/main" val="10014"/>
                  </a:ext>
                </a:extLst>
              </a:tr>
            </a:tbl>
          </a:graphicData>
        </a:graphic>
      </p:graphicFrame>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308885060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764704"/>
                <a:ext cx="8229600" cy="5904656"/>
              </a:xfrm>
            </p:spPr>
            <p:txBody>
              <a:bodyPr>
                <a:normAutofit fontScale="85000" lnSpcReduction="20000"/>
              </a:bodyPr>
              <a:lstStyle/>
              <a:p>
                <a:pPr marL="0" indent="0" algn="just">
                  <a:buNone/>
                </a:pPr>
                <a:r>
                  <a:rPr lang="tr-TR" dirty="0"/>
                  <a:t>NİTELİK1’in kazanç parametresi, önceki örnekte yaptığımız biçimde hesaplanır. Kayıp değerin yer aldığı satır çıkarılarak SINIF hedef niteliği için entropi hesaplanır:</a:t>
                </a:r>
              </a:p>
              <a:p>
                <a:pPr marL="0" indent="0" algn="just">
                  <a:buNone/>
                </a:pPr>
                <a:endParaRPr lang="tr-TR" dirty="0"/>
              </a:p>
              <a:p>
                <a:pPr marL="0" indent="0" algn="ctr">
                  <a:buNone/>
                </a:pPr>
                <a14:m>
                  <m:oMath xmlns:m="http://schemas.openxmlformats.org/officeDocument/2006/math">
                    <m:r>
                      <a:rPr lang="tr-TR" b="0" i="1" smtClean="0">
                        <a:latin typeface="Cambria Math"/>
                      </a:rPr>
                      <m:t>𝐻</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a:rPr>
                              <m:t>𝑃</m:t>
                            </m:r>
                          </m:e>
                          <m:sub>
                            <m:r>
                              <a:rPr lang="tr-TR" b="0" i="1" smtClean="0">
                                <a:latin typeface="Cambria Math"/>
                              </a:rPr>
                              <m:t>𝑆𝐼𝑁𝐼𝐹</m:t>
                            </m:r>
                          </m:sub>
                        </m:sSub>
                      </m:e>
                    </m:d>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8</m:t>
                        </m:r>
                      </m:num>
                      <m:den>
                        <m:r>
                          <a:rPr lang="tr-TR" b="0" i="1" smtClean="0">
                            <a:latin typeface="Cambria Math"/>
                          </a:rPr>
                          <m:t>13</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8</m:t>
                            </m:r>
                          </m:num>
                          <m:den>
                            <m:r>
                              <a:rPr lang="tr-TR" b="0" i="1" smtClean="0">
                                <a:latin typeface="Cambria Math"/>
                              </a:rPr>
                              <m:t>13</m:t>
                            </m:r>
                          </m:den>
                        </m:f>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5</m:t>
                            </m:r>
                          </m:num>
                          <m:den>
                            <m:r>
                              <a:rPr lang="tr-TR" b="0" i="1" smtClean="0">
                                <a:latin typeface="Cambria Math"/>
                              </a:rPr>
                              <m:t>13</m:t>
                            </m:r>
                          </m:den>
                        </m:f>
                        <m:func>
                          <m:funcPr>
                            <m:ctrlPr>
                              <a:rPr lang="tr-TR" b="0" i="1" smtClean="0">
                                <a:latin typeface="Cambria Math" panose="02040503050406030204" pitchFamily="18" charset="0"/>
                              </a:rPr>
                            </m:ctrlPr>
                          </m:funcPr>
                          <m:fName>
                            <m:sSub>
                              <m:sSubPr>
                                <m:ctrlPr>
                                  <a:rPr lang="tr-TR" b="0" i="1" smtClean="0">
                                    <a:latin typeface="Cambria Math" panose="02040503050406030204" pitchFamily="18" charset="0"/>
                                  </a:rPr>
                                </m:ctrlPr>
                              </m:sSubPr>
                              <m:e>
                                <m:r>
                                  <m:rPr>
                                    <m:sty m:val="p"/>
                                  </m:rPr>
                                  <a:rPr lang="tr-TR" b="0" i="0" smtClean="0">
                                    <a:latin typeface="Cambria Math"/>
                                  </a:rPr>
                                  <m:t>log</m:t>
                                </m:r>
                              </m:e>
                              <m:sub>
                                <m:r>
                                  <a:rPr lang="tr-TR" b="0" i="1" smtClean="0">
                                    <a:latin typeface="Cambria Math"/>
                                  </a:rPr>
                                  <m:t>2</m:t>
                                </m:r>
                              </m:sub>
                            </m:sSub>
                          </m:fName>
                          <m:e>
                            <m:f>
                              <m:fPr>
                                <m:ctrlPr>
                                  <a:rPr lang="tr-TR" b="0" i="1" smtClean="0">
                                    <a:latin typeface="Cambria Math" panose="02040503050406030204" pitchFamily="18" charset="0"/>
                                  </a:rPr>
                                </m:ctrlPr>
                              </m:fPr>
                              <m:num>
                                <m:r>
                                  <a:rPr lang="tr-TR" b="0" i="1" smtClean="0">
                                    <a:latin typeface="Cambria Math"/>
                                  </a:rPr>
                                  <m:t>5</m:t>
                                </m:r>
                              </m:num>
                              <m:den>
                                <m:r>
                                  <a:rPr lang="tr-TR" b="0" i="1" smtClean="0">
                                    <a:latin typeface="Cambria Math"/>
                                  </a:rPr>
                                  <m:t>13</m:t>
                                </m:r>
                              </m:den>
                            </m:f>
                          </m:e>
                        </m:func>
                      </m:e>
                    </m:func>
                  </m:oMath>
                </a14:m>
                <a:r>
                  <a:rPr lang="tr-TR" dirty="0"/>
                  <a:t>=0.961</a:t>
                </a:r>
              </a:p>
              <a:p>
                <a:pPr marL="0" indent="0" algn="ctr">
                  <a:buNone/>
                </a:pPr>
                <a:endParaRPr lang="tr-TR" dirty="0"/>
              </a:p>
              <a:p>
                <a:pPr marL="0" indent="0" algn="just">
                  <a:buNone/>
                </a:pPr>
                <a:r>
                  <a:rPr lang="tr-TR" dirty="0"/>
                  <a:t>Söz konusu kayıp değere sahip olan satır çıkarıldıktan sonra geri kalan NİTELİK1 değerleri göz önüne alınır ve NİTELİK1 değeri için şu şekilde bir hesaplama yapılır:</a:t>
                </a:r>
              </a:p>
              <a:p>
                <a:pPr marL="0" indent="0" algn="just">
                  <a:buNone/>
                </a:pPr>
                <a:endParaRPr lang="tr-TR" dirty="0"/>
              </a:p>
              <a:p>
                <a:pPr marL="0" indent="0" algn="just">
                  <a:buNone/>
                </a:pPr>
                <a14:m>
                  <m:oMath xmlns:m="http://schemas.openxmlformats.org/officeDocument/2006/math">
                    <m:r>
                      <a:rPr lang="tr-TR" sz="1400" b="0" i="1" smtClean="0">
                        <a:latin typeface="Cambria Math"/>
                      </a:rPr>
                      <m:t>𝐻</m:t>
                    </m:r>
                    <m:d>
                      <m:dPr>
                        <m:ctrlPr>
                          <a:rPr lang="tr-TR" sz="1400" b="0" i="1" smtClean="0">
                            <a:latin typeface="Cambria Math" panose="02040503050406030204" pitchFamily="18" charset="0"/>
                          </a:rPr>
                        </m:ctrlPr>
                      </m:dPr>
                      <m:e>
                        <m:r>
                          <a:rPr lang="tr-TR" sz="1400" b="0" i="1" smtClean="0">
                            <a:latin typeface="Cambria Math"/>
                          </a:rPr>
                          <m:t>𝑁</m:t>
                        </m:r>
                        <m:r>
                          <a:rPr lang="tr-TR" sz="1400" b="0" i="1" smtClean="0">
                            <a:latin typeface="Cambria Math"/>
                          </a:rPr>
                          <m:t>İ</m:t>
                        </m:r>
                        <m:r>
                          <a:rPr lang="tr-TR" sz="1400" b="0" i="1" smtClean="0">
                            <a:latin typeface="Cambria Math"/>
                          </a:rPr>
                          <m:t>𝑇𝐸𝐿</m:t>
                        </m:r>
                        <m:r>
                          <a:rPr lang="tr-TR" sz="1400" b="0" i="1" smtClean="0">
                            <a:latin typeface="Cambria Math"/>
                          </a:rPr>
                          <m:t>İ</m:t>
                        </m:r>
                        <m:r>
                          <a:rPr lang="tr-TR" sz="1400" b="0" i="1" smtClean="0">
                            <a:latin typeface="Cambria Math"/>
                          </a:rPr>
                          <m:t>𝐾</m:t>
                        </m:r>
                        <m:r>
                          <a:rPr lang="tr-TR" sz="1400" b="0" i="1" smtClean="0">
                            <a:latin typeface="Cambria Math"/>
                          </a:rPr>
                          <m:t>1,</m:t>
                        </m:r>
                        <m:r>
                          <a:rPr lang="tr-TR" sz="1400" b="0" i="1" smtClean="0">
                            <a:latin typeface="Cambria Math"/>
                          </a:rPr>
                          <m:t>𝑆𝐼𝑁𝐼𝐹</m:t>
                        </m:r>
                      </m:e>
                    </m:d>
                    <m:r>
                      <a:rPr lang="tr-TR" sz="1400" b="0" i="1" smtClean="0">
                        <a:latin typeface="Cambria Math"/>
                      </a:rPr>
                      <m:t>=</m:t>
                    </m:r>
                    <m:f>
                      <m:fPr>
                        <m:ctrlPr>
                          <a:rPr lang="tr-TR" sz="1400" b="0" i="1" smtClean="0">
                            <a:latin typeface="Cambria Math" panose="02040503050406030204" pitchFamily="18" charset="0"/>
                          </a:rPr>
                        </m:ctrlPr>
                      </m:fPr>
                      <m:num>
                        <m:r>
                          <a:rPr lang="tr-TR" sz="1400" b="0" i="1" smtClean="0">
                            <a:latin typeface="Cambria Math"/>
                          </a:rPr>
                          <m:t>5</m:t>
                        </m:r>
                      </m:num>
                      <m:den>
                        <m:r>
                          <a:rPr lang="tr-TR" sz="1400" b="0" i="1" smtClean="0">
                            <a:latin typeface="Cambria Math"/>
                          </a:rPr>
                          <m:t>13</m:t>
                        </m:r>
                      </m:den>
                    </m:f>
                    <m:d>
                      <m:dPr>
                        <m:begChr m:val="["/>
                        <m:endChr m:val="]"/>
                        <m:ctrlPr>
                          <a:rPr lang="tr-TR" sz="1400" b="0" i="1" smtClean="0">
                            <a:latin typeface="Cambria Math" panose="02040503050406030204" pitchFamily="18" charset="0"/>
                          </a:rPr>
                        </m:ctrlPr>
                      </m:dPr>
                      <m:e>
                        <m:r>
                          <a:rPr lang="tr-TR" sz="1400" b="0" i="1" smtClean="0">
                            <a:latin typeface="Cambria Math"/>
                          </a:rPr>
                          <m:t>−</m:t>
                        </m:r>
                        <m:f>
                          <m:fPr>
                            <m:ctrlPr>
                              <a:rPr lang="tr-TR" sz="1400" b="0" i="1" smtClean="0">
                                <a:latin typeface="Cambria Math" panose="02040503050406030204" pitchFamily="18" charset="0"/>
                              </a:rPr>
                            </m:ctrlPr>
                          </m:fPr>
                          <m:num>
                            <m:r>
                              <a:rPr lang="tr-TR" sz="1400" b="0" i="1" smtClean="0">
                                <a:latin typeface="Cambria Math"/>
                              </a:rPr>
                              <m:t>2</m:t>
                            </m:r>
                          </m:num>
                          <m:den>
                            <m:r>
                              <a:rPr lang="tr-TR" sz="1400" b="0" i="1" smtClean="0">
                                <a:latin typeface="Cambria Math"/>
                              </a:rPr>
                              <m:t>5</m:t>
                            </m:r>
                          </m:den>
                        </m:f>
                        <m:func>
                          <m:funcPr>
                            <m:ctrlPr>
                              <a:rPr lang="tr-TR" sz="1400" b="0" i="1" smtClean="0">
                                <a:latin typeface="Cambria Math" panose="02040503050406030204" pitchFamily="18" charset="0"/>
                              </a:rPr>
                            </m:ctrlPr>
                          </m:funcPr>
                          <m:fName>
                            <m:sSub>
                              <m:sSubPr>
                                <m:ctrlPr>
                                  <a:rPr lang="tr-TR" sz="1400" b="0" i="1" smtClean="0">
                                    <a:latin typeface="Cambria Math" panose="02040503050406030204" pitchFamily="18" charset="0"/>
                                  </a:rPr>
                                </m:ctrlPr>
                              </m:sSubPr>
                              <m:e>
                                <m:r>
                                  <m:rPr>
                                    <m:sty m:val="p"/>
                                  </m:rPr>
                                  <a:rPr lang="tr-TR" sz="1400" b="0" i="0" smtClean="0">
                                    <a:latin typeface="Cambria Math"/>
                                  </a:rPr>
                                  <m:t>log</m:t>
                                </m:r>
                              </m:e>
                              <m:sub>
                                <m:r>
                                  <a:rPr lang="tr-TR" sz="1400" b="0" i="1" smtClean="0">
                                    <a:latin typeface="Cambria Math"/>
                                  </a:rPr>
                                  <m:t>2</m:t>
                                </m:r>
                              </m:sub>
                            </m:sSub>
                          </m:fName>
                          <m:e>
                            <m:f>
                              <m:fPr>
                                <m:ctrlPr>
                                  <a:rPr lang="tr-TR" sz="1400" b="0" i="1" smtClean="0">
                                    <a:latin typeface="Cambria Math" panose="02040503050406030204" pitchFamily="18" charset="0"/>
                                  </a:rPr>
                                </m:ctrlPr>
                              </m:fPr>
                              <m:num>
                                <m:r>
                                  <a:rPr lang="tr-TR" sz="1400" b="0" i="1" smtClean="0">
                                    <a:latin typeface="Cambria Math"/>
                                  </a:rPr>
                                  <m:t>2</m:t>
                                </m:r>
                              </m:num>
                              <m:den>
                                <m:r>
                                  <a:rPr lang="tr-TR" sz="1400" b="0" i="1" smtClean="0">
                                    <a:latin typeface="Cambria Math"/>
                                  </a:rPr>
                                  <m:t>5</m:t>
                                </m:r>
                              </m:den>
                            </m:f>
                            <m:r>
                              <a:rPr lang="tr-TR" sz="1400" b="0" i="1" smtClean="0">
                                <a:latin typeface="Cambria Math"/>
                              </a:rPr>
                              <m:t>−</m:t>
                            </m:r>
                            <m:f>
                              <m:fPr>
                                <m:ctrlPr>
                                  <a:rPr lang="tr-TR" sz="1400" b="0" i="1" smtClean="0">
                                    <a:latin typeface="Cambria Math" panose="02040503050406030204" pitchFamily="18" charset="0"/>
                                  </a:rPr>
                                </m:ctrlPr>
                              </m:fPr>
                              <m:num>
                                <m:r>
                                  <a:rPr lang="tr-TR" sz="1400" b="0" i="1" smtClean="0">
                                    <a:latin typeface="Cambria Math"/>
                                  </a:rPr>
                                  <m:t>3</m:t>
                                </m:r>
                              </m:num>
                              <m:den>
                                <m:r>
                                  <a:rPr lang="tr-TR" sz="1400" b="0" i="1" smtClean="0">
                                    <a:latin typeface="Cambria Math"/>
                                  </a:rPr>
                                  <m:t>5</m:t>
                                </m:r>
                              </m:den>
                            </m:f>
                            <m:func>
                              <m:funcPr>
                                <m:ctrlPr>
                                  <a:rPr lang="tr-TR" sz="1400" b="0" i="1" smtClean="0">
                                    <a:latin typeface="Cambria Math" panose="02040503050406030204" pitchFamily="18" charset="0"/>
                                  </a:rPr>
                                </m:ctrlPr>
                              </m:funcPr>
                              <m:fName>
                                <m:sSub>
                                  <m:sSubPr>
                                    <m:ctrlPr>
                                      <a:rPr lang="tr-TR" sz="1400" b="0" i="1" smtClean="0">
                                        <a:latin typeface="Cambria Math" panose="02040503050406030204" pitchFamily="18" charset="0"/>
                                      </a:rPr>
                                    </m:ctrlPr>
                                  </m:sSubPr>
                                  <m:e>
                                    <m:r>
                                      <m:rPr>
                                        <m:sty m:val="p"/>
                                      </m:rPr>
                                      <a:rPr lang="tr-TR" sz="1400" b="0" i="0" smtClean="0">
                                        <a:latin typeface="Cambria Math"/>
                                      </a:rPr>
                                      <m:t>log</m:t>
                                    </m:r>
                                  </m:e>
                                  <m:sub>
                                    <m:r>
                                      <a:rPr lang="tr-TR" sz="1400" b="0" i="1" smtClean="0">
                                        <a:latin typeface="Cambria Math"/>
                                      </a:rPr>
                                      <m:t>2</m:t>
                                    </m:r>
                                  </m:sub>
                                </m:sSub>
                              </m:fName>
                              <m:e>
                                <m:f>
                                  <m:fPr>
                                    <m:ctrlPr>
                                      <a:rPr lang="tr-TR" sz="1400" b="0" i="1" smtClean="0">
                                        <a:latin typeface="Cambria Math" panose="02040503050406030204" pitchFamily="18" charset="0"/>
                                      </a:rPr>
                                    </m:ctrlPr>
                                  </m:fPr>
                                  <m:num>
                                    <m:r>
                                      <a:rPr lang="tr-TR" sz="1400" b="0" i="1" smtClean="0">
                                        <a:latin typeface="Cambria Math"/>
                                      </a:rPr>
                                      <m:t>3</m:t>
                                    </m:r>
                                  </m:num>
                                  <m:den>
                                    <m:r>
                                      <a:rPr lang="tr-TR" sz="1400" b="0" i="1" smtClean="0">
                                        <a:latin typeface="Cambria Math"/>
                                      </a:rPr>
                                      <m:t>5</m:t>
                                    </m:r>
                                  </m:den>
                                </m:f>
                              </m:e>
                            </m:func>
                          </m:e>
                        </m:func>
                      </m:e>
                    </m:d>
                  </m:oMath>
                </a14:m>
                <a:r>
                  <a:rPr lang="tr-TR" sz="1400" dirty="0"/>
                  <a:t>+</a:t>
                </a:r>
                <a14:m>
                  <m:oMath xmlns:m="http://schemas.openxmlformats.org/officeDocument/2006/math">
                    <m:f>
                      <m:fPr>
                        <m:ctrlPr>
                          <a:rPr lang="tr-TR" sz="1400" i="1" dirty="0" smtClean="0">
                            <a:latin typeface="Cambria Math" panose="02040503050406030204" pitchFamily="18" charset="0"/>
                          </a:rPr>
                        </m:ctrlPr>
                      </m:fPr>
                      <m:num>
                        <m:r>
                          <a:rPr lang="tr-TR" sz="1400" b="0" i="1" dirty="0" smtClean="0">
                            <a:latin typeface="Cambria Math"/>
                          </a:rPr>
                          <m:t>3</m:t>
                        </m:r>
                      </m:num>
                      <m:den>
                        <m:r>
                          <a:rPr lang="tr-TR" sz="1400" b="0" i="1" dirty="0" smtClean="0">
                            <a:latin typeface="Cambria Math"/>
                          </a:rPr>
                          <m:t>13</m:t>
                        </m:r>
                      </m:den>
                    </m:f>
                    <m:d>
                      <m:dPr>
                        <m:begChr m:val="["/>
                        <m:endChr m:val="]"/>
                        <m:ctrlPr>
                          <a:rPr lang="tr-TR" sz="1400" i="1" dirty="0" smtClean="0">
                            <a:latin typeface="Cambria Math" panose="02040503050406030204" pitchFamily="18" charset="0"/>
                          </a:rPr>
                        </m:ctrlPr>
                      </m:dPr>
                      <m:e>
                        <m:r>
                          <a:rPr lang="tr-TR" sz="1400" b="0" i="1" dirty="0" smtClean="0">
                            <a:latin typeface="Cambria Math"/>
                          </a:rPr>
                          <m:t>−</m:t>
                        </m:r>
                        <m:f>
                          <m:fPr>
                            <m:ctrlPr>
                              <a:rPr lang="tr-TR" sz="1400" b="0" i="1" dirty="0" smtClean="0">
                                <a:latin typeface="Cambria Math" panose="02040503050406030204" pitchFamily="18" charset="0"/>
                              </a:rPr>
                            </m:ctrlPr>
                          </m:fPr>
                          <m:num>
                            <m:r>
                              <a:rPr lang="tr-TR" sz="1400" b="0" i="1" dirty="0" smtClean="0">
                                <a:latin typeface="Cambria Math"/>
                              </a:rPr>
                              <m:t>3</m:t>
                            </m:r>
                          </m:num>
                          <m:den>
                            <m:r>
                              <a:rPr lang="tr-TR" sz="1400" b="0" i="1" dirty="0" smtClean="0">
                                <a:latin typeface="Cambria Math"/>
                              </a:rPr>
                              <m:t>3</m:t>
                            </m:r>
                          </m:den>
                        </m:f>
                        <m:func>
                          <m:funcPr>
                            <m:ctrlPr>
                              <a:rPr lang="tr-TR" sz="1400" b="0" i="1" dirty="0" smtClean="0">
                                <a:latin typeface="Cambria Math" panose="02040503050406030204" pitchFamily="18" charset="0"/>
                              </a:rPr>
                            </m:ctrlPr>
                          </m:funcPr>
                          <m:fName>
                            <m:sSub>
                              <m:sSubPr>
                                <m:ctrlPr>
                                  <a:rPr lang="tr-TR" sz="1400" b="0" i="1" dirty="0" smtClean="0">
                                    <a:latin typeface="Cambria Math" panose="02040503050406030204" pitchFamily="18" charset="0"/>
                                  </a:rPr>
                                </m:ctrlPr>
                              </m:sSubPr>
                              <m:e>
                                <m:r>
                                  <m:rPr>
                                    <m:sty m:val="p"/>
                                  </m:rPr>
                                  <a:rPr lang="tr-TR" sz="1400" b="0" i="0" dirty="0" smtClean="0">
                                    <a:latin typeface="Cambria Math"/>
                                  </a:rPr>
                                  <m:t>log</m:t>
                                </m:r>
                              </m:e>
                              <m:sub>
                                <m:r>
                                  <a:rPr lang="tr-TR" sz="1400" b="0" i="1" dirty="0" smtClean="0">
                                    <a:latin typeface="Cambria Math"/>
                                  </a:rPr>
                                  <m:t>2</m:t>
                                </m:r>
                              </m:sub>
                            </m:sSub>
                          </m:fName>
                          <m:e>
                            <m:f>
                              <m:fPr>
                                <m:ctrlPr>
                                  <a:rPr lang="tr-TR" sz="1400" b="0" i="1" dirty="0" smtClean="0">
                                    <a:latin typeface="Cambria Math" panose="02040503050406030204" pitchFamily="18" charset="0"/>
                                  </a:rPr>
                                </m:ctrlPr>
                              </m:fPr>
                              <m:num>
                                <m:r>
                                  <a:rPr lang="tr-TR" sz="1400" b="0" i="1" dirty="0" smtClean="0">
                                    <a:latin typeface="Cambria Math"/>
                                  </a:rPr>
                                  <m:t>3</m:t>
                                </m:r>
                              </m:num>
                              <m:den>
                                <m:r>
                                  <a:rPr lang="tr-TR" sz="1400" b="0" i="1" dirty="0" smtClean="0">
                                    <a:latin typeface="Cambria Math"/>
                                  </a:rPr>
                                  <m:t>3</m:t>
                                </m:r>
                              </m:den>
                            </m:f>
                            <m:r>
                              <a:rPr lang="tr-TR" sz="1400" b="0" i="1" dirty="0" smtClean="0">
                                <a:latin typeface="Cambria Math"/>
                              </a:rPr>
                              <m:t>−</m:t>
                            </m:r>
                            <m:f>
                              <m:fPr>
                                <m:ctrlPr>
                                  <a:rPr lang="tr-TR" sz="1400" b="0" i="1" dirty="0" smtClean="0">
                                    <a:latin typeface="Cambria Math" panose="02040503050406030204" pitchFamily="18" charset="0"/>
                                  </a:rPr>
                                </m:ctrlPr>
                              </m:fPr>
                              <m:num>
                                <m:r>
                                  <a:rPr lang="tr-TR" sz="1400" b="0" i="1" dirty="0" smtClean="0">
                                    <a:latin typeface="Cambria Math"/>
                                  </a:rPr>
                                  <m:t>0</m:t>
                                </m:r>
                              </m:num>
                              <m:den>
                                <m:r>
                                  <a:rPr lang="tr-TR" sz="1400" b="0" i="1" dirty="0" smtClean="0">
                                    <a:latin typeface="Cambria Math"/>
                                  </a:rPr>
                                  <m:t>3</m:t>
                                </m:r>
                              </m:den>
                            </m:f>
                            <m:func>
                              <m:funcPr>
                                <m:ctrlPr>
                                  <a:rPr lang="tr-TR" sz="1400" b="0" i="1" dirty="0" smtClean="0">
                                    <a:latin typeface="Cambria Math" panose="02040503050406030204" pitchFamily="18" charset="0"/>
                                  </a:rPr>
                                </m:ctrlPr>
                              </m:funcPr>
                              <m:fName>
                                <m:sSub>
                                  <m:sSubPr>
                                    <m:ctrlPr>
                                      <a:rPr lang="tr-TR" sz="1400" b="0" i="1" dirty="0" smtClean="0">
                                        <a:latin typeface="Cambria Math" panose="02040503050406030204" pitchFamily="18" charset="0"/>
                                      </a:rPr>
                                    </m:ctrlPr>
                                  </m:sSubPr>
                                  <m:e>
                                    <m:r>
                                      <m:rPr>
                                        <m:sty m:val="p"/>
                                      </m:rPr>
                                      <a:rPr lang="tr-TR" sz="1400" b="0" i="0" dirty="0" smtClean="0">
                                        <a:latin typeface="Cambria Math"/>
                                      </a:rPr>
                                      <m:t>log</m:t>
                                    </m:r>
                                  </m:e>
                                  <m:sub>
                                    <m:r>
                                      <a:rPr lang="tr-TR" sz="1400" b="0" i="1" dirty="0" smtClean="0">
                                        <a:latin typeface="Cambria Math"/>
                                      </a:rPr>
                                      <m:t>2</m:t>
                                    </m:r>
                                  </m:sub>
                                </m:sSub>
                              </m:fName>
                              <m:e>
                                <m:f>
                                  <m:fPr>
                                    <m:ctrlPr>
                                      <a:rPr lang="tr-TR" sz="1400" b="0" i="1" dirty="0" smtClean="0">
                                        <a:latin typeface="Cambria Math" panose="02040503050406030204" pitchFamily="18" charset="0"/>
                                      </a:rPr>
                                    </m:ctrlPr>
                                  </m:fPr>
                                  <m:num>
                                    <m:r>
                                      <a:rPr lang="tr-TR" sz="1400" b="0" i="1" dirty="0" smtClean="0">
                                        <a:latin typeface="Cambria Math"/>
                                      </a:rPr>
                                      <m:t>0</m:t>
                                    </m:r>
                                  </m:num>
                                  <m:den>
                                    <m:r>
                                      <a:rPr lang="tr-TR" sz="1400" b="0" i="1" dirty="0" smtClean="0">
                                        <a:latin typeface="Cambria Math"/>
                                      </a:rPr>
                                      <m:t>3</m:t>
                                    </m:r>
                                  </m:den>
                                </m:f>
                              </m:e>
                            </m:func>
                          </m:e>
                        </m:func>
                      </m:e>
                    </m:d>
                  </m:oMath>
                </a14:m>
                <a:r>
                  <a:rPr lang="tr-TR" sz="1400" dirty="0"/>
                  <a:t>+</a:t>
                </a:r>
                <a14:m>
                  <m:oMath xmlns:m="http://schemas.openxmlformats.org/officeDocument/2006/math">
                    <m:f>
                      <m:fPr>
                        <m:ctrlPr>
                          <a:rPr lang="tr-TR" sz="1400" i="1" dirty="0" smtClean="0">
                            <a:latin typeface="Cambria Math" panose="02040503050406030204" pitchFamily="18" charset="0"/>
                          </a:rPr>
                        </m:ctrlPr>
                      </m:fPr>
                      <m:num>
                        <m:r>
                          <a:rPr lang="tr-TR" sz="1400" b="0" i="1" dirty="0" smtClean="0">
                            <a:latin typeface="Cambria Math"/>
                          </a:rPr>
                          <m:t>5</m:t>
                        </m:r>
                      </m:num>
                      <m:den>
                        <m:r>
                          <a:rPr lang="tr-TR" sz="1400" b="0" i="1" dirty="0" smtClean="0">
                            <a:latin typeface="Cambria Math"/>
                          </a:rPr>
                          <m:t>14</m:t>
                        </m:r>
                      </m:den>
                    </m:f>
                    <m:d>
                      <m:dPr>
                        <m:begChr m:val="["/>
                        <m:endChr m:val="]"/>
                        <m:ctrlPr>
                          <a:rPr lang="tr-TR" sz="1400" i="1" dirty="0" smtClean="0">
                            <a:latin typeface="Cambria Math" panose="02040503050406030204" pitchFamily="18" charset="0"/>
                          </a:rPr>
                        </m:ctrlPr>
                      </m:dPr>
                      <m:e>
                        <m:r>
                          <a:rPr lang="tr-TR" sz="1400" b="0" i="1" dirty="0" smtClean="0">
                            <a:latin typeface="Cambria Math"/>
                          </a:rPr>
                          <m:t>−</m:t>
                        </m:r>
                        <m:f>
                          <m:fPr>
                            <m:ctrlPr>
                              <a:rPr lang="tr-TR" sz="1400" b="0" i="1" dirty="0" smtClean="0">
                                <a:latin typeface="Cambria Math" panose="02040503050406030204" pitchFamily="18" charset="0"/>
                              </a:rPr>
                            </m:ctrlPr>
                          </m:fPr>
                          <m:num>
                            <m:r>
                              <a:rPr lang="tr-TR" sz="1400" b="0" i="1" dirty="0" smtClean="0">
                                <a:latin typeface="Cambria Math"/>
                              </a:rPr>
                              <m:t>3</m:t>
                            </m:r>
                          </m:num>
                          <m:den>
                            <m:r>
                              <a:rPr lang="tr-TR" sz="1400" b="0" i="1" dirty="0" smtClean="0">
                                <a:latin typeface="Cambria Math"/>
                              </a:rPr>
                              <m:t>5</m:t>
                            </m:r>
                          </m:den>
                        </m:f>
                        <m:func>
                          <m:funcPr>
                            <m:ctrlPr>
                              <a:rPr lang="tr-TR" sz="1400" b="0" i="1" dirty="0" smtClean="0">
                                <a:latin typeface="Cambria Math" panose="02040503050406030204" pitchFamily="18" charset="0"/>
                              </a:rPr>
                            </m:ctrlPr>
                          </m:funcPr>
                          <m:fName>
                            <m:sSub>
                              <m:sSubPr>
                                <m:ctrlPr>
                                  <a:rPr lang="tr-TR" sz="1400" b="0" i="1" dirty="0" smtClean="0">
                                    <a:latin typeface="Cambria Math" panose="02040503050406030204" pitchFamily="18" charset="0"/>
                                  </a:rPr>
                                </m:ctrlPr>
                              </m:sSubPr>
                              <m:e>
                                <m:r>
                                  <m:rPr>
                                    <m:sty m:val="p"/>
                                  </m:rPr>
                                  <a:rPr lang="tr-TR" sz="1400" b="0" i="0" dirty="0" smtClean="0">
                                    <a:latin typeface="Cambria Math"/>
                                  </a:rPr>
                                  <m:t>log</m:t>
                                </m:r>
                              </m:e>
                              <m:sub>
                                <m:r>
                                  <a:rPr lang="tr-TR" sz="1400" b="0" i="1" dirty="0" smtClean="0">
                                    <a:latin typeface="Cambria Math"/>
                                  </a:rPr>
                                  <m:t>2</m:t>
                                </m:r>
                              </m:sub>
                            </m:sSub>
                          </m:fName>
                          <m:e>
                            <m:f>
                              <m:fPr>
                                <m:ctrlPr>
                                  <a:rPr lang="tr-TR" sz="1400" b="0" i="1" dirty="0" smtClean="0">
                                    <a:latin typeface="Cambria Math" panose="02040503050406030204" pitchFamily="18" charset="0"/>
                                  </a:rPr>
                                </m:ctrlPr>
                              </m:fPr>
                              <m:num>
                                <m:r>
                                  <a:rPr lang="tr-TR" sz="1400" b="0" i="1" dirty="0" smtClean="0">
                                    <a:latin typeface="Cambria Math"/>
                                  </a:rPr>
                                  <m:t>3</m:t>
                                </m:r>
                              </m:num>
                              <m:den>
                                <m:r>
                                  <a:rPr lang="tr-TR" sz="1400" b="0" i="1" dirty="0" smtClean="0">
                                    <a:latin typeface="Cambria Math"/>
                                  </a:rPr>
                                  <m:t>5</m:t>
                                </m:r>
                              </m:den>
                            </m:f>
                            <m:r>
                              <a:rPr lang="tr-TR" sz="1400" b="0" i="1" dirty="0" smtClean="0">
                                <a:latin typeface="Cambria Math"/>
                              </a:rPr>
                              <m:t>−</m:t>
                            </m:r>
                            <m:f>
                              <m:fPr>
                                <m:ctrlPr>
                                  <a:rPr lang="tr-TR" sz="1400" b="0" i="1" dirty="0" smtClean="0">
                                    <a:latin typeface="Cambria Math" panose="02040503050406030204" pitchFamily="18" charset="0"/>
                                  </a:rPr>
                                </m:ctrlPr>
                              </m:fPr>
                              <m:num>
                                <m:r>
                                  <a:rPr lang="tr-TR" sz="1400" b="0" i="1" dirty="0" smtClean="0">
                                    <a:latin typeface="Cambria Math"/>
                                  </a:rPr>
                                  <m:t>2</m:t>
                                </m:r>
                              </m:num>
                              <m:den>
                                <m:r>
                                  <a:rPr lang="tr-TR" sz="1400" b="0" i="1" dirty="0" smtClean="0">
                                    <a:latin typeface="Cambria Math"/>
                                  </a:rPr>
                                  <m:t>5</m:t>
                                </m:r>
                              </m:den>
                            </m:f>
                            <m:func>
                              <m:funcPr>
                                <m:ctrlPr>
                                  <a:rPr lang="tr-TR" sz="1400" b="0" i="1" dirty="0" smtClean="0">
                                    <a:latin typeface="Cambria Math" panose="02040503050406030204" pitchFamily="18" charset="0"/>
                                  </a:rPr>
                                </m:ctrlPr>
                              </m:funcPr>
                              <m:fName>
                                <m:sSub>
                                  <m:sSubPr>
                                    <m:ctrlPr>
                                      <a:rPr lang="tr-TR" sz="1400" b="0" i="1" dirty="0" smtClean="0">
                                        <a:latin typeface="Cambria Math" panose="02040503050406030204" pitchFamily="18" charset="0"/>
                                      </a:rPr>
                                    </m:ctrlPr>
                                  </m:sSubPr>
                                  <m:e>
                                    <m:r>
                                      <m:rPr>
                                        <m:sty m:val="p"/>
                                      </m:rPr>
                                      <a:rPr lang="tr-TR" sz="1400" b="0" i="0" dirty="0" smtClean="0">
                                        <a:latin typeface="Cambria Math"/>
                                      </a:rPr>
                                      <m:t>log</m:t>
                                    </m:r>
                                  </m:e>
                                  <m:sub>
                                    <m:r>
                                      <a:rPr lang="tr-TR" sz="1400" b="0" i="1" dirty="0" smtClean="0">
                                        <a:latin typeface="Cambria Math"/>
                                      </a:rPr>
                                      <m:t>2</m:t>
                                    </m:r>
                                  </m:sub>
                                </m:sSub>
                              </m:fName>
                              <m:e>
                                <m:f>
                                  <m:fPr>
                                    <m:ctrlPr>
                                      <a:rPr lang="tr-TR" sz="1400" b="0" i="1" dirty="0" smtClean="0">
                                        <a:latin typeface="Cambria Math" panose="02040503050406030204" pitchFamily="18" charset="0"/>
                                      </a:rPr>
                                    </m:ctrlPr>
                                  </m:fPr>
                                  <m:num>
                                    <m:r>
                                      <a:rPr lang="tr-TR" sz="1400" b="0" i="1" dirty="0" smtClean="0">
                                        <a:latin typeface="Cambria Math"/>
                                      </a:rPr>
                                      <m:t>2</m:t>
                                    </m:r>
                                  </m:num>
                                  <m:den>
                                    <m:r>
                                      <a:rPr lang="tr-TR" sz="1400" b="0" i="1" dirty="0" smtClean="0">
                                        <a:latin typeface="Cambria Math"/>
                                      </a:rPr>
                                      <m:t>5</m:t>
                                    </m:r>
                                  </m:den>
                                </m:f>
                              </m:e>
                            </m:func>
                          </m:e>
                        </m:func>
                      </m:e>
                    </m:d>
                  </m:oMath>
                </a14:m>
                <a:r>
                  <a:rPr lang="tr-TR" sz="1400" dirty="0"/>
                  <a:t>=0.747</a:t>
                </a:r>
              </a:p>
              <a:p>
                <a:pPr marL="0" indent="0" algn="just">
                  <a:buNone/>
                </a:pPr>
                <a14:m>
                  <m:oMathPara xmlns:m="http://schemas.openxmlformats.org/officeDocument/2006/math">
                    <m:oMathParaPr>
                      <m:jc m:val="centerGroup"/>
                    </m:oMathParaPr>
                    <m:oMath xmlns:m="http://schemas.openxmlformats.org/officeDocument/2006/math">
                      <m:r>
                        <a:rPr lang="tr-TR" b="0" i="1" smtClean="0">
                          <a:latin typeface="Cambria Math"/>
                        </a:rPr>
                        <m:t>𝐾𝑎𝑧𝑎𝑛</m:t>
                      </m:r>
                      <m:r>
                        <a:rPr lang="tr-TR" b="0" i="1" smtClean="0">
                          <a:latin typeface="Cambria Math"/>
                        </a:rPr>
                        <m:t>ç</m:t>
                      </m:r>
                      <m:d>
                        <m:dPr>
                          <m:ctrlPr>
                            <a:rPr lang="tr-TR" b="0" i="1" smtClean="0">
                              <a:latin typeface="Cambria Math" panose="02040503050406030204" pitchFamily="18" charset="0"/>
                            </a:rPr>
                          </m:ctrlPr>
                        </m:dPr>
                        <m:e>
                          <m:r>
                            <a:rPr lang="tr-TR" b="0" i="1" smtClean="0">
                              <a:latin typeface="Cambria Math"/>
                            </a:rPr>
                            <m:t>𝑁</m:t>
                          </m:r>
                          <m:r>
                            <a:rPr lang="tr-TR" b="0" i="1" smtClean="0">
                              <a:latin typeface="Cambria Math"/>
                            </a:rPr>
                            <m:t>İ</m:t>
                          </m:r>
                          <m:r>
                            <a:rPr lang="tr-TR" b="0" i="1" smtClean="0">
                              <a:latin typeface="Cambria Math"/>
                            </a:rPr>
                            <m:t>𝑇𝐸𝐿</m:t>
                          </m:r>
                          <m:r>
                            <a:rPr lang="tr-TR" b="0" i="1" smtClean="0">
                              <a:latin typeface="Cambria Math"/>
                            </a:rPr>
                            <m:t>İ</m:t>
                          </m:r>
                          <m:r>
                            <a:rPr lang="tr-TR" b="0" i="1" smtClean="0">
                              <a:latin typeface="Cambria Math"/>
                            </a:rPr>
                            <m:t>𝐾</m:t>
                          </m:r>
                          <m:r>
                            <a:rPr lang="tr-TR" b="0" i="1" smtClean="0">
                              <a:latin typeface="Cambria Math"/>
                            </a:rPr>
                            <m:t>1,</m:t>
                          </m:r>
                          <m:r>
                            <a:rPr lang="tr-TR" b="0" i="1" smtClean="0">
                              <a:latin typeface="Cambria Math"/>
                            </a:rPr>
                            <m:t>𝑆𝐼𝑁𝐼𝐹</m:t>
                          </m:r>
                        </m:e>
                      </m:d>
                      <m:r>
                        <a:rPr lang="tr-TR" b="0" i="1" smtClean="0">
                          <a:latin typeface="Cambria Math"/>
                        </a:rPr>
                        <m:t>=</m:t>
                      </m:r>
                      <m:f>
                        <m:fPr>
                          <m:ctrlPr>
                            <a:rPr lang="tr-TR" b="0" i="1" smtClean="0">
                              <a:latin typeface="Cambria Math" panose="02040503050406030204" pitchFamily="18" charset="0"/>
                            </a:rPr>
                          </m:ctrlPr>
                        </m:fPr>
                        <m:num>
                          <m:r>
                            <a:rPr lang="tr-TR" b="0" i="1" smtClean="0">
                              <a:latin typeface="Cambria Math"/>
                            </a:rPr>
                            <m:t>13</m:t>
                          </m:r>
                        </m:num>
                        <m:den>
                          <m:r>
                            <a:rPr lang="tr-TR" b="0" i="1" smtClean="0">
                              <a:latin typeface="Cambria Math"/>
                            </a:rPr>
                            <m:t>14</m:t>
                          </m:r>
                        </m:den>
                      </m:f>
                      <m:d>
                        <m:dPr>
                          <m:ctrlPr>
                            <a:rPr lang="tr-TR" b="0" i="1" smtClean="0">
                              <a:latin typeface="Cambria Math" panose="02040503050406030204" pitchFamily="18" charset="0"/>
                            </a:rPr>
                          </m:ctrlPr>
                        </m:dPr>
                        <m:e>
                          <m:r>
                            <a:rPr lang="tr-TR" b="0" i="1" smtClean="0">
                              <a:latin typeface="Cambria Math"/>
                            </a:rPr>
                            <m:t>0.961−0.747</m:t>
                          </m:r>
                        </m:e>
                      </m:d>
                    </m:oMath>
                  </m:oMathPara>
                </a14:m>
                <a:endParaRPr lang="tr-TR" dirty="0"/>
              </a:p>
              <a:p>
                <a:pPr marL="0" indent="0" algn="just">
                  <a:buNone/>
                </a:pPr>
                <a:r>
                  <a:rPr lang="tr-TR" dirty="0"/>
                  <a:t>                                                     =0.199</a:t>
                </a:r>
              </a:p>
              <a:p>
                <a:pPr marL="0" indent="0" algn="ctr">
                  <a:buNone/>
                </a:pPr>
                <a:endParaRPr lang="tr-TR" dirty="0"/>
              </a:p>
              <a:p>
                <a:pPr marL="0" indent="0" algn="ctr">
                  <a:buNone/>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764704"/>
                <a:ext cx="8229600" cy="5904656"/>
              </a:xfrm>
              <a:blipFill>
                <a:blip r:embed="rId2"/>
                <a:stretch>
                  <a:fillRect l="-1407" t="-2374" r="-1407"/>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416232330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533400"/>
            <a:ext cx="8229600" cy="807368"/>
          </a:xfrm>
        </p:spPr>
        <p:txBody>
          <a:bodyPr>
            <a:normAutofit/>
          </a:bodyPr>
          <a:lstStyle/>
          <a:p>
            <a:r>
              <a:rPr lang="tr-TR" sz="3600" dirty="0"/>
              <a:t>Karar Ağaçlarının Budanması</a:t>
            </a:r>
          </a:p>
        </p:txBody>
      </p:sp>
      <p:sp>
        <p:nvSpPr>
          <p:cNvPr id="3" name="İçerik Yer Tutucusu 2"/>
          <p:cNvSpPr>
            <a:spLocks noGrp="1"/>
          </p:cNvSpPr>
          <p:nvPr>
            <p:ph idx="1"/>
          </p:nvPr>
        </p:nvSpPr>
        <p:spPr>
          <a:xfrm>
            <a:off x="457200" y="1268760"/>
            <a:ext cx="8229600" cy="5589240"/>
          </a:xfrm>
        </p:spPr>
        <p:txBody>
          <a:bodyPr>
            <a:normAutofit fontScale="77500" lnSpcReduction="20000"/>
          </a:bodyPr>
          <a:lstStyle/>
          <a:p>
            <a:pPr algn="just">
              <a:buFont typeface="Wingdings" pitchFamily="2" charset="2"/>
              <a:buChar char="v"/>
            </a:pPr>
            <a:r>
              <a:rPr lang="tr-TR" dirty="0"/>
              <a:t> Karar ağaçları çoğu kez karmaşık bir görünüme sahip olabilir. Bir karar ağacında, bir alt ağacı atarak yerine bir yaprak yerleştirmek söz konusu olabilir. Bu şekilde yapılan işleme </a:t>
            </a:r>
            <a:r>
              <a:rPr lang="tr-TR" dirty="0">
                <a:solidFill>
                  <a:srgbClr val="FF0000"/>
                </a:solidFill>
              </a:rPr>
              <a:t>‘karar ağacının budanması’ </a:t>
            </a:r>
            <a:r>
              <a:rPr lang="tr-TR" dirty="0"/>
              <a:t>adı verilmektedir.</a:t>
            </a:r>
          </a:p>
          <a:p>
            <a:pPr algn="just">
              <a:buFont typeface="Wingdings" pitchFamily="2" charset="2"/>
              <a:buChar char="v"/>
            </a:pPr>
            <a:r>
              <a:rPr lang="tr-TR" dirty="0"/>
              <a:t> Alt ağacın yerine yaprak yerleştirmekle, algoritma </a:t>
            </a:r>
            <a:r>
              <a:rPr lang="tr-TR" dirty="0">
                <a:solidFill>
                  <a:srgbClr val="FF0000"/>
                </a:solidFill>
              </a:rPr>
              <a:t>‘öngörülü hata oranını’ </a:t>
            </a:r>
            <a:r>
              <a:rPr lang="tr-TR" dirty="0"/>
              <a:t>azaltmayı ve sınıflandırma modelinin kalitesini arttırmayı amaçlar.</a:t>
            </a:r>
          </a:p>
          <a:p>
            <a:pPr algn="just">
              <a:buFont typeface="Wingdings" pitchFamily="2" charset="2"/>
              <a:buChar char="v"/>
            </a:pPr>
            <a:r>
              <a:rPr lang="tr-TR" dirty="0"/>
              <a:t> Öngörülü hata oranını belirlemek için şu yol izlenir; </a:t>
            </a:r>
          </a:p>
          <a:p>
            <a:pPr marL="457200" indent="-457200" algn="just">
              <a:buFont typeface="+mj-lt"/>
              <a:buAutoNum type="arabicParenR"/>
            </a:pPr>
            <a:r>
              <a:rPr lang="tr-TR" dirty="0"/>
              <a:t> İlave test örneklerinden oluşan yeni bir küme kullanmak</a:t>
            </a:r>
          </a:p>
          <a:p>
            <a:pPr marL="457200" indent="-457200" algn="just">
              <a:buFont typeface="+mj-lt"/>
              <a:buAutoNum type="arabicParenR"/>
            </a:pPr>
            <a:r>
              <a:rPr lang="tr-TR" dirty="0"/>
              <a:t>Bu teknik önceden var olan örnekleri eşit boydaki bloklara böler ve her bir blok için bu bloğu oluşturan tüm örneklerden ağaç oluşturulur.</a:t>
            </a:r>
          </a:p>
          <a:p>
            <a:pPr marL="457200" indent="-457200" algn="just">
              <a:buFont typeface="+mj-lt"/>
              <a:buAutoNum type="arabicParenR"/>
            </a:pPr>
            <a:r>
              <a:rPr lang="tr-TR" dirty="0"/>
              <a:t>Ardından bu ağaç verilmiş örnekler bloğu ile test edilir.</a:t>
            </a:r>
          </a:p>
        </p:txBody>
      </p:sp>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297549450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692696"/>
                <a:ext cx="8229600" cy="5784304"/>
              </a:xfrm>
            </p:spPr>
            <p:txBody>
              <a:bodyPr>
                <a:normAutofit fontScale="92500" lnSpcReduction="20000"/>
              </a:bodyPr>
              <a:lstStyle/>
              <a:p>
                <a:pPr marL="0" indent="0">
                  <a:buNone/>
                </a:pPr>
                <a:r>
                  <a:rPr lang="tr-TR" dirty="0">
                    <a:solidFill>
                      <a:srgbClr val="FF0000"/>
                    </a:solidFill>
                  </a:rPr>
                  <a:t>Özyinelemeli bölme yönteminde düzenlemeler yapmak için iki yol vardır:</a:t>
                </a:r>
              </a:p>
              <a:p>
                <a:pPr marL="457200" indent="-457200" algn="just">
                  <a:buFont typeface="+mj-lt"/>
                  <a:buAutoNum type="alphaLcParenR"/>
                </a:pPr>
                <a:r>
                  <a:rPr lang="tr-TR" dirty="0">
                    <a:solidFill>
                      <a:srgbClr val="FF0000"/>
                    </a:solidFill>
                  </a:rPr>
                  <a:t> </a:t>
                </a:r>
                <a:r>
                  <a:rPr lang="tr-TR" dirty="0"/>
                  <a:t>Bazı durumlarda örnekler kümesini daha fazla bölmemek kararı alınır. Bölme işlemine son verme, yani durdurma ölçütü olarak </a:t>
                </a:r>
                <a14:m>
                  <m:oMath xmlns:m="http://schemas.openxmlformats.org/officeDocument/2006/math">
                    <m:sSup>
                      <m:sSupPr>
                        <m:ctrlPr>
                          <a:rPr lang="tr-TR" i="1" smtClean="0">
                            <a:latin typeface="Cambria Math" panose="02040503050406030204" pitchFamily="18" charset="0"/>
                          </a:rPr>
                        </m:ctrlPr>
                      </m:sSupPr>
                      <m:e>
                        <m:r>
                          <a:rPr lang="tr-TR" i="1" smtClean="0">
                            <a:latin typeface="Cambria Math"/>
                            <a:ea typeface="Cambria Math"/>
                          </a:rPr>
                          <m:t>×</m:t>
                        </m:r>
                      </m:e>
                      <m:sup>
                        <m:r>
                          <a:rPr lang="tr-TR" b="0" i="1" smtClean="0">
                            <a:latin typeface="Cambria Math"/>
                          </a:rPr>
                          <m:t>2</m:t>
                        </m:r>
                      </m:sup>
                    </m:sSup>
                  </m:oMath>
                </a14:m>
                <a:r>
                  <a:rPr lang="tr-TR" dirty="0">
                    <a:solidFill>
                      <a:srgbClr val="FF0000"/>
                    </a:solidFill>
                  </a:rPr>
                  <a:t> </a:t>
                </a:r>
                <a:r>
                  <a:rPr lang="tr-TR" dirty="0"/>
                  <a:t>gibi istatistiksel testlere dayanır. Bölünme öncesinde ve sonrasında kayda değer bir fark yoksa , o zaman söz konusu düğüm bir yaprak olarak gösterilir. Bu tekniğe </a:t>
                </a:r>
                <a:r>
                  <a:rPr lang="tr-TR" dirty="0">
                    <a:solidFill>
                      <a:srgbClr val="FF0000"/>
                    </a:solidFill>
                  </a:rPr>
                  <a:t>‘ön budama’ </a:t>
                </a:r>
                <a:r>
                  <a:rPr lang="tr-TR" dirty="0"/>
                  <a:t>adı verilir.</a:t>
                </a:r>
              </a:p>
              <a:p>
                <a:pPr marL="457200" indent="-457200" algn="just">
                  <a:buFont typeface="+mj-lt"/>
                  <a:buAutoNum type="alphaLcParenR"/>
                </a:pPr>
                <a:r>
                  <a:rPr lang="tr-TR" dirty="0">
                    <a:solidFill>
                      <a:srgbClr val="FF0000"/>
                    </a:solidFill>
                  </a:rPr>
                  <a:t> </a:t>
                </a:r>
                <a:r>
                  <a:rPr lang="tr-TR" dirty="0"/>
                  <a:t>Seçilen bir ‘doğruluk ölçütü’ kullanılarak bazı ağaçlar budanabilir. Bu yöntemde budama işlemi ağaç oluşturulduktan sonra yapılır. C4.5 sınıflandırma yöntemi bu tekniği kullanır.</a:t>
                </a:r>
                <a:endParaRPr lang="tr-TR" dirty="0">
                  <a:solidFill>
                    <a:srgbClr val="FF0000"/>
                  </a:solidFill>
                </a:endParaRP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692696"/>
                <a:ext cx="8229600" cy="5784304"/>
              </a:xfrm>
              <a:blipFill>
                <a:blip r:embed="rId2"/>
                <a:stretch>
                  <a:fillRect l="-1704" t="-3056" r="-1704"/>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3727940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533400"/>
            <a:ext cx="8229600" cy="735360"/>
          </a:xfrm>
        </p:spPr>
        <p:txBody>
          <a:bodyPr>
            <a:normAutofit/>
          </a:bodyPr>
          <a:lstStyle/>
          <a:p>
            <a:r>
              <a:rPr lang="tr-TR" sz="3600" dirty="0"/>
              <a:t>C4.5’de Budama</a:t>
            </a:r>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412776"/>
                <a:ext cx="8229600" cy="5064224"/>
              </a:xfrm>
            </p:spPr>
            <p:txBody>
              <a:bodyPr>
                <a:normAutofit fontScale="92500" lnSpcReduction="10000"/>
              </a:bodyPr>
              <a:lstStyle/>
              <a:p>
                <a:pPr algn="just">
                  <a:buFont typeface="Wingdings" pitchFamily="2" charset="2"/>
                  <a:buChar char="v"/>
                </a:pPr>
                <a:r>
                  <a:rPr lang="tr-TR" dirty="0"/>
                  <a:t> C4.5’de beklenen hata oranını tahmin etmek için belirli bir yöntem kullanır. Ağaçtaki her bir düğüm için </a:t>
                </a: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a:rPr>
                          <m:t>𝑈</m:t>
                        </m:r>
                      </m:e>
                      <m:sub>
                        <m:r>
                          <a:rPr lang="tr-TR" b="0" i="1" smtClean="0">
                            <a:latin typeface="Cambria Math"/>
                          </a:rPr>
                          <m:t>𝑐𝑓</m:t>
                        </m:r>
                      </m:sub>
                    </m:sSub>
                  </m:oMath>
                </a14:m>
                <a:r>
                  <a:rPr lang="tr-TR" dirty="0"/>
                  <a:t> üst güven sınırı iki terimli dağılımların istatistiksel tablolarını kullanarak elde edilebilir.</a:t>
                </a:r>
              </a:p>
              <a:p>
                <a:pPr marL="0" indent="0" algn="just">
                  <a:buNone/>
                </a:pPr>
                <a:endParaRPr lang="tr-TR" dirty="0"/>
              </a:p>
              <a:p>
                <a:pPr algn="just">
                  <a:buFont typeface="Wingdings" pitchFamily="2" charset="2"/>
                  <a:buChar char="v"/>
                </a:pPr>
                <a:r>
                  <a:rPr lang="tr-TR" dirty="0"/>
                  <a:t> Verilen düğümde </a:t>
                </a:r>
                <a14:m>
                  <m:oMath xmlns:m="http://schemas.openxmlformats.org/officeDocument/2006/math">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𝑈</m:t>
                        </m:r>
                      </m:e>
                      <m:sub>
                        <m:r>
                          <a:rPr lang="tr-TR" i="1">
                            <a:solidFill>
                              <a:srgbClr val="292934"/>
                            </a:solidFill>
                            <a:latin typeface="Cambria Math"/>
                          </a:rPr>
                          <m:t>𝑐𝑓</m:t>
                        </m:r>
                      </m:sub>
                    </m:sSub>
                  </m:oMath>
                </a14:m>
                <a:r>
                  <a:rPr lang="tr-TR" dirty="0">
                    <a:solidFill>
                      <a:srgbClr val="292934"/>
                    </a:solidFill>
                  </a:rPr>
                  <a:t>  parametresi </a:t>
                </a:r>
                <a14:m>
                  <m:oMath xmlns:m="http://schemas.openxmlformats.org/officeDocument/2006/math">
                    <m:sSub>
                      <m:sSubPr>
                        <m:ctrlPr>
                          <a:rPr lang="tr-TR" i="1" smtClean="0">
                            <a:solidFill>
                              <a:srgbClr val="292934"/>
                            </a:solidFill>
                            <a:latin typeface="Cambria Math" panose="02040503050406030204" pitchFamily="18" charset="0"/>
                          </a:rPr>
                        </m:ctrlPr>
                      </m:sSubPr>
                      <m:e>
                        <m:r>
                          <a:rPr lang="tr-TR" b="0" i="1" smtClean="0">
                            <a:solidFill>
                              <a:srgbClr val="292934"/>
                            </a:solidFill>
                            <a:latin typeface="Cambria Math"/>
                          </a:rPr>
                          <m:t>𝑇</m:t>
                        </m:r>
                      </m:e>
                      <m:sub>
                        <m:r>
                          <a:rPr lang="tr-TR" b="0" i="1" smtClean="0">
                            <a:solidFill>
                              <a:srgbClr val="292934"/>
                            </a:solidFill>
                            <a:latin typeface="Cambria Math"/>
                          </a:rPr>
                          <m:t>𝑖</m:t>
                        </m:r>
                      </m:sub>
                    </m:sSub>
                  </m:oMath>
                </a14:m>
                <a:r>
                  <a:rPr lang="tr-TR" dirty="0"/>
                  <a:t> ve </a:t>
                </a:r>
                <a:r>
                  <a:rPr lang="tr-TR" i="1" dirty="0"/>
                  <a:t>E</a:t>
                </a:r>
                <a:r>
                  <a:rPr lang="tr-TR" dirty="0"/>
                  <a:t>’nin bir fonksiyonudur. C4.5 algoritması %25 güven sınırını kullanır ve verilen her bir düğümdeki </a:t>
                </a:r>
                <a14:m>
                  <m:oMath xmlns:m="http://schemas.openxmlformats.org/officeDocument/2006/math">
                    <m:sSub>
                      <m:sSubPr>
                        <m:ctrlPr>
                          <a:rPr lang="tr-TR" i="1">
                            <a:solidFill>
                              <a:srgbClr val="292934"/>
                            </a:solidFill>
                            <a:latin typeface="Cambria Math" panose="02040503050406030204" pitchFamily="18" charset="0"/>
                          </a:rPr>
                        </m:ctrlPr>
                      </m:sSubPr>
                      <m:e>
                        <m:r>
                          <a:rPr lang="tr-TR" i="1">
                            <a:solidFill>
                              <a:srgbClr val="292934"/>
                            </a:solidFill>
                            <a:latin typeface="Cambria Math"/>
                          </a:rPr>
                          <m:t>𝑇</m:t>
                        </m:r>
                      </m:e>
                      <m:sub>
                        <m:r>
                          <a:rPr lang="tr-TR" i="1">
                            <a:solidFill>
                              <a:srgbClr val="292934"/>
                            </a:solidFill>
                            <a:latin typeface="Cambria Math"/>
                          </a:rPr>
                          <m:t>𝑖</m:t>
                        </m:r>
                      </m:sub>
                    </m:sSub>
                  </m:oMath>
                </a14:m>
                <a:r>
                  <a:rPr lang="tr-TR" dirty="0">
                    <a:solidFill>
                      <a:srgbClr val="292934"/>
                    </a:solidFill>
                  </a:rPr>
                  <a:t> , </a:t>
                </a:r>
                <a14:m>
                  <m:oMath xmlns:m="http://schemas.openxmlformats.org/officeDocument/2006/math">
                    <m:sSub>
                      <m:sSubPr>
                        <m:ctrlPr>
                          <a:rPr lang="tr-TR" i="1" smtClean="0">
                            <a:solidFill>
                              <a:srgbClr val="292934"/>
                            </a:solidFill>
                            <a:latin typeface="Cambria Math" panose="02040503050406030204" pitchFamily="18" charset="0"/>
                          </a:rPr>
                        </m:ctrlPr>
                      </m:sSubPr>
                      <m:e>
                        <m:r>
                          <a:rPr lang="tr-TR" b="0" i="1" smtClean="0">
                            <a:solidFill>
                              <a:srgbClr val="292934"/>
                            </a:solidFill>
                            <a:latin typeface="Cambria Math"/>
                          </a:rPr>
                          <m:t>𝑈</m:t>
                        </m:r>
                      </m:e>
                      <m:sub>
                        <m:r>
                          <a:rPr lang="tr-TR" b="0" i="1" smtClean="0">
                            <a:solidFill>
                              <a:srgbClr val="292934"/>
                            </a:solidFill>
                            <a:latin typeface="Cambria Math"/>
                          </a:rPr>
                          <m:t>%25</m:t>
                        </m:r>
                      </m:sub>
                    </m:sSub>
                    <m:d>
                      <m:dPr>
                        <m:ctrlPr>
                          <a:rPr lang="tr-TR" i="1" smtClean="0">
                            <a:solidFill>
                              <a:srgbClr val="292934"/>
                            </a:solidFill>
                            <a:latin typeface="Cambria Math" panose="02040503050406030204" pitchFamily="18" charset="0"/>
                          </a:rPr>
                        </m:ctrlPr>
                      </m:dPr>
                      <m:e>
                        <m:f>
                          <m:fPr>
                            <m:ctrlPr>
                              <a:rPr lang="tr-TR" i="1" smtClean="0">
                                <a:solidFill>
                                  <a:srgbClr val="292934"/>
                                </a:solidFill>
                                <a:latin typeface="Cambria Math" panose="02040503050406030204" pitchFamily="18" charset="0"/>
                              </a:rPr>
                            </m:ctrlPr>
                          </m:fPr>
                          <m:num>
                            <m:d>
                              <m:dPr>
                                <m:begChr m:val="|"/>
                                <m:endChr m:val="|"/>
                                <m:ctrlPr>
                                  <a:rPr lang="tr-TR" i="1" smtClean="0">
                                    <a:solidFill>
                                      <a:srgbClr val="292934"/>
                                    </a:solidFill>
                                    <a:latin typeface="Cambria Math" panose="02040503050406030204" pitchFamily="18" charset="0"/>
                                  </a:rPr>
                                </m:ctrlPr>
                              </m:dPr>
                              <m:e>
                                <m:sSub>
                                  <m:sSubPr>
                                    <m:ctrlPr>
                                      <a:rPr lang="tr-TR" i="1" smtClean="0">
                                        <a:solidFill>
                                          <a:srgbClr val="292934"/>
                                        </a:solidFill>
                                        <a:latin typeface="Cambria Math" panose="02040503050406030204" pitchFamily="18" charset="0"/>
                                      </a:rPr>
                                    </m:ctrlPr>
                                  </m:sSubPr>
                                  <m:e>
                                    <m:r>
                                      <a:rPr lang="tr-TR" b="0" i="1" smtClean="0">
                                        <a:solidFill>
                                          <a:srgbClr val="292934"/>
                                        </a:solidFill>
                                        <a:latin typeface="Cambria Math"/>
                                      </a:rPr>
                                      <m:t>𝑇</m:t>
                                    </m:r>
                                  </m:e>
                                  <m:sub>
                                    <m:r>
                                      <a:rPr lang="tr-TR" b="0" i="1" smtClean="0">
                                        <a:solidFill>
                                          <a:srgbClr val="292934"/>
                                        </a:solidFill>
                                        <a:latin typeface="Cambria Math"/>
                                      </a:rPr>
                                      <m:t>𝑖</m:t>
                                    </m:r>
                                  </m:sub>
                                </m:sSub>
                              </m:e>
                            </m:d>
                          </m:num>
                          <m:den>
                            <m:r>
                              <a:rPr lang="tr-TR" b="0" i="1" smtClean="0">
                                <a:solidFill>
                                  <a:srgbClr val="292934"/>
                                </a:solidFill>
                                <a:latin typeface="Cambria Math"/>
                              </a:rPr>
                              <m:t>𝐸</m:t>
                            </m:r>
                          </m:den>
                        </m:f>
                      </m:e>
                    </m:d>
                  </m:oMath>
                </a14:m>
                <a:r>
                  <a:rPr lang="tr-TR" dirty="0"/>
                  <a:t> düğüm yapraklarının güven aralığı ile karşılaştırılır.</a:t>
                </a: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412776"/>
                <a:ext cx="8229600" cy="5064224"/>
              </a:xfrm>
              <a:blipFill>
                <a:blip r:embed="rId2"/>
                <a:stretch>
                  <a:fillRect l="-741" t="-2527" r="-1704" b="-241"/>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385589791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533400"/>
            <a:ext cx="8229600" cy="519336"/>
          </a:xfrm>
        </p:spPr>
        <p:txBody>
          <a:bodyPr>
            <a:normAutofit fontScale="90000"/>
          </a:bodyPr>
          <a:lstStyle/>
          <a:p>
            <a:r>
              <a:rPr lang="tr-TR" sz="3600" dirty="0"/>
              <a:t>Örnek:</a:t>
            </a:r>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1196752"/>
                <a:ext cx="8229600" cy="5280248"/>
              </a:xfrm>
            </p:spPr>
            <p:txBody>
              <a:bodyPr/>
              <a:lstStyle/>
              <a:p>
                <a:pPr marL="0" indent="0" algn="just">
                  <a:buNone/>
                </a:pPr>
                <a:r>
                  <a:rPr lang="tr-TR" dirty="0"/>
                  <a:t>Basit ve küçük bir örnekle budama işlemini açıklamak istiyoruz. Aşağıdaki şekilde bir karar ağacının alt ağacı verilmiştir. Burada X1 kök düğümüdür ve bundan A niteliğine ait </a:t>
                </a:r>
                <a14:m>
                  <m:oMath xmlns:m="http://schemas.openxmlformats.org/officeDocument/2006/math">
                    <m:d>
                      <m:dPr>
                        <m:begChr m:val="{"/>
                        <m:endChr m:val="}"/>
                        <m:ctrlPr>
                          <a:rPr lang="tr-TR" i="1" smtClean="0">
                            <a:latin typeface="Cambria Math" panose="02040503050406030204" pitchFamily="18" charset="0"/>
                          </a:rPr>
                        </m:ctrlPr>
                      </m:dPr>
                      <m:e>
                        <m:r>
                          <a:rPr lang="tr-TR" b="0" i="1" smtClean="0">
                            <a:latin typeface="Cambria Math"/>
                          </a:rPr>
                          <m:t>1,2,3</m:t>
                        </m:r>
                      </m:e>
                    </m:d>
                  </m:oMath>
                </a14:m>
                <a:r>
                  <a:rPr lang="tr-TR" dirty="0"/>
                  <a:t> gibi üç değer çıkmaktadır.</a:t>
                </a:r>
              </a:p>
              <a:p>
                <a:pPr marL="0" indent="0">
                  <a:buNone/>
                </a:pPr>
                <a:endParaRPr lang="tr-TR" dirty="0"/>
              </a:p>
              <a:p>
                <a:pPr marL="0" indent="0">
                  <a:buNone/>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1196752"/>
                <a:ext cx="8229600" cy="5280248"/>
              </a:xfrm>
              <a:blipFill rotWithShape="1">
                <a:blip r:embed="rId2"/>
                <a:stretch>
                  <a:fillRect l="-1111" t="-807" r="-1111"/>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sp>
        <p:nvSpPr>
          <p:cNvPr id="5" name="Oval 4"/>
          <p:cNvSpPr/>
          <p:nvPr/>
        </p:nvSpPr>
        <p:spPr>
          <a:xfrm>
            <a:off x="2450116" y="3192579"/>
            <a:ext cx="183620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X1</a:t>
            </a:r>
          </a:p>
        </p:txBody>
      </p:sp>
      <p:sp>
        <p:nvSpPr>
          <p:cNvPr id="6" name="Sağ Ok 5"/>
          <p:cNvSpPr/>
          <p:nvPr/>
        </p:nvSpPr>
        <p:spPr>
          <a:xfrm>
            <a:off x="4296523" y="3369515"/>
            <a:ext cx="64807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Dikdörtgen 6"/>
          <p:cNvSpPr/>
          <p:nvPr/>
        </p:nvSpPr>
        <p:spPr>
          <a:xfrm>
            <a:off x="5302548" y="3129942"/>
            <a:ext cx="187220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Sınıf2 (16,1)</a:t>
            </a:r>
          </a:p>
        </p:txBody>
      </p:sp>
      <p:cxnSp>
        <p:nvCxnSpPr>
          <p:cNvPr id="9" name="Düz Ok Bağlayıcısı 8"/>
          <p:cNvCxnSpPr/>
          <p:nvPr/>
        </p:nvCxnSpPr>
        <p:spPr>
          <a:xfrm flipH="1">
            <a:off x="1665958" y="3833408"/>
            <a:ext cx="648072" cy="8060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Düz Ok Bağlayıcısı 11"/>
          <p:cNvCxnSpPr/>
          <p:nvPr/>
        </p:nvCxnSpPr>
        <p:spPr>
          <a:xfrm>
            <a:off x="3425987" y="4236429"/>
            <a:ext cx="0" cy="6995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Düz Ok Bağlayıcısı 14"/>
          <p:cNvCxnSpPr/>
          <p:nvPr/>
        </p:nvCxnSpPr>
        <p:spPr>
          <a:xfrm>
            <a:off x="4286320" y="3854147"/>
            <a:ext cx="592942" cy="6976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Dikdörtgen 17"/>
          <p:cNvSpPr/>
          <p:nvPr/>
        </p:nvSpPr>
        <p:spPr>
          <a:xfrm>
            <a:off x="611560" y="5637510"/>
            <a:ext cx="1440159"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Sınıf1 (6,0)</a:t>
            </a:r>
          </a:p>
        </p:txBody>
      </p:sp>
      <p:sp>
        <p:nvSpPr>
          <p:cNvPr id="19" name="Dikdörtgen 18"/>
          <p:cNvSpPr/>
          <p:nvPr/>
        </p:nvSpPr>
        <p:spPr>
          <a:xfrm>
            <a:off x="2846160" y="5661248"/>
            <a:ext cx="144016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Sınıf1 (9,0)</a:t>
            </a:r>
          </a:p>
        </p:txBody>
      </p:sp>
      <p:sp>
        <p:nvSpPr>
          <p:cNvPr id="20" name="Metin kutusu 19"/>
          <p:cNvSpPr txBox="1"/>
          <p:nvPr/>
        </p:nvSpPr>
        <p:spPr>
          <a:xfrm>
            <a:off x="1017685" y="4566613"/>
            <a:ext cx="684076" cy="369332"/>
          </a:xfrm>
          <a:prstGeom prst="rect">
            <a:avLst/>
          </a:prstGeom>
          <a:noFill/>
        </p:spPr>
        <p:txBody>
          <a:bodyPr wrap="square" rtlCol="0">
            <a:spAutoFit/>
          </a:bodyPr>
          <a:lstStyle/>
          <a:p>
            <a:r>
              <a:rPr lang="tr-TR" dirty="0"/>
              <a:t>A=1</a:t>
            </a:r>
          </a:p>
        </p:txBody>
      </p:sp>
      <p:sp>
        <p:nvSpPr>
          <p:cNvPr id="21" name="Metin kutusu 20"/>
          <p:cNvSpPr txBox="1"/>
          <p:nvPr/>
        </p:nvSpPr>
        <p:spPr>
          <a:xfrm>
            <a:off x="3136666" y="4864823"/>
            <a:ext cx="643246" cy="369332"/>
          </a:xfrm>
          <a:prstGeom prst="rect">
            <a:avLst/>
          </a:prstGeom>
          <a:noFill/>
        </p:spPr>
        <p:txBody>
          <a:bodyPr wrap="square" rtlCol="0">
            <a:spAutoFit/>
          </a:bodyPr>
          <a:lstStyle/>
          <a:p>
            <a:r>
              <a:rPr lang="tr-TR" dirty="0"/>
              <a:t>A=2</a:t>
            </a:r>
          </a:p>
        </p:txBody>
      </p:sp>
      <p:sp>
        <p:nvSpPr>
          <p:cNvPr id="22" name="Metin kutusu 21"/>
          <p:cNvSpPr txBox="1"/>
          <p:nvPr/>
        </p:nvSpPr>
        <p:spPr>
          <a:xfrm>
            <a:off x="4690418" y="4635849"/>
            <a:ext cx="728518" cy="369332"/>
          </a:xfrm>
          <a:prstGeom prst="rect">
            <a:avLst/>
          </a:prstGeom>
          <a:noFill/>
        </p:spPr>
        <p:txBody>
          <a:bodyPr wrap="square" rtlCol="0">
            <a:spAutoFit/>
          </a:bodyPr>
          <a:lstStyle/>
          <a:p>
            <a:r>
              <a:rPr lang="tr-TR" dirty="0"/>
              <a:t>A=3</a:t>
            </a:r>
          </a:p>
        </p:txBody>
      </p:sp>
      <p:sp>
        <p:nvSpPr>
          <p:cNvPr id="23" name="Dikdörtgen 22"/>
          <p:cNvSpPr/>
          <p:nvPr/>
        </p:nvSpPr>
        <p:spPr>
          <a:xfrm>
            <a:off x="5098734" y="5661248"/>
            <a:ext cx="1326896"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Sınıf2 (1,0)</a:t>
            </a:r>
          </a:p>
        </p:txBody>
      </p:sp>
      <p:cxnSp>
        <p:nvCxnSpPr>
          <p:cNvPr id="25" name="Düz Ok Bağlayıcısı 24"/>
          <p:cNvCxnSpPr/>
          <p:nvPr/>
        </p:nvCxnSpPr>
        <p:spPr>
          <a:xfrm flipH="1">
            <a:off x="827584" y="4950401"/>
            <a:ext cx="432048" cy="5880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Düz Ok Bağlayıcısı 27"/>
          <p:cNvCxnSpPr/>
          <p:nvPr/>
        </p:nvCxnSpPr>
        <p:spPr>
          <a:xfrm>
            <a:off x="3420460" y="5234155"/>
            <a:ext cx="0" cy="4033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Düz Ok Bağlayıcısı 35"/>
          <p:cNvCxnSpPr/>
          <p:nvPr/>
        </p:nvCxnSpPr>
        <p:spPr>
          <a:xfrm>
            <a:off x="5049770" y="4993189"/>
            <a:ext cx="505557" cy="5024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9737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379909"/>
            <a:ext cx="8229600" cy="5145435"/>
          </a:xfrm>
        </p:spPr>
        <p:txBody>
          <a:bodyPr/>
          <a:lstStyle/>
          <a:p>
            <a:pPr marL="0" indent="0" algn="just">
              <a:buNone/>
            </a:pPr>
            <a:r>
              <a:rPr lang="tr-TR" dirty="0"/>
              <a:t>Veri ambarı , karar verme sürecinde yöneticilere destek vermek üzere hazırlanmış,</a:t>
            </a:r>
          </a:p>
          <a:p>
            <a:r>
              <a:rPr lang="tr-TR" dirty="0"/>
              <a:t>a) konuya yönelik</a:t>
            </a:r>
          </a:p>
          <a:p>
            <a:r>
              <a:rPr lang="tr-TR" dirty="0"/>
              <a:t>b) bütünleşik</a:t>
            </a:r>
          </a:p>
          <a:p>
            <a:r>
              <a:rPr lang="tr-TR" dirty="0"/>
              <a:t>c) zaman boyutu olan</a:t>
            </a:r>
          </a:p>
          <a:p>
            <a:r>
              <a:rPr lang="tr-TR" dirty="0"/>
              <a:t>d) sadece okunabilen </a:t>
            </a:r>
          </a:p>
          <a:p>
            <a:pPr marL="0" indent="0">
              <a:buNone/>
            </a:pPr>
            <a:r>
              <a:rPr lang="tr-TR" dirty="0"/>
              <a:t> veri topluluğudur.</a:t>
            </a:r>
          </a:p>
        </p:txBody>
      </p:sp>
    </p:spTree>
    <p:extLst>
      <p:ext uri="{BB962C8B-B14F-4D97-AF65-F5344CB8AC3E}">
        <p14:creationId xmlns:p14="http://schemas.microsoft.com/office/powerpoint/2010/main" val="132788485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457200" y="692696"/>
                <a:ext cx="8229600" cy="5976664"/>
              </a:xfrm>
            </p:spPr>
            <p:txBody>
              <a:bodyPr>
                <a:normAutofit fontScale="85000" lnSpcReduction="20000"/>
              </a:bodyPr>
              <a:lstStyle/>
              <a:p>
                <a:pPr marL="0" indent="0" algn="just">
                  <a:buNone/>
                </a:pPr>
                <a:r>
                  <a:rPr lang="tr-TR" dirty="0"/>
                  <a:t>Kök düğümün alt düğümleri, kendilerine uyan sınıflardan ve </a:t>
                </a:r>
                <a14:m>
                  <m:oMath xmlns:m="http://schemas.openxmlformats.org/officeDocument/2006/math">
                    <m:d>
                      <m:dPr>
                        <m:ctrlPr>
                          <a:rPr lang="tr-TR" i="1" smtClean="0">
                            <a:latin typeface="Cambria Math" panose="02040503050406030204" pitchFamily="18" charset="0"/>
                          </a:rPr>
                        </m:ctrlPr>
                      </m:dPr>
                      <m:e>
                        <m:f>
                          <m:fPr>
                            <m:ctrlPr>
                              <a:rPr lang="tr-TR" i="1" smtClean="0">
                                <a:latin typeface="Cambria Math" panose="02040503050406030204" pitchFamily="18" charset="0"/>
                              </a:rPr>
                            </m:ctrlPr>
                          </m:fPr>
                          <m:num>
                            <m:sSub>
                              <m:sSubPr>
                                <m:ctrlPr>
                                  <a:rPr lang="tr-TR" i="1" smtClean="0">
                                    <a:latin typeface="Cambria Math" panose="02040503050406030204" pitchFamily="18" charset="0"/>
                                  </a:rPr>
                                </m:ctrlPr>
                              </m:sSubPr>
                              <m:e>
                                <m:r>
                                  <a:rPr lang="tr-TR" b="0" i="1" smtClean="0">
                                    <a:latin typeface="Cambria Math"/>
                                  </a:rPr>
                                  <m:t>𝑇</m:t>
                                </m:r>
                              </m:e>
                              <m:sub>
                                <m:r>
                                  <a:rPr lang="tr-TR" b="0" i="1" smtClean="0">
                                    <a:latin typeface="Cambria Math"/>
                                  </a:rPr>
                                  <m:t>𝑖</m:t>
                                </m:r>
                              </m:sub>
                            </m:sSub>
                          </m:num>
                          <m:den>
                            <m:r>
                              <a:rPr lang="tr-TR" b="0" i="1" smtClean="0">
                                <a:latin typeface="Cambria Math"/>
                              </a:rPr>
                              <m:t>𝐸</m:t>
                            </m:r>
                          </m:den>
                        </m:f>
                      </m:e>
                    </m:d>
                  </m:oMath>
                </a14:m>
                <a:r>
                  <a:rPr lang="tr-TR" dirty="0"/>
                  <a:t> parametreleriyle belirlenmiş birer yapraktır. Bütün düğümlerin üst güven sınırları %25 güven değeri kullanılarak istatistik tablolardan elde edilir: </a:t>
                </a:r>
              </a:p>
              <a:p>
                <a:pPr marL="0" indent="0" algn="ctr">
                  <a:buNone/>
                </a:pPr>
                <a:endParaRPr lang="tr-TR" dirty="0"/>
              </a:p>
              <a:p>
                <a:pPr marL="0" indent="0" algn="ctr">
                  <a:buNone/>
                </a:pPr>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a:rPr>
                          <m:t>𝑈</m:t>
                        </m:r>
                      </m:e>
                      <m:sub>
                        <m:r>
                          <a:rPr lang="tr-TR" b="0" i="1" smtClean="0">
                            <a:latin typeface="Cambria Math"/>
                          </a:rPr>
                          <m:t>%25</m:t>
                        </m:r>
                      </m:sub>
                    </m:sSub>
                  </m:oMath>
                </a14:m>
                <a:r>
                  <a:rPr lang="tr-TR" dirty="0"/>
                  <a:t>(6,0)=0.206</a:t>
                </a:r>
              </a:p>
              <a:p>
                <a:pPr marL="0" lvl="0" indent="0" algn="ctr">
                  <a:buClr>
                    <a:srgbClr val="93A299"/>
                  </a:buClr>
                  <a:buNone/>
                </a:pPr>
                <a14:m>
                  <m:oMathPara xmlns:m="http://schemas.openxmlformats.org/officeDocument/2006/math">
                    <m:oMathParaPr>
                      <m:jc m:val="centerGroup"/>
                    </m:oMathParaPr>
                    <m:oMath xmlns:m="http://schemas.openxmlformats.org/officeDocument/2006/math">
                      <m:sSub>
                        <m:sSubPr>
                          <m:ctrlPr>
                            <a:rPr lang="tr-TR" i="1">
                              <a:solidFill>
                                <a:srgbClr val="292934"/>
                              </a:solidFill>
                              <a:latin typeface="Cambria Math" panose="02040503050406030204" pitchFamily="18" charset="0"/>
                            </a:rPr>
                          </m:ctrlPr>
                        </m:sSubPr>
                        <m:e>
                          <m:r>
                            <a:rPr lang="tr-TR" b="0" i="1" smtClean="0">
                              <a:solidFill>
                                <a:srgbClr val="292934"/>
                              </a:solidFill>
                              <a:latin typeface="Cambria Math"/>
                            </a:rPr>
                            <m:t>𝑈</m:t>
                          </m:r>
                        </m:e>
                        <m:sub>
                          <m:r>
                            <a:rPr lang="tr-TR" b="0" i="1" smtClean="0">
                              <a:solidFill>
                                <a:srgbClr val="292934"/>
                              </a:solidFill>
                              <a:latin typeface="Cambria Math"/>
                            </a:rPr>
                            <m:t>%25</m:t>
                          </m:r>
                        </m:sub>
                      </m:sSub>
                      <m:d>
                        <m:dPr>
                          <m:ctrlPr>
                            <a:rPr lang="tr-TR" b="0" i="1" smtClean="0">
                              <a:solidFill>
                                <a:srgbClr val="292934"/>
                              </a:solidFill>
                              <a:latin typeface="Cambria Math" panose="02040503050406030204" pitchFamily="18" charset="0"/>
                            </a:rPr>
                          </m:ctrlPr>
                        </m:dPr>
                        <m:e>
                          <m:r>
                            <a:rPr lang="tr-TR" b="0" i="0" smtClean="0">
                              <a:solidFill>
                                <a:srgbClr val="292934"/>
                              </a:solidFill>
                              <a:latin typeface="Cambria Math"/>
                            </a:rPr>
                            <m:t>9,0</m:t>
                          </m:r>
                        </m:e>
                      </m:d>
                      <m:r>
                        <a:rPr lang="tr-TR" b="0" i="0" smtClean="0">
                          <a:solidFill>
                            <a:srgbClr val="292934"/>
                          </a:solidFill>
                          <a:latin typeface="Cambria Math"/>
                        </a:rPr>
                        <m:t>=0.143</m:t>
                      </m:r>
                    </m:oMath>
                  </m:oMathPara>
                </a14:m>
                <a:endParaRPr lang="tr-TR" dirty="0">
                  <a:solidFill>
                    <a:srgbClr val="292934"/>
                  </a:solidFill>
                </a:endParaRPr>
              </a:p>
              <a:p>
                <a:pPr marL="0" lvl="0" indent="0" algn="ctr">
                  <a:buClr>
                    <a:srgbClr val="93A299"/>
                  </a:buClr>
                  <a:buNone/>
                </a:pPr>
                <a14:m>
                  <m:oMath xmlns:m="http://schemas.openxmlformats.org/officeDocument/2006/math">
                    <m:sSub>
                      <m:sSubPr>
                        <m:ctrlPr>
                          <a:rPr lang="tr-TR" i="1">
                            <a:solidFill>
                              <a:srgbClr val="292934"/>
                            </a:solidFill>
                            <a:latin typeface="Cambria Math" panose="02040503050406030204" pitchFamily="18" charset="0"/>
                          </a:rPr>
                        </m:ctrlPr>
                      </m:sSubPr>
                      <m:e>
                        <m:r>
                          <a:rPr lang="tr-TR" b="0" i="1" smtClean="0">
                            <a:solidFill>
                              <a:srgbClr val="292934"/>
                            </a:solidFill>
                            <a:latin typeface="Cambria Math"/>
                          </a:rPr>
                          <m:t>𝑈</m:t>
                        </m:r>
                      </m:e>
                      <m:sub>
                        <m:r>
                          <a:rPr lang="tr-TR" b="0" i="1" smtClean="0">
                            <a:solidFill>
                              <a:srgbClr val="292934"/>
                            </a:solidFill>
                            <a:latin typeface="Cambria Math"/>
                          </a:rPr>
                          <m:t>%25</m:t>
                        </m:r>
                      </m:sub>
                    </m:sSub>
                  </m:oMath>
                </a14:m>
                <a:r>
                  <a:rPr lang="tr-TR" dirty="0">
                    <a:solidFill>
                      <a:srgbClr val="292934"/>
                    </a:solidFill>
                  </a:rPr>
                  <a:t>(1,0)=0.750</a:t>
                </a:r>
              </a:p>
              <a:p>
                <a:pPr marL="0" lvl="0" indent="0" algn="ctr">
                  <a:buClr>
                    <a:srgbClr val="93A299"/>
                  </a:buClr>
                  <a:buNone/>
                </a:pPr>
                <a14:m>
                  <m:oMathPara xmlns:m="http://schemas.openxmlformats.org/officeDocument/2006/math">
                    <m:oMathParaPr>
                      <m:jc m:val="centerGroup"/>
                    </m:oMathParaPr>
                    <m:oMath xmlns:m="http://schemas.openxmlformats.org/officeDocument/2006/math">
                      <m:sSub>
                        <m:sSubPr>
                          <m:ctrlPr>
                            <a:rPr lang="tr-TR" i="1">
                              <a:solidFill>
                                <a:srgbClr val="292934"/>
                              </a:solidFill>
                              <a:latin typeface="Cambria Math" panose="02040503050406030204" pitchFamily="18" charset="0"/>
                            </a:rPr>
                          </m:ctrlPr>
                        </m:sSubPr>
                        <m:e>
                          <m:r>
                            <a:rPr lang="tr-TR" b="0" i="1" smtClean="0">
                              <a:solidFill>
                                <a:srgbClr val="292934"/>
                              </a:solidFill>
                              <a:latin typeface="Cambria Math"/>
                            </a:rPr>
                            <m:t>𝑈</m:t>
                          </m:r>
                        </m:e>
                        <m:sub>
                          <m:r>
                            <a:rPr lang="tr-TR" b="0" i="1" smtClean="0">
                              <a:solidFill>
                                <a:srgbClr val="292934"/>
                              </a:solidFill>
                              <a:latin typeface="Cambria Math"/>
                            </a:rPr>
                            <m:t>%25</m:t>
                          </m:r>
                        </m:sub>
                      </m:sSub>
                      <m:d>
                        <m:dPr>
                          <m:ctrlPr>
                            <a:rPr lang="tr-TR" b="0" i="1" smtClean="0">
                              <a:solidFill>
                                <a:srgbClr val="292934"/>
                              </a:solidFill>
                              <a:latin typeface="Cambria Math" panose="02040503050406030204" pitchFamily="18" charset="0"/>
                            </a:rPr>
                          </m:ctrlPr>
                        </m:dPr>
                        <m:e>
                          <m:r>
                            <a:rPr lang="tr-TR" b="0" i="1" smtClean="0">
                              <a:solidFill>
                                <a:srgbClr val="292934"/>
                              </a:solidFill>
                              <a:latin typeface="Cambria Math"/>
                            </a:rPr>
                            <m:t>16,1</m:t>
                          </m:r>
                        </m:e>
                      </m:d>
                      <m:r>
                        <a:rPr lang="tr-TR" b="0" i="1" smtClean="0">
                          <a:solidFill>
                            <a:srgbClr val="292934"/>
                          </a:solidFill>
                          <a:latin typeface="Cambria Math"/>
                        </a:rPr>
                        <m:t>=0.157</m:t>
                      </m:r>
                    </m:oMath>
                  </m:oMathPara>
                </a14:m>
                <a:endParaRPr lang="tr-TR" dirty="0">
                  <a:solidFill>
                    <a:srgbClr val="292934"/>
                  </a:solidFill>
                </a:endParaRPr>
              </a:p>
              <a:p>
                <a:pPr marL="0" lvl="0" indent="0" algn="just">
                  <a:buClr>
                    <a:srgbClr val="93A299"/>
                  </a:buClr>
                  <a:buNone/>
                </a:pPr>
                <a:r>
                  <a:rPr lang="tr-TR" dirty="0">
                    <a:solidFill>
                      <a:srgbClr val="292934"/>
                    </a:solidFill>
                  </a:rPr>
                  <a:t>Bu değerleri kullanarak başlangıç ağacının yanı sıra bu ağacın yerine konulan düğümün beklenen hataları hesaplanır;</a:t>
                </a:r>
              </a:p>
              <a:p>
                <a:pPr marL="0" lvl="0" indent="0" algn="ctr">
                  <a:buClr>
                    <a:srgbClr val="93A299"/>
                  </a:buClr>
                  <a:buNone/>
                </a:pPr>
                <a14:m>
                  <m:oMath xmlns:m="http://schemas.openxmlformats.org/officeDocument/2006/math">
                    <m:sSub>
                      <m:sSubPr>
                        <m:ctrlPr>
                          <a:rPr lang="tr-TR" i="1" smtClean="0">
                            <a:solidFill>
                              <a:srgbClr val="292934"/>
                            </a:solidFill>
                            <a:latin typeface="Cambria Math" panose="02040503050406030204" pitchFamily="18" charset="0"/>
                          </a:rPr>
                        </m:ctrlPr>
                      </m:sSubPr>
                      <m:e>
                        <m:r>
                          <a:rPr lang="tr-TR" b="0" i="1" smtClean="0">
                            <a:solidFill>
                              <a:srgbClr val="292934"/>
                            </a:solidFill>
                            <a:latin typeface="Cambria Math"/>
                          </a:rPr>
                          <m:t>𝑃𝐸</m:t>
                        </m:r>
                      </m:e>
                      <m:sub>
                        <m:r>
                          <a:rPr lang="tr-TR" b="0" i="1" smtClean="0">
                            <a:solidFill>
                              <a:srgbClr val="292934"/>
                            </a:solidFill>
                            <a:latin typeface="Cambria Math"/>
                          </a:rPr>
                          <m:t>𝑎</m:t>
                        </m:r>
                        <m:r>
                          <a:rPr lang="tr-TR" b="0" i="1" smtClean="0">
                            <a:solidFill>
                              <a:srgbClr val="292934"/>
                            </a:solidFill>
                            <a:latin typeface="Cambria Math"/>
                          </a:rPr>
                          <m:t>ğ</m:t>
                        </m:r>
                        <m:r>
                          <a:rPr lang="tr-TR" b="0" i="1" smtClean="0">
                            <a:solidFill>
                              <a:srgbClr val="292934"/>
                            </a:solidFill>
                            <a:latin typeface="Cambria Math"/>
                          </a:rPr>
                          <m:t>𝑎</m:t>
                        </m:r>
                        <m:r>
                          <a:rPr lang="tr-TR" b="0" i="1" smtClean="0">
                            <a:solidFill>
                              <a:srgbClr val="292934"/>
                            </a:solidFill>
                            <a:latin typeface="Cambria Math"/>
                          </a:rPr>
                          <m:t>ç</m:t>
                        </m:r>
                      </m:sub>
                    </m:sSub>
                  </m:oMath>
                </a14:m>
                <a:r>
                  <a:rPr lang="tr-TR" dirty="0">
                    <a:solidFill>
                      <a:srgbClr val="292934"/>
                    </a:solidFill>
                  </a:rPr>
                  <a:t>=6(0.206)+9(0.143)+1(0.750)=3.257</a:t>
                </a:r>
              </a:p>
              <a:p>
                <a:pPr marL="0" lvl="0" indent="0" algn="ctr">
                  <a:buClr>
                    <a:srgbClr val="93A299"/>
                  </a:buClr>
                  <a:buNone/>
                </a:pPr>
                <a14:m>
                  <m:oMath xmlns:m="http://schemas.openxmlformats.org/officeDocument/2006/math">
                    <m:sSub>
                      <m:sSubPr>
                        <m:ctrlPr>
                          <a:rPr lang="tr-TR" i="1">
                            <a:solidFill>
                              <a:srgbClr val="292934"/>
                            </a:solidFill>
                            <a:latin typeface="Cambria Math" panose="02040503050406030204" pitchFamily="18" charset="0"/>
                          </a:rPr>
                        </m:ctrlPr>
                      </m:sSubPr>
                      <m:e>
                        <m:r>
                          <a:rPr lang="tr-TR" b="0" i="1" smtClean="0">
                            <a:solidFill>
                              <a:srgbClr val="292934"/>
                            </a:solidFill>
                            <a:latin typeface="Cambria Math"/>
                          </a:rPr>
                          <m:t>𝑃𝐸</m:t>
                        </m:r>
                      </m:e>
                      <m:sub>
                        <m:r>
                          <a:rPr lang="tr-TR" b="0" i="1" smtClean="0">
                            <a:solidFill>
                              <a:srgbClr val="292934"/>
                            </a:solidFill>
                            <a:latin typeface="Cambria Math"/>
                          </a:rPr>
                          <m:t>𝑎</m:t>
                        </m:r>
                        <m:r>
                          <a:rPr lang="tr-TR" b="0" i="1" smtClean="0">
                            <a:solidFill>
                              <a:srgbClr val="292934"/>
                            </a:solidFill>
                            <a:latin typeface="Cambria Math"/>
                          </a:rPr>
                          <m:t>ğ</m:t>
                        </m:r>
                        <m:r>
                          <a:rPr lang="tr-TR" b="0" i="1" smtClean="0">
                            <a:solidFill>
                              <a:srgbClr val="292934"/>
                            </a:solidFill>
                            <a:latin typeface="Cambria Math"/>
                          </a:rPr>
                          <m:t>𝑎</m:t>
                        </m:r>
                        <m:r>
                          <a:rPr lang="tr-TR" b="0" i="1" smtClean="0">
                            <a:solidFill>
                              <a:srgbClr val="292934"/>
                            </a:solidFill>
                            <a:latin typeface="Cambria Math"/>
                          </a:rPr>
                          <m:t>ç</m:t>
                        </m:r>
                      </m:sub>
                    </m:sSub>
                  </m:oMath>
                </a14:m>
                <a:r>
                  <a:rPr lang="tr-TR" dirty="0">
                    <a:solidFill>
                      <a:srgbClr val="292934"/>
                    </a:solidFill>
                  </a:rPr>
                  <a:t>=16(0.157)= 2.517</a:t>
                </a:r>
              </a:p>
              <a:p>
                <a:pPr marL="0" lvl="0" indent="0" algn="just">
                  <a:buClr>
                    <a:srgbClr val="93A299"/>
                  </a:buClr>
                  <a:buNone/>
                </a:pPr>
                <a:endParaRPr lang="tr-TR" dirty="0">
                  <a:solidFill>
                    <a:srgbClr val="292934"/>
                  </a:solidFill>
                </a:endParaRPr>
              </a:p>
              <a:p>
                <a:pPr marL="0" indent="0" algn="just">
                  <a:buNone/>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457200" y="692696"/>
                <a:ext cx="8229600" cy="5976664"/>
              </a:xfrm>
              <a:blipFill>
                <a:blip r:embed="rId2"/>
                <a:stretch>
                  <a:fillRect l="-1407" t="-2449" r="-1407"/>
                </a:stretch>
              </a:blipFill>
            </p:spPr>
            <p:txBody>
              <a:bodyPr/>
              <a:lstStyle/>
              <a:p>
                <a:r>
                  <a:rPr lang="tr-TR">
                    <a:noFill/>
                  </a:rPr>
                  <a:t> </a:t>
                </a:r>
              </a:p>
            </p:txBody>
          </p:sp>
        </mc:Fallback>
      </mc:AlternateContent>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309089034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533400"/>
            <a:ext cx="8229600" cy="1095400"/>
          </a:xfrm>
        </p:spPr>
        <p:txBody>
          <a:bodyPr>
            <a:normAutofit/>
          </a:bodyPr>
          <a:lstStyle/>
          <a:p>
            <a:r>
              <a:rPr lang="tr-TR" sz="3600" dirty="0"/>
              <a:t>Karar Kuralları Oluşturmak</a:t>
            </a:r>
          </a:p>
        </p:txBody>
      </p:sp>
      <p:sp>
        <p:nvSpPr>
          <p:cNvPr id="3" name="İçerik Yer Tutucusu 2"/>
          <p:cNvSpPr>
            <a:spLocks noGrp="1"/>
          </p:cNvSpPr>
          <p:nvPr>
            <p:ph idx="1"/>
          </p:nvPr>
        </p:nvSpPr>
        <p:spPr>
          <a:xfrm>
            <a:off x="457200" y="1196752"/>
            <a:ext cx="8229600" cy="5280248"/>
          </a:xfrm>
        </p:spPr>
        <p:txBody>
          <a:bodyPr/>
          <a:lstStyle/>
          <a:p>
            <a:pPr marL="0" indent="0" algn="just">
              <a:buNone/>
            </a:pPr>
            <a:endParaRPr lang="tr-TR" dirty="0"/>
          </a:p>
          <a:p>
            <a:pPr algn="just">
              <a:buFont typeface="Wingdings" pitchFamily="2" charset="2"/>
              <a:buChar char="v"/>
            </a:pPr>
            <a:endParaRPr lang="tr-TR" dirty="0"/>
          </a:p>
          <a:p>
            <a:pPr marL="0" indent="0" algn="just">
              <a:buNone/>
            </a:pPr>
            <a:endParaRPr lang="tr-TR" dirty="0"/>
          </a:p>
          <a:p>
            <a:pPr algn="just">
              <a:buFont typeface="Wingdings" pitchFamily="2" charset="2"/>
              <a:buChar char="v"/>
            </a:pPr>
            <a:r>
              <a:rPr lang="tr-TR" dirty="0"/>
              <a:t>Eğitim kümesine bağlı olarak elde edilen karar ağacından yararlanarak karar kuralları oluşturulabilir. Karar kuralları aynen programlama dillerindeki IF..THEN…ELSE yapılarına benzer.</a:t>
            </a:r>
          </a:p>
        </p:txBody>
      </p:sp>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41718975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533400"/>
            <a:ext cx="8229600" cy="519336"/>
          </a:xfrm>
        </p:spPr>
        <p:txBody>
          <a:bodyPr>
            <a:normAutofit fontScale="90000"/>
          </a:bodyPr>
          <a:lstStyle/>
          <a:p>
            <a:r>
              <a:rPr lang="tr-TR" sz="3600" dirty="0"/>
              <a:t>Örnek: Karar Ağacı</a:t>
            </a:r>
          </a:p>
        </p:txBody>
      </p:sp>
      <p:sp>
        <p:nvSpPr>
          <p:cNvPr id="3" name="İçerik Yer Tutucusu 2"/>
          <p:cNvSpPr>
            <a:spLocks noGrp="1"/>
          </p:cNvSpPr>
          <p:nvPr>
            <p:ph idx="1"/>
          </p:nvPr>
        </p:nvSpPr>
        <p:spPr>
          <a:xfrm>
            <a:off x="457200" y="1052736"/>
            <a:ext cx="8229600" cy="5424264"/>
          </a:xfrm>
        </p:spPr>
        <p:txBody>
          <a:bodyPr/>
          <a:lstStyle/>
          <a:p>
            <a:pPr marL="0" indent="0">
              <a:buNone/>
            </a:pPr>
            <a:endParaRPr lang="tr-TR" dirty="0"/>
          </a:p>
        </p:txBody>
      </p:sp>
      <p:sp>
        <p:nvSpPr>
          <p:cNvPr id="4" name="Altbilgi Yer Tutucusu 3"/>
          <p:cNvSpPr>
            <a:spLocks noGrp="1"/>
          </p:cNvSpPr>
          <p:nvPr>
            <p:ph type="ftr" sz="quarter" idx="11"/>
          </p:nvPr>
        </p:nvSpPr>
        <p:spPr/>
        <p:txBody>
          <a:bodyPr/>
          <a:lstStyle/>
          <a:p>
            <a:r>
              <a:rPr lang="tr-TR"/>
              <a:t>Bölüm 3</a:t>
            </a:r>
          </a:p>
        </p:txBody>
      </p:sp>
      <p:sp>
        <p:nvSpPr>
          <p:cNvPr id="5" name="Oval 4"/>
          <p:cNvSpPr/>
          <p:nvPr/>
        </p:nvSpPr>
        <p:spPr>
          <a:xfrm>
            <a:off x="3635896" y="1268760"/>
            <a:ext cx="1728192"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Hava</a:t>
            </a:r>
          </a:p>
        </p:txBody>
      </p:sp>
      <p:cxnSp>
        <p:nvCxnSpPr>
          <p:cNvPr id="7" name="Düz Ok Bağlayıcısı 6"/>
          <p:cNvCxnSpPr/>
          <p:nvPr/>
        </p:nvCxnSpPr>
        <p:spPr>
          <a:xfrm flipH="1">
            <a:off x="3275856" y="2006487"/>
            <a:ext cx="554036" cy="7744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Düz Ok Bağlayıcısı 8"/>
          <p:cNvCxnSpPr/>
          <p:nvPr/>
        </p:nvCxnSpPr>
        <p:spPr>
          <a:xfrm>
            <a:off x="4499992" y="2183160"/>
            <a:ext cx="0" cy="5977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Düz Ok Bağlayıcısı 10"/>
          <p:cNvCxnSpPr/>
          <p:nvPr/>
        </p:nvCxnSpPr>
        <p:spPr>
          <a:xfrm>
            <a:off x="5148064" y="2006487"/>
            <a:ext cx="648072" cy="7744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Metin kutusu 18"/>
          <p:cNvSpPr txBox="1"/>
          <p:nvPr/>
        </p:nvSpPr>
        <p:spPr>
          <a:xfrm>
            <a:off x="2699792" y="2782387"/>
            <a:ext cx="704039" cy="276999"/>
          </a:xfrm>
          <a:prstGeom prst="rect">
            <a:avLst/>
          </a:prstGeom>
          <a:noFill/>
        </p:spPr>
        <p:txBody>
          <a:bodyPr wrap="none" rtlCol="0">
            <a:spAutoFit/>
          </a:bodyPr>
          <a:lstStyle/>
          <a:p>
            <a:r>
              <a:rPr lang="tr-TR" sz="1200" dirty="0"/>
              <a:t>Güneşli</a:t>
            </a:r>
          </a:p>
        </p:txBody>
      </p:sp>
      <p:sp>
        <p:nvSpPr>
          <p:cNvPr id="21" name="Metin kutusu 20"/>
          <p:cNvSpPr txBox="1"/>
          <p:nvPr/>
        </p:nvSpPr>
        <p:spPr>
          <a:xfrm>
            <a:off x="4031940" y="2812083"/>
            <a:ext cx="936104" cy="276999"/>
          </a:xfrm>
          <a:prstGeom prst="rect">
            <a:avLst/>
          </a:prstGeom>
          <a:noFill/>
        </p:spPr>
        <p:txBody>
          <a:bodyPr wrap="square" rtlCol="0">
            <a:spAutoFit/>
          </a:bodyPr>
          <a:lstStyle/>
          <a:p>
            <a:pPr algn="ctr"/>
            <a:r>
              <a:rPr lang="tr-TR" sz="1200" dirty="0"/>
              <a:t>bulutlu</a:t>
            </a:r>
          </a:p>
        </p:txBody>
      </p:sp>
      <p:sp>
        <p:nvSpPr>
          <p:cNvPr id="22" name="Metin kutusu 21"/>
          <p:cNvSpPr txBox="1"/>
          <p:nvPr/>
        </p:nvSpPr>
        <p:spPr>
          <a:xfrm>
            <a:off x="5364088" y="2780928"/>
            <a:ext cx="1368152" cy="276999"/>
          </a:xfrm>
          <a:prstGeom prst="rect">
            <a:avLst/>
          </a:prstGeom>
          <a:noFill/>
        </p:spPr>
        <p:txBody>
          <a:bodyPr wrap="square" rtlCol="0">
            <a:spAutoFit/>
          </a:bodyPr>
          <a:lstStyle/>
          <a:p>
            <a:r>
              <a:rPr lang="tr-TR" sz="1200" dirty="0"/>
              <a:t>Yağmurlu</a:t>
            </a:r>
          </a:p>
        </p:txBody>
      </p:sp>
      <p:cxnSp>
        <p:nvCxnSpPr>
          <p:cNvPr id="24" name="Düz Ok Bağlayıcısı 23"/>
          <p:cNvCxnSpPr>
            <a:stCxn id="19" idx="2"/>
          </p:cNvCxnSpPr>
          <p:nvPr/>
        </p:nvCxnSpPr>
        <p:spPr>
          <a:xfrm flipH="1">
            <a:off x="2771800" y="3059386"/>
            <a:ext cx="280012" cy="3696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Düz Ok Bağlayıcısı 25"/>
          <p:cNvCxnSpPr>
            <a:stCxn id="21" idx="2"/>
          </p:cNvCxnSpPr>
          <p:nvPr/>
        </p:nvCxnSpPr>
        <p:spPr>
          <a:xfrm>
            <a:off x="4499992" y="3089082"/>
            <a:ext cx="0" cy="4260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Düz Ok Bağlayıcısı 27"/>
          <p:cNvCxnSpPr/>
          <p:nvPr/>
        </p:nvCxnSpPr>
        <p:spPr>
          <a:xfrm>
            <a:off x="5868144" y="3089082"/>
            <a:ext cx="36004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72" name="Oval 3071"/>
          <p:cNvSpPr/>
          <p:nvPr/>
        </p:nvSpPr>
        <p:spPr>
          <a:xfrm>
            <a:off x="1713384" y="3437355"/>
            <a:ext cx="1562472" cy="6748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Nem</a:t>
            </a:r>
          </a:p>
        </p:txBody>
      </p:sp>
      <p:sp>
        <p:nvSpPr>
          <p:cNvPr id="3073" name="Oval 3072"/>
          <p:cNvSpPr/>
          <p:nvPr/>
        </p:nvSpPr>
        <p:spPr>
          <a:xfrm>
            <a:off x="5987718" y="3549485"/>
            <a:ext cx="1368152" cy="5987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Rüzgar</a:t>
            </a:r>
          </a:p>
        </p:txBody>
      </p:sp>
      <p:cxnSp>
        <p:nvCxnSpPr>
          <p:cNvPr id="3076" name="Düz Ok Bağlayıcısı 3075"/>
          <p:cNvCxnSpPr/>
          <p:nvPr/>
        </p:nvCxnSpPr>
        <p:spPr>
          <a:xfrm flipH="1">
            <a:off x="1713384" y="4112161"/>
            <a:ext cx="410344"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79" name="Düz Ok Bağlayıcısı 3078"/>
          <p:cNvCxnSpPr/>
          <p:nvPr/>
        </p:nvCxnSpPr>
        <p:spPr>
          <a:xfrm>
            <a:off x="2771800" y="4112161"/>
            <a:ext cx="4572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84" name="Metin kutusu 3083"/>
          <p:cNvSpPr txBox="1"/>
          <p:nvPr/>
        </p:nvSpPr>
        <p:spPr>
          <a:xfrm>
            <a:off x="971600" y="4569361"/>
            <a:ext cx="1152128" cy="276999"/>
          </a:xfrm>
          <a:prstGeom prst="rect">
            <a:avLst/>
          </a:prstGeom>
          <a:noFill/>
        </p:spPr>
        <p:txBody>
          <a:bodyPr wrap="square" rtlCol="0">
            <a:spAutoFit/>
          </a:bodyPr>
          <a:lstStyle/>
          <a:p>
            <a:pPr algn="ctr"/>
            <a:r>
              <a:rPr lang="tr-TR" sz="1200" dirty="0"/>
              <a:t>Yüksek</a:t>
            </a:r>
          </a:p>
        </p:txBody>
      </p:sp>
      <p:sp>
        <p:nvSpPr>
          <p:cNvPr id="3085" name="Metin kutusu 3084"/>
          <p:cNvSpPr txBox="1"/>
          <p:nvPr/>
        </p:nvSpPr>
        <p:spPr>
          <a:xfrm>
            <a:off x="2771800" y="4569361"/>
            <a:ext cx="1058092" cy="276999"/>
          </a:xfrm>
          <a:prstGeom prst="rect">
            <a:avLst/>
          </a:prstGeom>
          <a:noFill/>
        </p:spPr>
        <p:txBody>
          <a:bodyPr wrap="square" rtlCol="0">
            <a:spAutoFit/>
          </a:bodyPr>
          <a:lstStyle/>
          <a:p>
            <a:pPr algn="ctr"/>
            <a:r>
              <a:rPr lang="tr-TR" sz="1200" dirty="0"/>
              <a:t>Normal</a:t>
            </a:r>
          </a:p>
        </p:txBody>
      </p:sp>
      <p:cxnSp>
        <p:nvCxnSpPr>
          <p:cNvPr id="3087" name="Düz Ok Bağlayıcısı 3086"/>
          <p:cNvCxnSpPr/>
          <p:nvPr/>
        </p:nvCxnSpPr>
        <p:spPr>
          <a:xfrm flipH="1">
            <a:off x="971600" y="4846360"/>
            <a:ext cx="432048" cy="5988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89" name="Düz Ok Bağlayıcısı 3088"/>
          <p:cNvCxnSpPr/>
          <p:nvPr/>
        </p:nvCxnSpPr>
        <p:spPr>
          <a:xfrm>
            <a:off x="3300846" y="4733012"/>
            <a:ext cx="529046" cy="7122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96" name="Dikdörtgen 3095"/>
          <p:cNvSpPr/>
          <p:nvPr/>
        </p:nvSpPr>
        <p:spPr>
          <a:xfrm>
            <a:off x="559835" y="5481228"/>
            <a:ext cx="91440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Hayır</a:t>
            </a:r>
          </a:p>
        </p:txBody>
      </p:sp>
      <p:sp>
        <p:nvSpPr>
          <p:cNvPr id="3097" name="Dikdörtgen 3096"/>
          <p:cNvSpPr/>
          <p:nvPr/>
        </p:nvSpPr>
        <p:spPr>
          <a:xfrm>
            <a:off x="3318331" y="5445224"/>
            <a:ext cx="9144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Evet</a:t>
            </a:r>
          </a:p>
        </p:txBody>
      </p:sp>
      <p:cxnSp>
        <p:nvCxnSpPr>
          <p:cNvPr id="3099" name="Düz Ok Bağlayıcısı 3098"/>
          <p:cNvCxnSpPr/>
          <p:nvPr/>
        </p:nvCxnSpPr>
        <p:spPr>
          <a:xfrm flipH="1">
            <a:off x="5868144" y="4148186"/>
            <a:ext cx="504056" cy="6252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01" name="Düz Ok Bağlayıcısı 3100"/>
          <p:cNvCxnSpPr/>
          <p:nvPr/>
        </p:nvCxnSpPr>
        <p:spPr>
          <a:xfrm>
            <a:off x="7135072" y="4148186"/>
            <a:ext cx="389256" cy="6252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09" name="Metin kutusu 3108"/>
          <p:cNvSpPr txBox="1"/>
          <p:nvPr/>
        </p:nvSpPr>
        <p:spPr>
          <a:xfrm>
            <a:off x="5565810" y="4868793"/>
            <a:ext cx="585417" cy="276999"/>
          </a:xfrm>
          <a:prstGeom prst="rect">
            <a:avLst/>
          </a:prstGeom>
          <a:noFill/>
        </p:spPr>
        <p:txBody>
          <a:bodyPr wrap="none" rtlCol="0">
            <a:spAutoFit/>
          </a:bodyPr>
          <a:lstStyle/>
          <a:p>
            <a:r>
              <a:rPr lang="tr-TR" sz="1200" dirty="0"/>
              <a:t>Güçlü</a:t>
            </a:r>
          </a:p>
        </p:txBody>
      </p:sp>
      <p:sp>
        <p:nvSpPr>
          <p:cNvPr id="3110" name="Metin kutusu 3109"/>
          <p:cNvSpPr txBox="1"/>
          <p:nvPr/>
        </p:nvSpPr>
        <p:spPr>
          <a:xfrm>
            <a:off x="7393033" y="4868793"/>
            <a:ext cx="700653" cy="276999"/>
          </a:xfrm>
          <a:prstGeom prst="rect">
            <a:avLst/>
          </a:prstGeom>
          <a:noFill/>
        </p:spPr>
        <p:txBody>
          <a:bodyPr wrap="square" rtlCol="0">
            <a:spAutoFit/>
          </a:bodyPr>
          <a:lstStyle/>
          <a:p>
            <a:pPr algn="ctr"/>
            <a:r>
              <a:rPr lang="tr-TR" sz="1200" dirty="0"/>
              <a:t>Hafif</a:t>
            </a:r>
          </a:p>
        </p:txBody>
      </p:sp>
      <p:cxnSp>
        <p:nvCxnSpPr>
          <p:cNvPr id="3114" name="Düz Ok Bağlayıcısı 3113"/>
          <p:cNvCxnSpPr/>
          <p:nvPr/>
        </p:nvCxnSpPr>
        <p:spPr>
          <a:xfrm flipH="1">
            <a:off x="5565810" y="5145792"/>
            <a:ext cx="292708"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16" name="Düz Ok Bağlayıcısı 3115"/>
          <p:cNvCxnSpPr/>
          <p:nvPr/>
        </p:nvCxnSpPr>
        <p:spPr>
          <a:xfrm>
            <a:off x="7732727" y="5035103"/>
            <a:ext cx="350327"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21" name="Dikdörtgen 3120"/>
          <p:cNvSpPr/>
          <p:nvPr/>
        </p:nvSpPr>
        <p:spPr>
          <a:xfrm>
            <a:off x="5108610" y="5612668"/>
            <a:ext cx="9144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Hayır</a:t>
            </a:r>
          </a:p>
        </p:txBody>
      </p:sp>
      <p:sp>
        <p:nvSpPr>
          <p:cNvPr id="3122" name="Dikdörtgen 3121"/>
          <p:cNvSpPr/>
          <p:nvPr/>
        </p:nvSpPr>
        <p:spPr>
          <a:xfrm>
            <a:off x="7636486" y="5613054"/>
            <a:ext cx="9144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Evet</a:t>
            </a:r>
          </a:p>
        </p:txBody>
      </p:sp>
      <p:sp>
        <p:nvSpPr>
          <p:cNvPr id="3123" name="Dikdörtgen 3122"/>
          <p:cNvSpPr/>
          <p:nvPr/>
        </p:nvSpPr>
        <p:spPr>
          <a:xfrm>
            <a:off x="4053644" y="3515127"/>
            <a:ext cx="9144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Evet</a:t>
            </a:r>
          </a:p>
        </p:txBody>
      </p:sp>
    </p:spTree>
    <p:extLst>
      <p:ext uri="{BB962C8B-B14F-4D97-AF65-F5344CB8AC3E}">
        <p14:creationId xmlns:p14="http://schemas.microsoft.com/office/powerpoint/2010/main" val="187391333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764704"/>
            <a:ext cx="8229600" cy="5976664"/>
          </a:xfrm>
        </p:spPr>
        <p:txBody>
          <a:bodyPr>
            <a:normAutofit/>
          </a:bodyPr>
          <a:lstStyle/>
          <a:p>
            <a:pPr marL="0" indent="0" algn="just">
              <a:buNone/>
            </a:pPr>
            <a:r>
              <a:rPr lang="tr-TR" dirty="0"/>
              <a:t>Bu karar ağacına dayanarak aşağıdaki kural tablosunu çıkarabiliriz:</a:t>
            </a:r>
          </a:p>
          <a:p>
            <a:pPr marL="0" indent="0" algn="just">
              <a:buNone/>
            </a:pPr>
            <a:endParaRPr lang="tr-TR" dirty="0"/>
          </a:p>
          <a:p>
            <a:pPr marL="0" indent="0" algn="just">
              <a:buNone/>
            </a:pPr>
            <a:r>
              <a:rPr lang="tr-TR" sz="1800" b="1" dirty="0"/>
              <a:t>KURAL1:</a:t>
            </a:r>
          </a:p>
          <a:p>
            <a:pPr marL="0" indent="0" algn="just">
              <a:buNone/>
            </a:pPr>
            <a:r>
              <a:rPr lang="tr-TR" sz="1800" b="1" dirty="0"/>
              <a:t>Eğer </a:t>
            </a:r>
            <a:r>
              <a:rPr lang="tr-TR" sz="1800" dirty="0"/>
              <a:t>HAVA=güneşli </a:t>
            </a:r>
            <a:r>
              <a:rPr lang="tr-TR" sz="1800" b="1" dirty="0"/>
              <a:t>ise ve</a:t>
            </a:r>
          </a:p>
          <a:p>
            <a:pPr marL="0" indent="0" algn="just">
              <a:buNone/>
            </a:pPr>
            <a:r>
              <a:rPr lang="tr-TR" sz="1800" dirty="0"/>
              <a:t>        </a:t>
            </a:r>
            <a:r>
              <a:rPr lang="tr-TR" sz="1800" b="1" dirty="0"/>
              <a:t>Eğer </a:t>
            </a:r>
            <a:r>
              <a:rPr lang="tr-TR" sz="1800" dirty="0"/>
              <a:t>NEM=yüksek ise </a:t>
            </a:r>
            <a:r>
              <a:rPr lang="tr-TR" sz="1800" dirty="0">
                <a:solidFill>
                  <a:srgbClr val="FF0000"/>
                </a:solidFill>
                <a:effectLst>
                  <a:outerShdw blurRad="38100" dist="38100" dir="2700000" algn="tl">
                    <a:srgbClr val="000000">
                      <a:alpha val="43137"/>
                    </a:srgbClr>
                  </a:outerShdw>
                </a:effectLst>
              </a:rPr>
              <a:t>OYUN=hayır;</a:t>
            </a:r>
          </a:p>
          <a:p>
            <a:pPr marL="0" lvl="0" indent="0" algn="just">
              <a:buClr>
                <a:srgbClr val="93A299"/>
              </a:buClr>
              <a:buNone/>
            </a:pPr>
            <a:r>
              <a:rPr lang="tr-TR" sz="1800" b="1" dirty="0">
                <a:solidFill>
                  <a:srgbClr val="292934"/>
                </a:solidFill>
              </a:rPr>
              <a:t>KURAL2:</a:t>
            </a:r>
          </a:p>
          <a:p>
            <a:pPr marL="0" lvl="0" indent="0" algn="just">
              <a:buClr>
                <a:srgbClr val="93A299"/>
              </a:buClr>
              <a:buNone/>
            </a:pPr>
            <a:r>
              <a:rPr lang="tr-TR" sz="1800" dirty="0">
                <a:solidFill>
                  <a:srgbClr val="292934"/>
                </a:solidFill>
              </a:rPr>
              <a:t>Eğer HAVA=güneşli </a:t>
            </a:r>
            <a:r>
              <a:rPr lang="tr-TR" sz="1800" b="1" dirty="0">
                <a:solidFill>
                  <a:srgbClr val="292934"/>
                </a:solidFill>
              </a:rPr>
              <a:t>ise ve</a:t>
            </a:r>
          </a:p>
          <a:p>
            <a:pPr marL="0" lvl="0" indent="0" algn="just">
              <a:buClr>
                <a:srgbClr val="93A299"/>
              </a:buClr>
              <a:buNone/>
            </a:pPr>
            <a:r>
              <a:rPr lang="tr-TR" sz="1800" dirty="0">
                <a:solidFill>
                  <a:srgbClr val="292934"/>
                </a:solidFill>
              </a:rPr>
              <a:t>        </a:t>
            </a:r>
            <a:r>
              <a:rPr lang="tr-TR" sz="1800" b="1" dirty="0">
                <a:solidFill>
                  <a:srgbClr val="292934"/>
                </a:solidFill>
              </a:rPr>
              <a:t>Eğer </a:t>
            </a:r>
            <a:r>
              <a:rPr lang="tr-TR" sz="1800" dirty="0">
                <a:solidFill>
                  <a:srgbClr val="292934"/>
                </a:solidFill>
              </a:rPr>
              <a:t>NEM=normal </a:t>
            </a:r>
            <a:r>
              <a:rPr lang="tr-TR" sz="1800" b="1" dirty="0">
                <a:solidFill>
                  <a:srgbClr val="292934"/>
                </a:solidFill>
              </a:rPr>
              <a:t>ise</a:t>
            </a:r>
            <a:r>
              <a:rPr lang="tr-TR" sz="1800" dirty="0">
                <a:solidFill>
                  <a:srgbClr val="292934"/>
                </a:solidFill>
              </a:rPr>
              <a:t> </a:t>
            </a:r>
            <a:r>
              <a:rPr lang="tr-TR" sz="1800" dirty="0">
                <a:solidFill>
                  <a:srgbClr val="FF0000"/>
                </a:solidFill>
                <a:effectLst>
                  <a:outerShdw blurRad="38100" dist="38100" dir="2700000" algn="tl">
                    <a:srgbClr val="000000">
                      <a:alpha val="43137"/>
                    </a:srgbClr>
                  </a:outerShdw>
                </a:effectLst>
              </a:rPr>
              <a:t>OYUN=evet;</a:t>
            </a:r>
          </a:p>
          <a:p>
            <a:pPr marL="0" lvl="0" indent="0" algn="just">
              <a:buClr>
                <a:srgbClr val="93A299"/>
              </a:buClr>
              <a:buNone/>
            </a:pPr>
            <a:r>
              <a:rPr lang="tr-TR" sz="1800" b="1" dirty="0">
                <a:solidFill>
                  <a:srgbClr val="292934"/>
                </a:solidFill>
              </a:rPr>
              <a:t>KURAL3:</a:t>
            </a:r>
          </a:p>
          <a:p>
            <a:pPr marL="0" lvl="0" indent="0" algn="just">
              <a:buClr>
                <a:srgbClr val="93A299"/>
              </a:buClr>
              <a:buNone/>
            </a:pPr>
            <a:r>
              <a:rPr lang="tr-TR" sz="1800" b="1" dirty="0">
                <a:solidFill>
                  <a:srgbClr val="292934"/>
                </a:solidFill>
              </a:rPr>
              <a:t>Eğer</a:t>
            </a:r>
            <a:r>
              <a:rPr lang="tr-TR" sz="1800" dirty="0">
                <a:solidFill>
                  <a:srgbClr val="292934"/>
                </a:solidFill>
              </a:rPr>
              <a:t> HAVA=bulutlu </a:t>
            </a:r>
            <a:r>
              <a:rPr lang="tr-TR" sz="1800" b="1" dirty="0">
                <a:solidFill>
                  <a:srgbClr val="292934"/>
                </a:solidFill>
              </a:rPr>
              <a:t>ise</a:t>
            </a:r>
            <a:r>
              <a:rPr lang="tr-TR" sz="1800" dirty="0">
                <a:solidFill>
                  <a:srgbClr val="292934"/>
                </a:solidFill>
              </a:rPr>
              <a:t> </a:t>
            </a:r>
            <a:r>
              <a:rPr lang="tr-TR" sz="1800" dirty="0">
                <a:solidFill>
                  <a:srgbClr val="FF0000"/>
                </a:solidFill>
                <a:effectLst>
                  <a:outerShdw blurRad="38100" dist="38100" dir="2700000" algn="tl">
                    <a:srgbClr val="000000">
                      <a:alpha val="43137"/>
                    </a:srgbClr>
                  </a:outerShdw>
                </a:effectLst>
              </a:rPr>
              <a:t>OYUN=evet;</a:t>
            </a:r>
          </a:p>
          <a:p>
            <a:pPr marL="0" lvl="0" indent="0" algn="just">
              <a:buClr>
                <a:srgbClr val="93A299"/>
              </a:buClr>
              <a:buNone/>
            </a:pPr>
            <a:r>
              <a:rPr lang="tr-TR" sz="1800" b="1" dirty="0">
                <a:solidFill>
                  <a:srgbClr val="292934"/>
                </a:solidFill>
              </a:rPr>
              <a:t>KURAL4:</a:t>
            </a:r>
          </a:p>
          <a:p>
            <a:pPr marL="0" lvl="0" indent="0" algn="just">
              <a:buClr>
                <a:srgbClr val="93A299"/>
              </a:buClr>
              <a:buNone/>
            </a:pPr>
            <a:r>
              <a:rPr lang="tr-TR" sz="1800" b="1" dirty="0">
                <a:solidFill>
                  <a:srgbClr val="292934"/>
                </a:solidFill>
              </a:rPr>
              <a:t>Eğer</a:t>
            </a:r>
            <a:r>
              <a:rPr lang="tr-TR" sz="1800" dirty="0">
                <a:solidFill>
                  <a:srgbClr val="292934"/>
                </a:solidFill>
              </a:rPr>
              <a:t> HAVA=yağmurlu </a:t>
            </a:r>
            <a:r>
              <a:rPr lang="tr-TR" sz="1800" b="1" dirty="0">
                <a:solidFill>
                  <a:srgbClr val="292934"/>
                </a:solidFill>
              </a:rPr>
              <a:t>ise ve</a:t>
            </a:r>
          </a:p>
          <a:p>
            <a:pPr marL="0" lvl="0" indent="0" algn="just">
              <a:buClr>
                <a:srgbClr val="93A299"/>
              </a:buClr>
              <a:buNone/>
            </a:pPr>
            <a:r>
              <a:rPr lang="tr-TR" sz="1800" dirty="0">
                <a:solidFill>
                  <a:srgbClr val="292934"/>
                </a:solidFill>
              </a:rPr>
              <a:t>        </a:t>
            </a:r>
            <a:r>
              <a:rPr lang="tr-TR" sz="1800" b="1" dirty="0">
                <a:solidFill>
                  <a:srgbClr val="292934"/>
                </a:solidFill>
              </a:rPr>
              <a:t>Eğer</a:t>
            </a:r>
            <a:r>
              <a:rPr lang="tr-TR" sz="1800" dirty="0">
                <a:solidFill>
                  <a:srgbClr val="292934"/>
                </a:solidFill>
              </a:rPr>
              <a:t> RÜZGAR=güçlü ise </a:t>
            </a:r>
            <a:r>
              <a:rPr lang="tr-TR" sz="1800" dirty="0">
                <a:solidFill>
                  <a:srgbClr val="FF0000"/>
                </a:solidFill>
                <a:effectLst>
                  <a:outerShdw blurRad="38100" dist="38100" dir="2700000" algn="tl">
                    <a:srgbClr val="000000">
                      <a:alpha val="43137"/>
                    </a:srgbClr>
                  </a:outerShdw>
                </a:effectLst>
              </a:rPr>
              <a:t>OYUN=hayır;</a:t>
            </a:r>
          </a:p>
          <a:p>
            <a:pPr marL="0" lvl="0" indent="0" algn="just">
              <a:buClr>
                <a:srgbClr val="93A299"/>
              </a:buClr>
              <a:buNone/>
            </a:pPr>
            <a:r>
              <a:rPr lang="tr-TR" sz="1900" b="1" dirty="0">
                <a:solidFill>
                  <a:srgbClr val="292934"/>
                </a:solidFill>
              </a:rPr>
              <a:t>KURAL5:</a:t>
            </a:r>
          </a:p>
          <a:p>
            <a:pPr marL="0" lvl="0" indent="0" algn="just">
              <a:buClr>
                <a:srgbClr val="93A299"/>
              </a:buClr>
              <a:buNone/>
            </a:pPr>
            <a:r>
              <a:rPr lang="tr-TR" sz="1900" b="1" dirty="0">
                <a:solidFill>
                  <a:srgbClr val="292934"/>
                </a:solidFill>
              </a:rPr>
              <a:t>Eğer</a:t>
            </a:r>
            <a:r>
              <a:rPr lang="tr-TR" sz="1900" dirty="0">
                <a:solidFill>
                  <a:srgbClr val="292934"/>
                </a:solidFill>
              </a:rPr>
              <a:t> HAVA=yağmurlu </a:t>
            </a:r>
            <a:r>
              <a:rPr lang="tr-TR" sz="1900" b="1" dirty="0">
                <a:solidFill>
                  <a:srgbClr val="292934"/>
                </a:solidFill>
              </a:rPr>
              <a:t>ise ve</a:t>
            </a:r>
          </a:p>
          <a:p>
            <a:pPr marL="0" lvl="0" indent="0" algn="just">
              <a:buClr>
                <a:srgbClr val="93A299"/>
              </a:buClr>
              <a:buNone/>
            </a:pPr>
            <a:r>
              <a:rPr lang="tr-TR" sz="1900" dirty="0">
                <a:solidFill>
                  <a:srgbClr val="292934"/>
                </a:solidFill>
              </a:rPr>
              <a:t>        </a:t>
            </a:r>
            <a:r>
              <a:rPr lang="tr-TR" sz="1900" b="1" dirty="0">
                <a:solidFill>
                  <a:srgbClr val="292934"/>
                </a:solidFill>
              </a:rPr>
              <a:t>Eğer </a:t>
            </a:r>
            <a:r>
              <a:rPr lang="tr-TR" sz="1900" dirty="0">
                <a:solidFill>
                  <a:srgbClr val="292934"/>
                </a:solidFill>
              </a:rPr>
              <a:t>RÜZGAR=hafif </a:t>
            </a:r>
            <a:r>
              <a:rPr lang="tr-TR" sz="1900" b="1" dirty="0">
                <a:solidFill>
                  <a:srgbClr val="292934"/>
                </a:solidFill>
              </a:rPr>
              <a:t>ise </a:t>
            </a:r>
            <a:r>
              <a:rPr lang="tr-TR" sz="1900" dirty="0">
                <a:solidFill>
                  <a:srgbClr val="FF0000"/>
                </a:solidFill>
                <a:effectLst>
                  <a:outerShdw blurRad="38100" dist="38100" dir="2700000" algn="tl">
                    <a:srgbClr val="000000">
                      <a:alpha val="43137"/>
                    </a:srgbClr>
                  </a:outerShdw>
                </a:effectLst>
              </a:rPr>
              <a:t>OYUN=evet;</a:t>
            </a:r>
          </a:p>
          <a:p>
            <a:pPr marL="0" lvl="0" indent="0" algn="just">
              <a:buClr>
                <a:srgbClr val="93A299"/>
              </a:buClr>
              <a:buNone/>
            </a:pPr>
            <a:endParaRPr lang="tr-TR" sz="1800" dirty="0">
              <a:solidFill>
                <a:srgbClr val="292934"/>
              </a:solidFill>
            </a:endParaRPr>
          </a:p>
          <a:p>
            <a:pPr marL="0" lvl="0" indent="0" algn="just">
              <a:buClr>
                <a:srgbClr val="93A299"/>
              </a:buClr>
              <a:buNone/>
            </a:pPr>
            <a:endParaRPr lang="tr-TR" sz="1800" dirty="0">
              <a:solidFill>
                <a:srgbClr val="292934"/>
              </a:solidFill>
            </a:endParaRPr>
          </a:p>
          <a:p>
            <a:pPr marL="0" lvl="0" indent="0" algn="just">
              <a:buClr>
                <a:srgbClr val="93A299"/>
              </a:buClr>
              <a:buNone/>
            </a:pPr>
            <a:endParaRPr lang="tr-TR" dirty="0">
              <a:solidFill>
                <a:srgbClr val="292934"/>
              </a:solidFill>
            </a:endParaRPr>
          </a:p>
          <a:p>
            <a:pPr marL="0" lvl="0" indent="0" algn="just">
              <a:buClr>
                <a:srgbClr val="93A299"/>
              </a:buClr>
              <a:buNone/>
            </a:pPr>
            <a:endParaRPr lang="tr-TR" dirty="0">
              <a:solidFill>
                <a:srgbClr val="292934"/>
              </a:solidFill>
            </a:endParaRPr>
          </a:p>
          <a:p>
            <a:pPr marL="0" indent="0" algn="just">
              <a:buNone/>
            </a:pPr>
            <a:endParaRPr lang="tr-TR" dirty="0"/>
          </a:p>
          <a:p>
            <a:pPr marL="0" indent="0" algn="just">
              <a:buNone/>
            </a:pPr>
            <a:endParaRPr lang="tr-TR" dirty="0"/>
          </a:p>
        </p:txBody>
      </p:sp>
      <p:sp>
        <p:nvSpPr>
          <p:cNvPr id="4" name="Altbilgi Yer Tutucusu 3"/>
          <p:cNvSpPr>
            <a:spLocks noGrp="1"/>
          </p:cNvSpPr>
          <p:nvPr>
            <p:ph type="ftr" sz="quarter" idx="11"/>
          </p:nvPr>
        </p:nvSpPr>
        <p:spPr/>
        <p:txBody>
          <a:bodyPr/>
          <a:lstStyle/>
          <a:p>
            <a:r>
              <a:rPr lang="tr-TR"/>
              <a:t>Bölüm 3</a:t>
            </a:r>
          </a:p>
        </p:txBody>
      </p:sp>
    </p:spTree>
    <p:extLst>
      <p:ext uri="{BB962C8B-B14F-4D97-AF65-F5344CB8AC3E}">
        <p14:creationId xmlns:p14="http://schemas.microsoft.com/office/powerpoint/2010/main" val="201013535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dirty="0"/>
              <a:t>SINIFLANDIRMA VE REGRESYON AĞAÇLARI (CART)</a:t>
            </a:r>
          </a:p>
        </p:txBody>
      </p:sp>
      <p:sp>
        <p:nvSpPr>
          <p:cNvPr id="3" name="2 İçerik Yer Tutucusu"/>
          <p:cNvSpPr>
            <a:spLocks noGrp="1"/>
          </p:cNvSpPr>
          <p:nvPr>
            <p:ph idx="1"/>
          </p:nvPr>
        </p:nvSpPr>
        <p:spPr/>
        <p:txBody>
          <a:bodyPr>
            <a:normAutofit/>
          </a:bodyPr>
          <a:lstStyle/>
          <a:p>
            <a:r>
              <a:rPr lang="tr-TR" sz="4800" dirty="0" err="1"/>
              <a:t>Twoning</a:t>
            </a:r>
            <a:r>
              <a:rPr lang="tr-TR" sz="4800" dirty="0"/>
              <a:t> Algoritması</a:t>
            </a:r>
          </a:p>
          <a:p>
            <a:pPr lvl="1"/>
            <a:r>
              <a:rPr lang="tr-TR" sz="4800" dirty="0"/>
              <a:t>Uygulama</a:t>
            </a:r>
          </a:p>
          <a:p>
            <a:r>
              <a:rPr lang="tr-TR" sz="4800" dirty="0" err="1"/>
              <a:t>Gini</a:t>
            </a:r>
            <a:r>
              <a:rPr lang="tr-TR" sz="4800" dirty="0"/>
              <a:t> Algoritması</a:t>
            </a:r>
          </a:p>
          <a:p>
            <a:pPr lvl="1"/>
            <a:r>
              <a:rPr lang="tr-TR" sz="4800" dirty="0"/>
              <a:t>Uygulama</a:t>
            </a:r>
          </a:p>
        </p:txBody>
      </p:sp>
    </p:spTree>
    <p:extLst>
      <p:ext uri="{BB962C8B-B14F-4D97-AF65-F5344CB8AC3E}">
        <p14:creationId xmlns:p14="http://schemas.microsoft.com/office/powerpoint/2010/main" val="177722420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539552" y="620688"/>
            <a:ext cx="8229600" cy="864096"/>
          </a:xfrm>
        </p:spPr>
        <p:txBody>
          <a:bodyPr>
            <a:noAutofit/>
          </a:bodyPr>
          <a:lstStyle/>
          <a:p>
            <a:r>
              <a:rPr lang="tr-TR" sz="3200" dirty="0"/>
              <a:t>Sınıflandırma ve Regresyon Ağaçları (</a:t>
            </a:r>
            <a:r>
              <a:rPr lang="tr-TR" sz="3200" dirty="0" err="1"/>
              <a:t>Classification</a:t>
            </a:r>
            <a:r>
              <a:rPr lang="tr-TR" sz="3200" dirty="0"/>
              <a:t> </a:t>
            </a:r>
            <a:r>
              <a:rPr lang="tr-TR" sz="3200" dirty="0" err="1"/>
              <a:t>And</a:t>
            </a:r>
            <a:r>
              <a:rPr lang="tr-TR" sz="3200" dirty="0"/>
              <a:t> </a:t>
            </a:r>
            <a:r>
              <a:rPr lang="tr-TR" sz="3200" dirty="0" err="1"/>
              <a:t>Regression</a:t>
            </a:r>
            <a:r>
              <a:rPr lang="tr-TR" sz="3200" dirty="0"/>
              <a:t> </a:t>
            </a:r>
            <a:r>
              <a:rPr lang="tr-TR" sz="3200" dirty="0" err="1"/>
              <a:t>Trees</a:t>
            </a:r>
            <a:r>
              <a:rPr lang="tr-TR" sz="3200" dirty="0"/>
              <a:t>- CART)</a:t>
            </a:r>
          </a:p>
        </p:txBody>
      </p:sp>
      <p:sp>
        <p:nvSpPr>
          <p:cNvPr id="3" name="2 İçerik Yer Tutucusu"/>
          <p:cNvSpPr>
            <a:spLocks noGrp="1"/>
          </p:cNvSpPr>
          <p:nvPr>
            <p:ph idx="1"/>
          </p:nvPr>
        </p:nvSpPr>
        <p:spPr>
          <a:xfrm>
            <a:off x="457200" y="1484784"/>
            <a:ext cx="8229600" cy="4968552"/>
          </a:xfrm>
        </p:spPr>
        <p:txBody>
          <a:bodyPr>
            <a:normAutofit lnSpcReduction="10000"/>
          </a:bodyPr>
          <a:lstStyle/>
          <a:p>
            <a:pPr algn="just"/>
            <a:endParaRPr lang="tr-TR" sz="2400" dirty="0"/>
          </a:p>
          <a:p>
            <a:pPr algn="just"/>
            <a:r>
              <a:rPr lang="tr-TR" sz="2400" dirty="0" err="1"/>
              <a:t>Verimadenciliğinin</a:t>
            </a:r>
            <a:r>
              <a:rPr lang="tr-TR" sz="2400" dirty="0"/>
              <a:t> sınıflandırma ile ilgili konuları arasında yer alır.</a:t>
            </a:r>
          </a:p>
          <a:p>
            <a:pPr algn="just"/>
            <a:r>
              <a:rPr lang="tr-TR" sz="2400" dirty="0"/>
              <a:t>Yöntem 1984’te </a:t>
            </a:r>
            <a:r>
              <a:rPr lang="tr-TR" sz="2400" i="1" dirty="0" err="1"/>
              <a:t>Breiman</a:t>
            </a:r>
            <a:r>
              <a:rPr lang="tr-TR" sz="2400" dirty="0"/>
              <a:t> tarafından ortaya atılmıştır.</a:t>
            </a:r>
          </a:p>
          <a:p>
            <a:pPr algn="just"/>
            <a:r>
              <a:rPr lang="tr-TR" sz="2400" dirty="0"/>
              <a:t>Her bir karar düğümünden itibaren ağacın iki dala ayrılması ilkesine dayanır. Yani bu tür karar ağaçlarında ikili dallanmalar söz konusudur. Bir düğümde seçme işlemi yapıldığında, düğümlerden sadece iki dal ayrılabilir.</a:t>
            </a:r>
          </a:p>
          <a:p>
            <a:pPr algn="just"/>
            <a:r>
              <a:rPr lang="tr-TR" sz="2400" dirty="0"/>
              <a:t>CART algoritmasında, bir düğümde belirli bir kriter uygulanarak bölünme işlemi gerçekleştirilir. Bunun için önce tüm niteliklerin var olduğu değerler göz önüne alınır ve tüm eşleşmelerden sonra iki bölünme elde edilir</a:t>
            </a:r>
          </a:p>
          <a:p>
            <a:endParaRPr lang="tr-TR" dirty="0"/>
          </a:p>
        </p:txBody>
      </p:sp>
    </p:spTree>
    <p:extLst>
      <p:ext uri="{BB962C8B-B14F-4D97-AF65-F5344CB8AC3E}">
        <p14:creationId xmlns:p14="http://schemas.microsoft.com/office/powerpoint/2010/main" val="294760902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467544" y="260648"/>
            <a:ext cx="8229600" cy="1143000"/>
          </a:xfrm>
        </p:spPr>
        <p:txBody>
          <a:bodyPr>
            <a:normAutofit/>
          </a:bodyPr>
          <a:lstStyle/>
          <a:p>
            <a:r>
              <a:rPr lang="tr-TR" dirty="0" err="1"/>
              <a:t>Twoing</a:t>
            </a:r>
            <a:r>
              <a:rPr lang="tr-TR" dirty="0"/>
              <a:t> algoritması</a:t>
            </a:r>
          </a:p>
        </p:txBody>
      </p:sp>
      <p:sp>
        <p:nvSpPr>
          <p:cNvPr id="3" name="2 İçerik Yer Tutucusu"/>
          <p:cNvSpPr>
            <a:spLocks noGrp="1"/>
          </p:cNvSpPr>
          <p:nvPr>
            <p:ph idx="1"/>
          </p:nvPr>
        </p:nvSpPr>
        <p:spPr>
          <a:xfrm>
            <a:off x="457200" y="1268760"/>
            <a:ext cx="8229600" cy="5055840"/>
          </a:xfrm>
        </p:spPr>
        <p:txBody>
          <a:bodyPr>
            <a:normAutofit lnSpcReduction="10000"/>
          </a:bodyPr>
          <a:lstStyle/>
          <a:p>
            <a:pPr>
              <a:buNone/>
            </a:pPr>
            <a:endParaRPr lang="tr-TR" dirty="0"/>
          </a:p>
          <a:p>
            <a:pPr>
              <a:buNone/>
            </a:pPr>
            <a:r>
              <a:rPr lang="tr-TR" dirty="0"/>
              <a:t>Adımlar;</a:t>
            </a:r>
          </a:p>
          <a:p>
            <a:pPr>
              <a:buNone/>
            </a:pPr>
            <a:r>
              <a:rPr lang="tr-TR" dirty="0"/>
              <a:t>	</a:t>
            </a:r>
            <a:r>
              <a:rPr lang="tr-TR" dirty="0">
                <a:solidFill>
                  <a:schemeClr val="bg2">
                    <a:lumMod val="25000"/>
                  </a:schemeClr>
                </a:solidFill>
              </a:rPr>
              <a:t>Adım </a:t>
            </a:r>
            <a:r>
              <a:rPr lang="tr-TR" sz="3600" dirty="0">
                <a:solidFill>
                  <a:schemeClr val="bg2">
                    <a:lumMod val="25000"/>
                  </a:schemeClr>
                </a:solidFill>
              </a:rPr>
              <a:t>1</a:t>
            </a:r>
            <a:r>
              <a:rPr lang="tr-TR" dirty="0"/>
              <a:t>:</a:t>
            </a:r>
          </a:p>
          <a:p>
            <a:pPr>
              <a:buNone/>
            </a:pPr>
            <a:endParaRPr lang="tr-TR" dirty="0"/>
          </a:p>
          <a:p>
            <a:pPr marL="514350" indent="-514350" algn="just">
              <a:buFont typeface="+mj-lt"/>
              <a:buAutoNum type="alphaLcParenR"/>
            </a:pPr>
            <a:r>
              <a:rPr lang="tr-TR" dirty="0"/>
              <a:t>Niteliklerin içerdiği değerler göz önüne alınarak eğitim kümesi iki ayrı dala ayrılır. Bunlara </a:t>
            </a:r>
            <a:r>
              <a:rPr lang="tr-TR" i="1" dirty="0"/>
              <a:t>aday bölünme</a:t>
            </a:r>
            <a:r>
              <a:rPr lang="tr-TR" dirty="0"/>
              <a:t> adı veriliyor. Bir </a:t>
            </a:r>
            <a:r>
              <a:rPr lang="tr-TR" i="1" dirty="0"/>
              <a:t>t</a:t>
            </a:r>
            <a:r>
              <a:rPr lang="tr-TR" dirty="0"/>
              <a:t> düğümünde “sağ” ve “sol” olmak üzere iki ayrı dal bulunur. Bu bölümlenen kümeler </a:t>
            </a:r>
            <a:r>
              <a:rPr lang="tr-TR" i="1" dirty="0" err="1"/>
              <a:t>t</a:t>
            </a:r>
            <a:r>
              <a:rPr lang="tr-TR" i="1" baseline="-25000" dirty="0" err="1"/>
              <a:t>Sol</a:t>
            </a:r>
            <a:r>
              <a:rPr lang="tr-TR" dirty="0"/>
              <a:t> ve </a:t>
            </a:r>
            <a:r>
              <a:rPr lang="tr-TR" i="1" dirty="0" err="1"/>
              <a:t>t</a:t>
            </a:r>
            <a:r>
              <a:rPr lang="tr-TR" i="1" baseline="-25000" dirty="0" err="1"/>
              <a:t>Sağ</a:t>
            </a:r>
            <a:r>
              <a:rPr lang="tr-TR" dirty="0"/>
              <a:t> biçimindedir.</a:t>
            </a:r>
          </a:p>
          <a:p>
            <a:pPr>
              <a:buNone/>
            </a:pPr>
            <a:endParaRPr lang="tr-TR" dirty="0"/>
          </a:p>
        </p:txBody>
      </p:sp>
    </p:spTree>
    <p:extLst>
      <p:ext uri="{BB962C8B-B14F-4D97-AF65-F5344CB8AC3E}">
        <p14:creationId xmlns:p14="http://schemas.microsoft.com/office/powerpoint/2010/main" val="152123645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1340768"/>
            <a:ext cx="8229600" cy="4983832"/>
          </a:xfrm>
        </p:spPr>
        <p:txBody>
          <a:bodyPr>
            <a:normAutofit fontScale="92500" lnSpcReduction="10000"/>
          </a:bodyPr>
          <a:lstStyle/>
          <a:p>
            <a:pPr marL="514350" indent="-514350" algn="just">
              <a:buNone/>
            </a:pPr>
            <a:r>
              <a:rPr lang="tr-TR" dirty="0">
                <a:solidFill>
                  <a:schemeClr val="bg2">
                    <a:lumMod val="75000"/>
                  </a:schemeClr>
                </a:solidFill>
              </a:rPr>
              <a:t>b)</a:t>
            </a:r>
            <a:r>
              <a:rPr lang="tr-TR" dirty="0"/>
              <a:t>	Aday bölünmelerin her biri için </a:t>
            </a:r>
            <a:r>
              <a:rPr lang="tr-TR" i="1" dirty="0" err="1"/>
              <a:t>P</a:t>
            </a:r>
            <a:r>
              <a:rPr lang="tr-TR" i="1" baseline="-25000" dirty="0" err="1"/>
              <a:t>Sol</a:t>
            </a:r>
            <a:r>
              <a:rPr lang="tr-TR" dirty="0"/>
              <a:t> ve </a:t>
            </a:r>
            <a:r>
              <a:rPr lang="tr-TR" i="1" dirty="0"/>
              <a:t>P(j|</a:t>
            </a:r>
            <a:r>
              <a:rPr lang="tr-TR" i="1" baseline="-25000" dirty="0"/>
              <a:t>Sol</a:t>
            </a:r>
            <a:r>
              <a:rPr lang="tr-TR" i="1" dirty="0"/>
              <a:t>)</a:t>
            </a:r>
            <a:r>
              <a:rPr lang="tr-TR" dirty="0"/>
              <a:t> olasılıkları hesaplanır. Söz konusu olasılıklar aşağıda verilmektedir. Burada </a:t>
            </a:r>
            <a:r>
              <a:rPr lang="tr-TR" i="1" dirty="0"/>
              <a:t>P(j|</a:t>
            </a:r>
            <a:r>
              <a:rPr lang="tr-TR" i="1" dirty="0" err="1"/>
              <a:t>t</a:t>
            </a:r>
            <a:r>
              <a:rPr lang="tr-TR" i="1" baseline="-25000" dirty="0" err="1"/>
              <a:t>Sol</a:t>
            </a:r>
            <a:r>
              <a:rPr lang="tr-TR" i="1" dirty="0"/>
              <a:t>)</a:t>
            </a:r>
            <a:r>
              <a:rPr lang="tr-TR" dirty="0"/>
              <a:t> ifadesi bir </a:t>
            </a:r>
            <a:r>
              <a:rPr lang="tr-TR" i="1" dirty="0"/>
              <a:t>j</a:t>
            </a:r>
            <a:r>
              <a:rPr lang="tr-TR" dirty="0"/>
              <a:t> sınıf değerinin sol taraftaki bölünmede olma olasılığını verir. Söz konusu </a:t>
            </a:r>
            <a:r>
              <a:rPr lang="tr-TR" i="1" dirty="0"/>
              <a:t>j</a:t>
            </a:r>
            <a:r>
              <a:rPr lang="tr-TR" dirty="0"/>
              <a:t> değerleri sınıf değerlerinin yer aldığı nitelik olarak göz önüne alınır.</a:t>
            </a:r>
          </a:p>
          <a:p>
            <a:pPr>
              <a:buNone/>
            </a:pPr>
            <a:endParaRPr lang="tr-TR" dirty="0"/>
          </a:p>
          <a:p>
            <a:pPr>
              <a:buNone/>
            </a:pPr>
            <a:r>
              <a:rPr lang="tr-TR" dirty="0"/>
              <a:t>	   </a:t>
            </a:r>
            <a:r>
              <a:rPr lang="tr-TR" dirty="0" err="1"/>
              <a:t>P</a:t>
            </a:r>
            <a:r>
              <a:rPr lang="tr-TR" baseline="-25000" dirty="0" err="1"/>
              <a:t>Sol</a:t>
            </a:r>
            <a:r>
              <a:rPr lang="tr-TR" baseline="-25000" dirty="0"/>
              <a:t> </a:t>
            </a:r>
            <a:r>
              <a:rPr lang="tr-TR" dirty="0"/>
              <a:t>= </a:t>
            </a:r>
          </a:p>
          <a:p>
            <a:pPr>
              <a:buNone/>
            </a:pPr>
            <a:r>
              <a:rPr lang="tr-TR" dirty="0"/>
              <a:t>	</a:t>
            </a:r>
          </a:p>
          <a:p>
            <a:pPr>
              <a:buNone/>
            </a:pPr>
            <a:r>
              <a:rPr lang="tr-TR" dirty="0"/>
              <a:t>	   P(j|</a:t>
            </a:r>
            <a:r>
              <a:rPr lang="tr-TR" dirty="0" err="1"/>
              <a:t>t</a:t>
            </a:r>
            <a:r>
              <a:rPr lang="tr-TR" baseline="-25000" dirty="0" err="1"/>
              <a:t>sol</a:t>
            </a:r>
            <a:r>
              <a:rPr lang="tr-TR" dirty="0"/>
              <a:t>)= </a:t>
            </a:r>
          </a:p>
          <a:p>
            <a:pPr>
              <a:buNone/>
            </a:pPr>
            <a:endParaRPr lang="tr-TR" dirty="0"/>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tr-TR"/>
          </a:p>
        </p:txBody>
      </p:sp>
      <p:pic>
        <p:nvPicPr>
          <p:cNvPr id="102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411760" y="4365104"/>
            <a:ext cx="4752528" cy="397836"/>
          </a:xfrm>
          <a:prstGeom prst="rect">
            <a:avLst/>
          </a:prstGeom>
          <a:noFill/>
        </p:spPr>
      </p:pic>
      <p:sp>
        <p:nvSpPr>
          <p:cNvPr id="102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tr-TR"/>
          </a:p>
        </p:txBody>
      </p:sp>
      <p:pic>
        <p:nvPicPr>
          <p:cNvPr id="102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627784" y="5229200"/>
            <a:ext cx="5161222" cy="432048"/>
          </a:xfrm>
          <a:prstGeom prst="rect">
            <a:avLst/>
          </a:prstGeom>
          <a:noFill/>
        </p:spPr>
      </p:pic>
    </p:spTree>
    <p:extLst>
      <p:ext uri="{BB962C8B-B14F-4D97-AF65-F5344CB8AC3E}">
        <p14:creationId xmlns:p14="http://schemas.microsoft.com/office/powerpoint/2010/main" val="29142702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p:txBody>
          <a:bodyPr/>
          <a:lstStyle/>
          <a:p>
            <a:pPr marL="514350" lvl="0" indent="-514350" algn="just">
              <a:buAutoNum type="alphaLcParenR" startAt="3"/>
            </a:pPr>
            <a:r>
              <a:rPr lang="tr-TR" dirty="0"/>
              <a:t>Aday bölünmelerin her biri için </a:t>
            </a:r>
            <a:r>
              <a:rPr lang="tr-TR" i="1" dirty="0" err="1"/>
              <a:t>P</a:t>
            </a:r>
            <a:r>
              <a:rPr lang="tr-TR" i="1" baseline="-25000" dirty="0" err="1"/>
              <a:t>Sağ</a:t>
            </a:r>
            <a:r>
              <a:rPr lang="tr-TR" dirty="0"/>
              <a:t> ve </a:t>
            </a:r>
            <a:r>
              <a:rPr lang="tr-TR" i="1" dirty="0"/>
              <a:t>P(j|</a:t>
            </a:r>
            <a:r>
              <a:rPr lang="tr-TR" i="1" dirty="0" err="1"/>
              <a:t>t</a:t>
            </a:r>
            <a:r>
              <a:rPr lang="tr-TR" i="1" baseline="-25000" dirty="0" err="1"/>
              <a:t>sağ</a:t>
            </a:r>
            <a:r>
              <a:rPr lang="tr-TR" i="1" dirty="0"/>
              <a:t>)</a:t>
            </a:r>
            <a:r>
              <a:rPr lang="tr-TR" dirty="0"/>
              <a:t> olasılıkları hesaplanır. Buruda </a:t>
            </a:r>
            <a:r>
              <a:rPr lang="tr-TR" i="1" dirty="0"/>
              <a:t>P(j|</a:t>
            </a:r>
            <a:r>
              <a:rPr lang="tr-TR" i="1" dirty="0" err="1"/>
              <a:t>t</a:t>
            </a:r>
            <a:r>
              <a:rPr lang="tr-TR" i="1" baseline="-25000" dirty="0" err="1"/>
              <a:t>sağ</a:t>
            </a:r>
            <a:r>
              <a:rPr lang="tr-TR" i="1" dirty="0"/>
              <a:t>)</a:t>
            </a:r>
            <a:r>
              <a:rPr lang="tr-TR" dirty="0"/>
              <a:t> ifadesi her bir </a:t>
            </a:r>
            <a:r>
              <a:rPr lang="tr-TR" i="1" dirty="0"/>
              <a:t>j</a:t>
            </a:r>
            <a:r>
              <a:rPr lang="tr-TR" dirty="0"/>
              <a:t> sınıf değerinin sağ taraftaki bölünme olma olasılığını verir.</a:t>
            </a:r>
          </a:p>
          <a:p>
            <a:pPr marL="514350" lvl="0" indent="-514350">
              <a:buNone/>
            </a:pPr>
            <a:r>
              <a:rPr lang="tr-TR" dirty="0"/>
              <a:t>	</a:t>
            </a:r>
          </a:p>
          <a:p>
            <a:pPr marL="514350" lvl="0" indent="-514350">
              <a:buNone/>
            </a:pPr>
            <a:r>
              <a:rPr lang="tr-TR" dirty="0"/>
              <a:t>	</a:t>
            </a:r>
            <a:r>
              <a:rPr lang="tr-TR" dirty="0" err="1"/>
              <a:t>P</a:t>
            </a:r>
            <a:r>
              <a:rPr lang="tr-TR" baseline="-25000" dirty="0" err="1"/>
              <a:t>sağ</a:t>
            </a:r>
            <a:r>
              <a:rPr lang="tr-TR" baseline="-25000" dirty="0"/>
              <a:t>=</a:t>
            </a:r>
          </a:p>
          <a:p>
            <a:pPr marL="514350" lvl="0" indent="-514350">
              <a:buNone/>
            </a:pPr>
            <a:endParaRPr lang="tr-TR" baseline="-25000" dirty="0"/>
          </a:p>
          <a:p>
            <a:pPr marL="514350" lvl="0" indent="-514350">
              <a:buNone/>
            </a:pPr>
            <a:r>
              <a:rPr lang="tr-TR" dirty="0"/>
              <a:t>	P(j|</a:t>
            </a:r>
            <a:r>
              <a:rPr lang="tr-TR" dirty="0" err="1"/>
              <a:t>t</a:t>
            </a:r>
            <a:r>
              <a:rPr lang="tr-TR" baseline="-25000" dirty="0" err="1"/>
              <a:t>sağ</a:t>
            </a:r>
            <a:r>
              <a:rPr lang="tr-TR" dirty="0"/>
              <a:t>)= </a:t>
            </a:r>
          </a:p>
          <a:p>
            <a:pPr>
              <a:buNone/>
            </a:pPr>
            <a:endParaRPr lang="tr-TR" dirty="0"/>
          </a:p>
        </p:txBody>
      </p:sp>
      <p:sp>
        <p:nvSpPr>
          <p:cNvPr id="1741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tr-TR"/>
          </a:p>
        </p:txBody>
      </p:sp>
      <p:pic>
        <p:nvPicPr>
          <p:cNvPr id="1740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195736" y="4221088"/>
            <a:ext cx="5036770" cy="432048"/>
          </a:xfrm>
          <a:prstGeom prst="rect">
            <a:avLst/>
          </a:prstGeom>
          <a:noFill/>
        </p:spPr>
      </p:pic>
      <p:sp>
        <p:nvSpPr>
          <p:cNvPr id="174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tr-TR"/>
          </a:p>
        </p:txBody>
      </p:sp>
      <p:pic>
        <p:nvPicPr>
          <p:cNvPr id="17411"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555776" y="4941168"/>
            <a:ext cx="4784932" cy="432048"/>
          </a:xfrm>
          <a:prstGeom prst="rect">
            <a:avLst/>
          </a:prstGeom>
          <a:noFill/>
        </p:spPr>
      </p:pic>
    </p:spTree>
    <p:extLst>
      <p:ext uri="{BB962C8B-B14F-4D97-AF65-F5344CB8AC3E}">
        <p14:creationId xmlns:p14="http://schemas.microsoft.com/office/powerpoint/2010/main" val="401523415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lstStyle/>
          <a:p>
            <a:pPr marL="514350" indent="-514350" algn="just">
              <a:buAutoNum type="alphaLcParenR" startAt="4"/>
            </a:pPr>
            <a:r>
              <a:rPr lang="tr-TR" dirty="0"/>
              <a:t>Ф(s|t),t düğümündeki s aday bölünmelerinin uygunluk ölçüsü olsun. Söz konusu uygunluk ölçüsü şu şekilde hesaplanır:</a:t>
            </a:r>
          </a:p>
          <a:p>
            <a:pPr marL="514350" indent="-514350">
              <a:buNone/>
            </a:pPr>
            <a:r>
              <a:rPr lang="tr-TR" dirty="0"/>
              <a:t>	</a:t>
            </a:r>
          </a:p>
          <a:p>
            <a:pPr marL="514350" indent="-514350">
              <a:buNone/>
            </a:pPr>
            <a:r>
              <a:rPr lang="tr-TR" dirty="0"/>
              <a:t>Ф(s|t)=2P</a:t>
            </a:r>
            <a:r>
              <a:rPr lang="tr-TR" baseline="-25000" dirty="0"/>
              <a:t>sol</a:t>
            </a:r>
            <a:r>
              <a:rPr lang="tr-TR" dirty="0"/>
              <a:t>P</a:t>
            </a:r>
            <a:r>
              <a:rPr lang="tr-TR" baseline="-25000" dirty="0"/>
              <a:t>sağ</a:t>
            </a:r>
            <a:endParaRPr lang="tr-TR" dirty="0"/>
          </a:p>
        </p:txBody>
      </p:sp>
      <p:sp>
        <p:nvSpPr>
          <p:cNvPr id="184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tr-TR"/>
          </a:p>
        </p:txBody>
      </p:sp>
      <p:pic>
        <p:nvPicPr>
          <p:cNvPr id="18433"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771800" y="3645024"/>
            <a:ext cx="2588775" cy="810227"/>
          </a:xfrm>
          <a:prstGeom prst="rect">
            <a:avLst/>
          </a:prstGeom>
          <a:noFill/>
        </p:spPr>
      </p:pic>
    </p:spTree>
    <p:extLst>
      <p:ext uri="{BB962C8B-B14F-4D97-AF65-F5344CB8AC3E}">
        <p14:creationId xmlns:p14="http://schemas.microsoft.com/office/powerpoint/2010/main" val="4178826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endParaRPr lang="tr-TR" dirty="0"/>
          </a:p>
        </p:txBody>
      </p:sp>
      <p:sp>
        <p:nvSpPr>
          <p:cNvPr id="4" name="Teneke 3"/>
          <p:cNvSpPr/>
          <p:nvPr/>
        </p:nvSpPr>
        <p:spPr>
          <a:xfrm>
            <a:off x="755576" y="2204863"/>
            <a:ext cx="1368152" cy="936105"/>
          </a:xfrm>
          <a:prstGeom prst="can">
            <a:avLst>
              <a:gd name="adj" fmla="val 151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Şirket içi veriler</a:t>
            </a:r>
          </a:p>
        </p:txBody>
      </p:sp>
      <p:sp>
        <p:nvSpPr>
          <p:cNvPr id="6" name="Teneke 5"/>
          <p:cNvSpPr/>
          <p:nvPr/>
        </p:nvSpPr>
        <p:spPr>
          <a:xfrm>
            <a:off x="755576" y="3645024"/>
            <a:ext cx="1368152" cy="122413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Dış kaynaklı veriler</a:t>
            </a:r>
          </a:p>
        </p:txBody>
      </p:sp>
      <p:sp>
        <p:nvSpPr>
          <p:cNvPr id="8" name="Teneke 7"/>
          <p:cNvSpPr/>
          <p:nvPr/>
        </p:nvSpPr>
        <p:spPr>
          <a:xfrm>
            <a:off x="2411760" y="2910166"/>
            <a:ext cx="1368152" cy="73485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Veri ambarı</a:t>
            </a:r>
          </a:p>
        </p:txBody>
      </p:sp>
      <p:sp>
        <p:nvSpPr>
          <p:cNvPr id="9" name="Dikdörtgen 8"/>
          <p:cNvSpPr/>
          <p:nvPr/>
        </p:nvSpPr>
        <p:spPr>
          <a:xfrm>
            <a:off x="4211960" y="2348880"/>
            <a:ext cx="1512168" cy="561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Karar destek sistemi</a:t>
            </a:r>
          </a:p>
        </p:txBody>
      </p:sp>
      <p:sp>
        <p:nvSpPr>
          <p:cNvPr id="10" name="Oval 9"/>
          <p:cNvSpPr/>
          <p:nvPr/>
        </p:nvSpPr>
        <p:spPr>
          <a:xfrm>
            <a:off x="6444208" y="2060848"/>
            <a:ext cx="1996276" cy="1317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Metin kutusu 11"/>
          <p:cNvSpPr txBox="1"/>
          <p:nvPr/>
        </p:nvSpPr>
        <p:spPr>
          <a:xfrm>
            <a:off x="6660232" y="2348880"/>
            <a:ext cx="1584176" cy="523220"/>
          </a:xfrm>
          <a:prstGeom prst="rect">
            <a:avLst/>
          </a:prstGeom>
          <a:noFill/>
        </p:spPr>
        <p:txBody>
          <a:bodyPr wrap="square" rtlCol="0">
            <a:spAutoFit/>
          </a:bodyPr>
          <a:lstStyle/>
          <a:p>
            <a:r>
              <a:rPr lang="tr-TR" sz="1400" dirty="0"/>
              <a:t>Karar  Destek Sistemi  Kullanıcısı </a:t>
            </a:r>
          </a:p>
        </p:txBody>
      </p:sp>
      <p:cxnSp>
        <p:nvCxnSpPr>
          <p:cNvPr id="16" name="Düz Ok Bağlayıcısı 15"/>
          <p:cNvCxnSpPr>
            <a:stCxn id="4" idx="4"/>
          </p:cNvCxnSpPr>
          <p:nvPr/>
        </p:nvCxnSpPr>
        <p:spPr>
          <a:xfrm>
            <a:off x="2123728" y="2672916"/>
            <a:ext cx="432048" cy="237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Düz Ok Bağlayıcısı 17"/>
          <p:cNvCxnSpPr/>
          <p:nvPr/>
        </p:nvCxnSpPr>
        <p:spPr>
          <a:xfrm flipV="1">
            <a:off x="2123728" y="3645023"/>
            <a:ext cx="432048" cy="4320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Düz Ok Bağlayıcısı 19"/>
          <p:cNvCxnSpPr/>
          <p:nvPr/>
        </p:nvCxnSpPr>
        <p:spPr>
          <a:xfrm flipV="1">
            <a:off x="3779912" y="2629523"/>
            <a:ext cx="648072" cy="3886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Düz Ok Bağlayıcısı 21"/>
          <p:cNvCxnSpPr/>
          <p:nvPr/>
        </p:nvCxnSpPr>
        <p:spPr>
          <a:xfrm>
            <a:off x="5723000" y="2708920"/>
            <a:ext cx="72120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Düz Ok Bağlayıcısı 23"/>
          <p:cNvCxnSpPr/>
          <p:nvPr/>
        </p:nvCxnSpPr>
        <p:spPr>
          <a:xfrm>
            <a:off x="5580112" y="3018179"/>
            <a:ext cx="1296144" cy="9148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6516216" y="3789040"/>
            <a:ext cx="1996276" cy="1317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Metin kutusu 25"/>
          <p:cNvSpPr txBox="1"/>
          <p:nvPr/>
        </p:nvSpPr>
        <p:spPr>
          <a:xfrm>
            <a:off x="6732240" y="4149080"/>
            <a:ext cx="1728192" cy="523220"/>
          </a:xfrm>
          <a:prstGeom prst="rect">
            <a:avLst/>
          </a:prstGeom>
          <a:noFill/>
        </p:spPr>
        <p:txBody>
          <a:bodyPr wrap="square" rtlCol="0">
            <a:spAutoFit/>
          </a:bodyPr>
          <a:lstStyle/>
          <a:p>
            <a:r>
              <a:rPr lang="tr-TR" sz="1400" dirty="0"/>
              <a:t>Karar  Destek Sistemi  Kullanıcısı </a:t>
            </a:r>
          </a:p>
        </p:txBody>
      </p:sp>
    </p:spTree>
    <p:extLst>
      <p:ext uri="{BB962C8B-B14F-4D97-AF65-F5344CB8AC3E}">
        <p14:creationId xmlns:p14="http://schemas.microsoft.com/office/powerpoint/2010/main" val="393054988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p:txBody>
          <a:bodyPr>
            <a:normAutofit fontScale="92500" lnSpcReduction="20000"/>
          </a:bodyPr>
          <a:lstStyle/>
          <a:p>
            <a:pPr marL="514350" indent="-514350" algn="just">
              <a:buNone/>
            </a:pPr>
            <a:r>
              <a:rPr lang="tr-TR" dirty="0">
                <a:solidFill>
                  <a:schemeClr val="bg2">
                    <a:lumMod val="75000"/>
                  </a:schemeClr>
                </a:solidFill>
              </a:rPr>
              <a:t>e)</a:t>
            </a:r>
            <a:r>
              <a:rPr lang="tr-TR" dirty="0"/>
              <a:t>	Ф(s|t) değerleri hesaplandıktan sonra içlerinden </a:t>
            </a:r>
            <a:r>
              <a:rPr lang="tr-TR" i="1" dirty="0"/>
              <a:t>en büyük olanı</a:t>
            </a:r>
            <a:r>
              <a:rPr lang="tr-TR" dirty="0"/>
              <a:t> seçilir. Bu değerin ilgili olduğu aday bölünme satırı bize dallanmanın yapılacağı satırı bildirecektir.</a:t>
            </a:r>
          </a:p>
          <a:p>
            <a:pPr marL="514350" indent="-514350" algn="just">
              <a:buNone/>
            </a:pPr>
            <a:r>
              <a:rPr lang="tr-TR" dirty="0">
                <a:solidFill>
                  <a:schemeClr val="bg2">
                    <a:lumMod val="75000"/>
                  </a:schemeClr>
                </a:solidFill>
              </a:rPr>
              <a:t>f)</a:t>
            </a:r>
            <a:r>
              <a:rPr lang="tr-TR" dirty="0"/>
              <a:t>	 Dallanma bu şekilde yapıldıktan sonra bu adıma ilişkin olarak karar ağacı çizilir</a:t>
            </a:r>
          </a:p>
          <a:p>
            <a:pPr algn="just">
              <a:buNone/>
            </a:pPr>
            <a:r>
              <a:rPr lang="tr-TR" dirty="0"/>
              <a:t>	</a:t>
            </a:r>
            <a:r>
              <a:rPr lang="tr-TR" dirty="0">
                <a:solidFill>
                  <a:schemeClr val="bg2">
                    <a:lumMod val="25000"/>
                  </a:schemeClr>
                </a:solidFill>
              </a:rPr>
              <a:t>Adım2:</a:t>
            </a:r>
            <a:endParaRPr lang="tr-TR" b="1" i="1" dirty="0">
              <a:solidFill>
                <a:schemeClr val="bg2">
                  <a:lumMod val="25000"/>
                </a:schemeClr>
              </a:solidFill>
            </a:endParaRPr>
          </a:p>
          <a:p>
            <a:pPr algn="just">
              <a:buNone/>
            </a:pPr>
            <a:r>
              <a:rPr lang="tr-TR" dirty="0"/>
              <a:t>		Algoritmanın birinci adımına dönülerek ağacın alt 	kümesine aynı işlemler uygulanır.</a:t>
            </a:r>
          </a:p>
          <a:p>
            <a:pPr>
              <a:buNone/>
            </a:pPr>
            <a:endParaRPr lang="tr-TR" dirty="0"/>
          </a:p>
        </p:txBody>
      </p:sp>
    </p:spTree>
    <p:extLst>
      <p:ext uri="{BB962C8B-B14F-4D97-AF65-F5344CB8AC3E}">
        <p14:creationId xmlns:p14="http://schemas.microsoft.com/office/powerpoint/2010/main" val="251861111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395536" y="404664"/>
            <a:ext cx="8229600" cy="792088"/>
          </a:xfrm>
        </p:spPr>
        <p:txBody>
          <a:bodyPr>
            <a:normAutofit fontScale="90000"/>
          </a:bodyPr>
          <a:lstStyle/>
          <a:p>
            <a:r>
              <a:rPr lang="tr-TR" dirty="0"/>
              <a:t>Örnek:</a:t>
            </a:r>
          </a:p>
        </p:txBody>
      </p:sp>
      <p:sp>
        <p:nvSpPr>
          <p:cNvPr id="3" name="2 İçerik Yer Tutucusu"/>
          <p:cNvSpPr>
            <a:spLocks noGrp="1"/>
          </p:cNvSpPr>
          <p:nvPr>
            <p:ph idx="1"/>
          </p:nvPr>
        </p:nvSpPr>
        <p:spPr>
          <a:xfrm>
            <a:off x="457200" y="1340768"/>
            <a:ext cx="8229600" cy="4983832"/>
          </a:xfrm>
        </p:spPr>
        <p:txBody>
          <a:bodyPr>
            <a:normAutofit fontScale="85000" lnSpcReduction="10000"/>
          </a:bodyPr>
          <a:lstStyle/>
          <a:p>
            <a:pPr algn="just">
              <a:buNone/>
            </a:pPr>
            <a:r>
              <a:rPr lang="tr-TR" dirty="0"/>
              <a:t>	Müşterilerini cinsiyetlerine göre ve alışveriş miktarlarına göre sınıflandırmak isteyen bir mağazada müşteri beş müşteri için tabloda </a:t>
            </a:r>
            <a:r>
              <a:rPr lang="tr-TR" dirty="0">
                <a:latin typeface="Times New Roman" pitchFamily="18" charset="0"/>
                <a:cs typeface="Times New Roman" pitchFamily="18" charset="0"/>
              </a:rPr>
              <a:t>1’de</a:t>
            </a:r>
            <a:r>
              <a:rPr lang="tr-TR" dirty="0"/>
              <a:t> verilen sonuçların elde edildiğini varsayalım. Bu tabloda sınıflandırmanın yapıldığı SINIF niteliği hedef nitelik olarak kabul edilir. </a:t>
            </a:r>
          </a:p>
          <a:p>
            <a:pPr lvl="0">
              <a:buNone/>
            </a:pPr>
            <a:r>
              <a:rPr lang="tr-TR" dirty="0"/>
              <a:t>	</a:t>
            </a:r>
            <a:r>
              <a:rPr lang="tr-TR" dirty="0">
                <a:solidFill>
                  <a:schemeClr val="bg2">
                    <a:lumMod val="50000"/>
                  </a:schemeClr>
                </a:solidFill>
              </a:rPr>
              <a:t>Bu verileri kullanarak aday bölünmeleri elde edelim.</a:t>
            </a:r>
          </a:p>
          <a:p>
            <a:pPr lvl="0" algn="just">
              <a:buNone/>
            </a:pPr>
            <a:r>
              <a:rPr lang="tr-TR" dirty="0"/>
              <a:t>	CİNSİYET=ERKEK değeri sol tarafta, CİNSİYET=KADIN sağ tarafta olacak biçimde bölündüğünü varsayalım. Bu durumda CİNSİYET=ERKEK değeri için </a:t>
            </a:r>
            <a:r>
              <a:rPr lang="tr-TR" i="1" dirty="0" err="1"/>
              <a:t>P</a:t>
            </a:r>
            <a:r>
              <a:rPr lang="tr-TR" i="1" baseline="-25000" dirty="0" err="1"/>
              <a:t>Sol</a:t>
            </a:r>
            <a:r>
              <a:rPr lang="tr-TR" dirty="0"/>
              <a:t> ve P(A| </a:t>
            </a:r>
            <a:r>
              <a:rPr lang="tr-TR" dirty="0" err="1"/>
              <a:t>t</a:t>
            </a:r>
            <a:r>
              <a:rPr lang="tr-TR" i="1" baseline="-25000" dirty="0" err="1"/>
              <a:t>Sol</a:t>
            </a:r>
            <a:r>
              <a:rPr lang="tr-TR" dirty="0"/>
              <a:t>) olasılığını hesaplayalım.</a:t>
            </a:r>
          </a:p>
          <a:p>
            <a:pPr>
              <a:buNone/>
            </a:pPr>
            <a:endParaRPr lang="tr-TR" dirty="0"/>
          </a:p>
        </p:txBody>
      </p:sp>
    </p:spTree>
    <p:extLst>
      <p:ext uri="{BB962C8B-B14F-4D97-AF65-F5344CB8AC3E}">
        <p14:creationId xmlns:p14="http://schemas.microsoft.com/office/powerpoint/2010/main" val="157689097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Grp="1" noChangeAspect="1" noChangeArrowheads="1"/>
          </p:cNvPicPr>
          <p:nvPr>
            <p:ph idx="1"/>
          </p:nvPr>
        </p:nvPicPr>
        <p:blipFill>
          <a:blip r:embed="rId2" cstate="print"/>
          <a:srcRect/>
          <a:stretch>
            <a:fillRect/>
          </a:stretch>
        </p:blipFill>
        <p:spPr bwMode="auto">
          <a:xfrm>
            <a:off x="-2412776" y="1556792"/>
            <a:ext cx="10234905" cy="2808312"/>
          </a:xfrm>
          <a:prstGeom prst="rect">
            <a:avLst/>
          </a:prstGeom>
          <a:noFill/>
          <a:ln w="9525">
            <a:noFill/>
            <a:miter lim="800000"/>
            <a:headEnd/>
            <a:tailEnd/>
          </a:ln>
          <a:effectLst/>
        </p:spPr>
      </p:pic>
      <p:sp>
        <p:nvSpPr>
          <p:cNvPr id="5" name="4 Metin kutusu"/>
          <p:cNvSpPr txBox="1"/>
          <p:nvPr/>
        </p:nvSpPr>
        <p:spPr>
          <a:xfrm>
            <a:off x="3851920" y="4149080"/>
            <a:ext cx="1656184" cy="461665"/>
          </a:xfrm>
          <a:prstGeom prst="rect">
            <a:avLst/>
          </a:prstGeom>
          <a:noFill/>
        </p:spPr>
        <p:txBody>
          <a:bodyPr wrap="square" rtlCol="0">
            <a:spAutoFit/>
          </a:bodyPr>
          <a:lstStyle/>
          <a:p>
            <a:r>
              <a:rPr lang="tr-TR" dirty="0"/>
              <a:t>Tablo </a:t>
            </a:r>
            <a:r>
              <a:rPr lang="tr-TR" sz="2400" dirty="0">
                <a:latin typeface="Times New Roman" pitchFamily="18" charset="0"/>
                <a:cs typeface="Times New Roman" pitchFamily="18" charset="0"/>
              </a:rPr>
              <a:t>1</a:t>
            </a:r>
            <a:endParaRPr lang="tr-TR" dirty="0">
              <a:latin typeface="Times New Roman" pitchFamily="18" charset="0"/>
              <a:cs typeface="Times New Roman" pitchFamily="18" charset="0"/>
            </a:endParaRPr>
          </a:p>
        </p:txBody>
      </p:sp>
    </p:spTree>
    <p:extLst>
      <p:ext uri="{BB962C8B-B14F-4D97-AF65-F5344CB8AC3E}">
        <p14:creationId xmlns:p14="http://schemas.microsoft.com/office/powerpoint/2010/main" val="211721347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692696"/>
            <a:ext cx="8229600" cy="5631904"/>
          </a:xfrm>
        </p:spPr>
        <p:txBody>
          <a:bodyPr>
            <a:normAutofit fontScale="92500"/>
          </a:bodyPr>
          <a:lstStyle/>
          <a:p>
            <a:pPr>
              <a:buNone/>
            </a:pPr>
            <a:r>
              <a:rPr lang="tr-TR" dirty="0"/>
              <a:t>Çözüm:</a:t>
            </a:r>
          </a:p>
          <a:p>
            <a:pPr algn="just">
              <a:buNone/>
            </a:pPr>
            <a:r>
              <a:rPr lang="tr-TR" dirty="0"/>
              <a:t>a)</a:t>
            </a:r>
            <a:r>
              <a:rPr lang="tr-TR" sz="2400" dirty="0" err="1"/>
              <a:t>Twoing</a:t>
            </a:r>
            <a:r>
              <a:rPr lang="tr-TR" sz="2400" dirty="0"/>
              <a:t> algoritmasını kullanarak bu verileri sınıflandırmak için öncelikle aday bölünmelerin ortaya konulması gerekmektedir. Bu bölünme ikili olacaktır; yani sol ve sağda olmak üzere iki ayrı küme elde edilecektir. Söz konusu bölünme, CİNSİYET niteliğinin ve ALIŞVERİŞ niteliğinin her bir değeri için, nitelik değerleri iki parçaya ayrılacak biçimde yapılır. Örneğin, CİNSİYET niteliği CİNSİYET= ERKEK ve CİNSİYET=KADIN biçiminde iki parçaya ayrılabilir. Bunlardan birincisi soldaki kısımda, diğeri ise sağdaki kısımda yer alacaktır. Benzer biçimde SATIŞ nitelik değerleri bölünebilir. Ancak bu nitelik üç farklı değere sahip olduğu için SATIŞ=DÜŞÜK ve SATIŞ ϵ {NORMAL,YÜKSEK} biçiminde bir bölünme söz konusu olur. Sonuç olarak sol ve sağ aday bölünmeler Tablo</a:t>
            </a:r>
            <a:r>
              <a:rPr lang="tr-TR" sz="2400" dirty="0">
                <a:latin typeface="Times New Roman" pitchFamily="18" charset="0"/>
                <a:cs typeface="Times New Roman" pitchFamily="18" charset="0"/>
              </a:rPr>
              <a:t> 2 </a:t>
            </a:r>
            <a:r>
              <a:rPr lang="tr-TR" sz="2400" dirty="0"/>
              <a:t>deki gibi elde edilir. </a:t>
            </a:r>
            <a:endParaRPr lang="tr-TR" dirty="0"/>
          </a:p>
          <a:p>
            <a:pPr>
              <a:buNone/>
            </a:pPr>
            <a:endParaRPr lang="tr-TR" dirty="0"/>
          </a:p>
        </p:txBody>
      </p:sp>
    </p:spTree>
    <p:extLst>
      <p:ext uri="{BB962C8B-B14F-4D97-AF65-F5344CB8AC3E}">
        <p14:creationId xmlns:p14="http://schemas.microsoft.com/office/powerpoint/2010/main" val="228346539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cstate="print"/>
          <a:srcRect/>
          <a:stretch>
            <a:fillRect/>
          </a:stretch>
        </p:blipFill>
        <p:spPr bwMode="auto">
          <a:xfrm>
            <a:off x="784457" y="620688"/>
            <a:ext cx="8359543" cy="3096344"/>
          </a:xfrm>
          <a:prstGeom prst="rect">
            <a:avLst/>
          </a:prstGeom>
          <a:noFill/>
          <a:ln w="9525">
            <a:noFill/>
            <a:miter lim="800000"/>
            <a:headEnd/>
            <a:tailEnd/>
          </a:ln>
          <a:effectLst/>
        </p:spPr>
      </p:pic>
      <p:cxnSp>
        <p:nvCxnSpPr>
          <p:cNvPr id="6" name="5 Düz Bağlayıcı"/>
          <p:cNvCxnSpPr/>
          <p:nvPr/>
        </p:nvCxnSpPr>
        <p:spPr>
          <a:xfrm rot="5400000">
            <a:off x="3419872" y="2420888"/>
            <a:ext cx="1008112"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7" name="6 Düz Bağlayıcı"/>
          <p:cNvCxnSpPr/>
          <p:nvPr/>
        </p:nvCxnSpPr>
        <p:spPr>
          <a:xfrm rot="5400000">
            <a:off x="143508" y="2600908"/>
            <a:ext cx="1368152"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7 Düz Bağlayıcı"/>
          <p:cNvCxnSpPr/>
          <p:nvPr/>
        </p:nvCxnSpPr>
        <p:spPr>
          <a:xfrm rot="5400000">
            <a:off x="7146420" y="2403020"/>
            <a:ext cx="1043848"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9" name="8 Metin kutusu"/>
          <p:cNvSpPr txBox="1"/>
          <p:nvPr/>
        </p:nvSpPr>
        <p:spPr>
          <a:xfrm>
            <a:off x="3203848" y="3284984"/>
            <a:ext cx="2592288" cy="369332"/>
          </a:xfrm>
          <a:prstGeom prst="rect">
            <a:avLst/>
          </a:prstGeom>
          <a:noFill/>
        </p:spPr>
        <p:txBody>
          <a:bodyPr wrap="square" rtlCol="0">
            <a:spAutoFit/>
          </a:bodyPr>
          <a:lstStyle/>
          <a:p>
            <a:r>
              <a:rPr lang="tr-TR" dirty="0"/>
              <a:t>Tablo 2</a:t>
            </a:r>
          </a:p>
        </p:txBody>
      </p:sp>
      <p:cxnSp>
        <p:nvCxnSpPr>
          <p:cNvPr id="10" name="9 Düz Bağlayıcı"/>
          <p:cNvCxnSpPr/>
          <p:nvPr/>
        </p:nvCxnSpPr>
        <p:spPr>
          <a:xfrm rot="5400000">
            <a:off x="2789668" y="2150724"/>
            <a:ext cx="226852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10 Düz Bağlayıcı"/>
          <p:cNvCxnSpPr/>
          <p:nvPr/>
        </p:nvCxnSpPr>
        <p:spPr>
          <a:xfrm rot="5400000">
            <a:off x="-126656" y="1970704"/>
            <a:ext cx="190848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 name="11 Düz Bağlayıcı"/>
          <p:cNvCxnSpPr/>
          <p:nvPr/>
        </p:nvCxnSpPr>
        <p:spPr>
          <a:xfrm rot="5400000">
            <a:off x="6516216" y="2132856"/>
            <a:ext cx="230425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8" name="27 Düz Bağlayıcı"/>
          <p:cNvCxnSpPr/>
          <p:nvPr/>
        </p:nvCxnSpPr>
        <p:spPr>
          <a:xfrm>
            <a:off x="827584" y="3284984"/>
            <a:ext cx="684076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1" name="30 Metin kutusu"/>
          <p:cNvSpPr txBox="1"/>
          <p:nvPr/>
        </p:nvSpPr>
        <p:spPr>
          <a:xfrm>
            <a:off x="395536" y="3789040"/>
            <a:ext cx="8748464" cy="2503249"/>
          </a:xfrm>
          <a:prstGeom prst="rect">
            <a:avLst/>
          </a:prstGeom>
          <a:noFill/>
        </p:spPr>
        <p:txBody>
          <a:bodyPr wrap="square" rtlCol="0">
            <a:spAutoFit/>
          </a:bodyPr>
          <a:lstStyle/>
          <a:p>
            <a:pPr lvl="0"/>
            <a:r>
              <a:rPr lang="tr-TR" dirty="0"/>
              <a:t>b)</a:t>
            </a:r>
            <a:r>
              <a:rPr lang="tr-TR" i="1" dirty="0"/>
              <a:t> </a:t>
            </a:r>
            <a:r>
              <a:rPr lang="tr-TR" i="1" dirty="0" err="1"/>
              <a:t>P</a:t>
            </a:r>
            <a:r>
              <a:rPr lang="tr-TR" i="1" baseline="-25000" dirty="0" err="1"/>
              <a:t>Sol</a:t>
            </a:r>
            <a:r>
              <a:rPr lang="tr-TR" dirty="0"/>
              <a:t> ve P(A| </a:t>
            </a:r>
            <a:r>
              <a:rPr lang="tr-TR" dirty="0" err="1"/>
              <a:t>t</a:t>
            </a:r>
            <a:r>
              <a:rPr lang="tr-TR" i="1" baseline="-25000" dirty="0" err="1"/>
              <a:t>Sol</a:t>
            </a:r>
            <a:r>
              <a:rPr lang="tr-TR" dirty="0"/>
              <a:t>) olasılıkları şu şekilde hesaplanmaktadır.</a:t>
            </a:r>
          </a:p>
          <a:p>
            <a:pPr marL="514350" lvl="0" indent="-514350">
              <a:buNone/>
            </a:pPr>
            <a:r>
              <a:rPr lang="tr-TR" dirty="0"/>
              <a:t>	</a:t>
            </a:r>
          </a:p>
          <a:p>
            <a:pPr marL="514350" lvl="0" indent="-514350">
              <a:buNone/>
            </a:pPr>
            <a:r>
              <a:rPr lang="tr-TR" dirty="0"/>
              <a:t>	</a:t>
            </a:r>
            <a:r>
              <a:rPr lang="tr-TR" sz="2800" dirty="0" err="1"/>
              <a:t>P</a:t>
            </a:r>
            <a:r>
              <a:rPr lang="tr-TR" sz="3200" baseline="-25000" dirty="0" err="1"/>
              <a:t>sol</a:t>
            </a:r>
            <a:r>
              <a:rPr lang="tr-TR" sz="3200" baseline="-25000" dirty="0"/>
              <a:t>=</a:t>
            </a:r>
            <a:endParaRPr lang="tr-TR" sz="2800" baseline="-25000" dirty="0"/>
          </a:p>
          <a:p>
            <a:pPr marL="514350" lvl="0" indent="-514350">
              <a:buNone/>
            </a:pPr>
            <a:endParaRPr lang="tr-TR" sz="2800" baseline="-25000" dirty="0"/>
          </a:p>
          <a:p>
            <a:pPr marL="514350" lvl="0" indent="-514350">
              <a:buNone/>
            </a:pPr>
            <a:r>
              <a:rPr lang="tr-TR" sz="2800" dirty="0"/>
              <a:t>	</a:t>
            </a:r>
          </a:p>
          <a:p>
            <a:pPr marL="514350" lvl="0" indent="-514350">
              <a:buNone/>
            </a:pPr>
            <a:r>
              <a:rPr lang="tr-TR" sz="2800" dirty="0"/>
              <a:t>	P(A|</a:t>
            </a:r>
            <a:r>
              <a:rPr lang="tr-TR" sz="2800" dirty="0" err="1"/>
              <a:t>t</a:t>
            </a:r>
            <a:r>
              <a:rPr lang="tr-TR" sz="2800" baseline="-25000" dirty="0" err="1"/>
              <a:t>sol</a:t>
            </a:r>
            <a:r>
              <a:rPr lang="tr-TR" sz="2800" dirty="0"/>
              <a:t>)= </a:t>
            </a:r>
          </a:p>
          <a:p>
            <a:pPr lvl="0"/>
            <a:endParaRPr lang="tr-TR" dirty="0"/>
          </a:p>
        </p:txBody>
      </p:sp>
      <p:pic>
        <p:nvPicPr>
          <p:cNvPr id="3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483768" y="4581128"/>
            <a:ext cx="4752528" cy="397836"/>
          </a:xfrm>
          <a:prstGeom prst="rect">
            <a:avLst/>
          </a:prstGeom>
          <a:noFill/>
        </p:spPr>
      </p:pic>
      <p:sp>
        <p:nvSpPr>
          <p:cNvPr id="337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tr-TR"/>
          </a:p>
        </p:txBody>
      </p:sp>
      <p:pic>
        <p:nvPicPr>
          <p:cNvPr id="33793"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843808" y="5517232"/>
            <a:ext cx="4968552" cy="496441"/>
          </a:xfrm>
          <a:prstGeom prst="rect">
            <a:avLst/>
          </a:prstGeom>
          <a:noFill/>
        </p:spPr>
      </p:pic>
    </p:spTree>
    <p:extLst>
      <p:ext uri="{BB962C8B-B14F-4D97-AF65-F5344CB8AC3E}">
        <p14:creationId xmlns:p14="http://schemas.microsoft.com/office/powerpoint/2010/main" val="356956968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692696"/>
            <a:ext cx="8229600" cy="5631904"/>
          </a:xfrm>
        </p:spPr>
        <p:txBody>
          <a:bodyPr>
            <a:normAutofit fontScale="92500" lnSpcReduction="10000"/>
          </a:bodyPr>
          <a:lstStyle/>
          <a:p>
            <a:pPr algn="just">
              <a:buNone/>
            </a:pPr>
            <a:r>
              <a:rPr lang="tr-TR" dirty="0"/>
              <a:t>	Eğitim kümesindeki kayıtların sayısının 5 olduğu anlaşılıyor. Tablo</a:t>
            </a:r>
            <a:r>
              <a:rPr lang="tr-TR" dirty="0">
                <a:latin typeface="Times New Roman" pitchFamily="18" charset="0"/>
                <a:cs typeface="Times New Roman" pitchFamily="18" charset="0"/>
              </a:rPr>
              <a:t>2</a:t>
            </a:r>
            <a:r>
              <a:rPr lang="tr-TR" dirty="0"/>
              <a:t>üzerinde </a:t>
            </a:r>
            <a:r>
              <a:rPr lang="tr-TR" dirty="0" err="1"/>
              <a:t>t</a:t>
            </a:r>
            <a:r>
              <a:rPr lang="tr-TR" baseline="-25000" dirty="0" err="1"/>
              <a:t>Sol</a:t>
            </a:r>
            <a:r>
              <a:rPr lang="tr-TR" dirty="0"/>
              <a:t> kümesinin elemanlarını görüyoruz. Hesaplamalarımızı 1. aday bölünme için, yani CİNSİYET=ERKEK satırı için yapacağız. Bu değerin Tablo </a:t>
            </a:r>
            <a:r>
              <a:rPr lang="tr-TR" dirty="0">
                <a:latin typeface="Times New Roman" pitchFamily="18" charset="0"/>
                <a:cs typeface="Times New Roman" pitchFamily="18" charset="0"/>
              </a:rPr>
              <a:t>1</a:t>
            </a:r>
            <a:r>
              <a:rPr lang="tr-TR" dirty="0"/>
              <a:t> de CİNSİYET nitelik değerleri arasında kaç tane tekrarlandığını bulalım. Bu değerin </a:t>
            </a:r>
            <a:r>
              <a:rPr lang="tr-TR" dirty="0">
                <a:latin typeface="Times New Roman" pitchFamily="18" charset="0"/>
                <a:cs typeface="Times New Roman" pitchFamily="18" charset="0"/>
              </a:rPr>
              <a:t>3</a:t>
            </a:r>
            <a:r>
              <a:rPr lang="tr-TR" dirty="0"/>
              <a:t> müşteriye ait olduğunu görüyoruz. O halde </a:t>
            </a:r>
            <a:r>
              <a:rPr lang="tr-TR" i="1" dirty="0" err="1"/>
              <a:t>P</a:t>
            </a:r>
            <a:r>
              <a:rPr lang="tr-TR" i="1" baseline="-25000" dirty="0" err="1"/>
              <a:t>sol</a:t>
            </a:r>
            <a:r>
              <a:rPr lang="tr-TR" dirty="0"/>
              <a:t> ifadesi;</a:t>
            </a:r>
          </a:p>
          <a:p>
            <a:pPr>
              <a:buNone/>
            </a:pPr>
            <a:endParaRPr lang="tr-TR" dirty="0"/>
          </a:p>
          <a:p>
            <a:pPr>
              <a:buNone/>
            </a:pPr>
            <a:r>
              <a:rPr lang="tr-TR" i="1" dirty="0" err="1"/>
              <a:t>P</a:t>
            </a:r>
            <a:r>
              <a:rPr lang="tr-TR" i="1" baseline="-25000" dirty="0" err="1"/>
              <a:t>sol</a:t>
            </a:r>
            <a:r>
              <a:rPr lang="tr-TR" i="1" dirty="0"/>
              <a:t>= 3/5= 0.6</a:t>
            </a:r>
          </a:p>
          <a:p>
            <a:pPr>
              <a:buNone/>
            </a:pPr>
            <a:endParaRPr lang="tr-TR" i="1" dirty="0"/>
          </a:p>
          <a:p>
            <a:pPr>
              <a:buNone/>
            </a:pPr>
            <a:r>
              <a:rPr lang="tr-TR" dirty="0"/>
              <a:t>biçiminde hesaplanır.</a:t>
            </a:r>
          </a:p>
          <a:p>
            <a:pPr>
              <a:buNone/>
            </a:pPr>
            <a:endParaRPr lang="tr-TR" dirty="0"/>
          </a:p>
        </p:txBody>
      </p:sp>
      <p:sp>
        <p:nvSpPr>
          <p:cNvPr id="225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tr-TR"/>
          </a:p>
        </p:txBody>
      </p:sp>
    </p:spTree>
    <p:extLst>
      <p:ext uri="{BB962C8B-B14F-4D97-AF65-F5344CB8AC3E}">
        <p14:creationId xmlns:p14="http://schemas.microsoft.com/office/powerpoint/2010/main" val="14950789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1052736"/>
            <a:ext cx="8229600" cy="5271864"/>
          </a:xfrm>
        </p:spPr>
        <p:txBody>
          <a:bodyPr/>
          <a:lstStyle/>
          <a:p>
            <a:pPr algn="just">
              <a:buNone/>
            </a:pPr>
            <a:r>
              <a:rPr lang="tr-TR" i="1" dirty="0"/>
              <a:t>	P(A \ </a:t>
            </a:r>
            <a:r>
              <a:rPr lang="tr-TR" i="1" dirty="0" err="1"/>
              <a:t>t</a:t>
            </a:r>
            <a:r>
              <a:rPr lang="tr-TR" baseline="-25000" dirty="0" err="1"/>
              <a:t>Sol</a:t>
            </a:r>
            <a:r>
              <a:rPr lang="tr-TR" dirty="0"/>
              <a:t>) ifadesini hesaplayabilmek için önce </a:t>
            </a:r>
            <a:r>
              <a:rPr lang="tr-TR" dirty="0" err="1"/>
              <a:t>t</a:t>
            </a:r>
            <a:r>
              <a:rPr lang="tr-TR" baseline="-25000" dirty="0" err="1"/>
              <a:t>Sol</a:t>
            </a:r>
            <a:r>
              <a:rPr lang="tr-TR" dirty="0"/>
              <a:t> bölünmesi içindeki </a:t>
            </a:r>
            <a:r>
              <a:rPr lang="tr-TR" i="1" dirty="0"/>
              <a:t>j=A</a:t>
            </a:r>
            <a:r>
              <a:rPr lang="tr-TR" dirty="0"/>
              <a:t> sınıfına ait satırların sayısını belirlemek gerekiyor. Tablo</a:t>
            </a:r>
            <a:r>
              <a:rPr lang="tr-TR" dirty="0">
                <a:latin typeface="Times New Roman" pitchFamily="18" charset="0"/>
                <a:cs typeface="Times New Roman" pitchFamily="18" charset="0"/>
              </a:rPr>
              <a:t>1</a:t>
            </a:r>
            <a:r>
              <a:rPr lang="tr-TR" dirty="0"/>
              <a:t>de CİNSİYET=ERKEK satırlarının kaç tanesinin karşısında A sınıfı vardır? Bu sorunun yanıtının </a:t>
            </a:r>
            <a:r>
              <a:rPr lang="tr-TR" dirty="0">
                <a:latin typeface="Times New Roman" pitchFamily="18" charset="0"/>
                <a:cs typeface="Times New Roman" pitchFamily="18" charset="0"/>
              </a:rPr>
              <a:t>2</a:t>
            </a:r>
            <a:r>
              <a:rPr lang="tr-TR" dirty="0"/>
              <a:t> olduğu anlaşılıyor. O halde </a:t>
            </a:r>
            <a:r>
              <a:rPr lang="tr-TR" i="1" dirty="0"/>
              <a:t>P(A \ </a:t>
            </a:r>
            <a:r>
              <a:rPr lang="tr-TR" i="1" dirty="0" err="1"/>
              <a:t>t</a:t>
            </a:r>
            <a:r>
              <a:rPr lang="tr-TR" i="1" baseline="-25000" dirty="0" err="1"/>
              <a:t>Sol</a:t>
            </a:r>
            <a:r>
              <a:rPr lang="tr-TR" i="1" dirty="0"/>
              <a:t>)</a:t>
            </a:r>
            <a:r>
              <a:rPr lang="tr-TR" dirty="0"/>
              <a:t> olasılığı şu şekilde hesaplanır:</a:t>
            </a:r>
          </a:p>
          <a:p>
            <a:pPr>
              <a:buNone/>
            </a:pPr>
            <a:endParaRPr lang="tr-TR" dirty="0"/>
          </a:p>
          <a:p>
            <a:pPr>
              <a:buNone/>
            </a:pPr>
            <a:r>
              <a:rPr lang="tr-TR" i="1" dirty="0"/>
              <a:t>P(A|</a:t>
            </a:r>
            <a:r>
              <a:rPr lang="tr-TR" i="1" dirty="0" err="1"/>
              <a:t>t</a:t>
            </a:r>
            <a:r>
              <a:rPr lang="tr-TR" i="1" baseline="-25000" dirty="0" err="1"/>
              <a:t>sol</a:t>
            </a:r>
            <a:r>
              <a:rPr lang="tr-TR" i="1" dirty="0"/>
              <a:t>)</a:t>
            </a:r>
            <a:r>
              <a:rPr lang="tr-TR" dirty="0"/>
              <a:t> =2/3 = 0.67 </a:t>
            </a:r>
          </a:p>
        </p:txBody>
      </p:sp>
      <p:sp>
        <p:nvSpPr>
          <p:cNvPr id="256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tr-TR"/>
          </a:p>
        </p:txBody>
      </p:sp>
    </p:spTree>
    <p:extLst>
      <p:ext uri="{BB962C8B-B14F-4D97-AF65-F5344CB8AC3E}">
        <p14:creationId xmlns:p14="http://schemas.microsoft.com/office/powerpoint/2010/main" val="11350079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457200" y="704088"/>
            <a:ext cx="8229600" cy="636680"/>
          </a:xfrm>
        </p:spPr>
        <p:txBody>
          <a:bodyPr>
            <a:normAutofit fontScale="90000"/>
          </a:bodyPr>
          <a:lstStyle/>
          <a:p>
            <a:r>
              <a:rPr lang="tr-TR" dirty="0"/>
              <a:t>Örnek2:</a:t>
            </a:r>
          </a:p>
        </p:txBody>
      </p:sp>
      <p:sp>
        <p:nvSpPr>
          <p:cNvPr id="3" name="2 İçerik Yer Tutucusu"/>
          <p:cNvSpPr>
            <a:spLocks noGrp="1"/>
          </p:cNvSpPr>
          <p:nvPr>
            <p:ph idx="1"/>
          </p:nvPr>
        </p:nvSpPr>
        <p:spPr>
          <a:xfrm>
            <a:off x="457200" y="1196752"/>
            <a:ext cx="8229600" cy="5127848"/>
          </a:xfrm>
        </p:spPr>
        <p:txBody>
          <a:bodyPr/>
          <a:lstStyle/>
          <a:p>
            <a:pPr>
              <a:buNone/>
            </a:pPr>
            <a:r>
              <a:rPr lang="tr-TR" dirty="0"/>
              <a:t>	Bir eğitim kümesinde hedef nitelik sınıf değerlerinin GEÇERLİ ve GEÇERSİZ olduğunu varsayalım. </a:t>
            </a:r>
            <a:r>
              <a:rPr lang="tr-TR" i="1" dirty="0" err="1"/>
              <a:t>Twoing</a:t>
            </a:r>
            <a:r>
              <a:rPr lang="tr-TR" dirty="0"/>
              <a:t> yöntemini kullanarak sınıflandırma işlemini yapmak amacıyla aşağıdaki değerlerin elde edildiğini varsayalım:</a:t>
            </a:r>
          </a:p>
          <a:p>
            <a:pPr>
              <a:buNone/>
            </a:pPr>
            <a:endParaRPr lang="tr-TR" dirty="0"/>
          </a:p>
          <a:p>
            <a:pPr>
              <a:buNone/>
            </a:pPr>
            <a:endParaRPr lang="tr-TR" dirty="0"/>
          </a:p>
        </p:txBody>
      </p:sp>
      <p:pic>
        <p:nvPicPr>
          <p:cNvPr id="60417" name="Picture 1"/>
          <p:cNvPicPr>
            <a:picLocks noChangeAspect="1" noChangeArrowheads="1"/>
          </p:cNvPicPr>
          <p:nvPr/>
        </p:nvPicPr>
        <p:blipFill>
          <a:blip r:embed="rId2" cstate="print"/>
          <a:srcRect r="61091"/>
          <a:stretch>
            <a:fillRect/>
          </a:stretch>
        </p:blipFill>
        <p:spPr bwMode="auto">
          <a:xfrm>
            <a:off x="1835696" y="3501008"/>
            <a:ext cx="4824536" cy="2519973"/>
          </a:xfrm>
          <a:prstGeom prst="rect">
            <a:avLst/>
          </a:prstGeom>
          <a:noFill/>
          <a:ln w="9525">
            <a:noFill/>
            <a:miter lim="800000"/>
            <a:headEnd/>
            <a:tailEnd/>
          </a:ln>
          <a:effectLst/>
        </p:spPr>
      </p:pic>
    </p:spTree>
    <p:extLst>
      <p:ext uri="{BB962C8B-B14F-4D97-AF65-F5344CB8AC3E}">
        <p14:creationId xmlns:p14="http://schemas.microsoft.com/office/powerpoint/2010/main" val="175844039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764704"/>
            <a:ext cx="8229600" cy="1656184"/>
          </a:xfrm>
        </p:spPr>
        <p:txBody>
          <a:bodyPr>
            <a:normAutofit fontScale="92500" lnSpcReduction="20000"/>
          </a:bodyPr>
          <a:lstStyle/>
          <a:p>
            <a:pPr algn="just">
              <a:buNone/>
            </a:pPr>
            <a:r>
              <a:rPr lang="tr-TR" dirty="0"/>
              <a:t>Bu değerleri kullanarak Ф(s|t) uygunluk ölçüsünü hesaplayalım. t düğümündeki </a:t>
            </a:r>
            <a:r>
              <a:rPr lang="tr-TR" i="1" dirty="0"/>
              <a:t>s</a:t>
            </a:r>
            <a:r>
              <a:rPr lang="tr-TR" dirty="0"/>
              <a:t> aday bölünmelerinin </a:t>
            </a:r>
            <a:r>
              <a:rPr lang="tr-TR" i="1" dirty="0"/>
              <a:t>uygunluk</a:t>
            </a:r>
            <a:r>
              <a:rPr lang="tr-TR" dirty="0"/>
              <a:t> ölçüsü şu şekilde hesaplanır:</a:t>
            </a:r>
          </a:p>
          <a:p>
            <a:pPr>
              <a:buNone/>
            </a:pPr>
            <a:endParaRPr lang="tr-TR" dirty="0"/>
          </a:p>
          <a:p>
            <a:pPr>
              <a:buNone/>
            </a:pPr>
            <a:endParaRPr lang="tr-TR" dirty="0"/>
          </a:p>
        </p:txBody>
      </p:sp>
      <p:pic>
        <p:nvPicPr>
          <p:cNvPr id="27652" name="Picture 4"/>
          <p:cNvPicPr>
            <a:picLocks noChangeAspect="1" noChangeArrowheads="1"/>
          </p:cNvPicPr>
          <p:nvPr/>
        </p:nvPicPr>
        <p:blipFill>
          <a:blip r:embed="rId2" cstate="print"/>
          <a:srcRect r="32887"/>
          <a:stretch>
            <a:fillRect/>
          </a:stretch>
        </p:blipFill>
        <p:spPr bwMode="auto">
          <a:xfrm>
            <a:off x="467544" y="2204864"/>
            <a:ext cx="7488832" cy="936104"/>
          </a:xfrm>
          <a:prstGeom prst="rect">
            <a:avLst/>
          </a:prstGeom>
          <a:noFill/>
          <a:ln w="9525">
            <a:noFill/>
            <a:miter lim="800000"/>
            <a:headEnd/>
            <a:tailEnd/>
          </a:ln>
          <a:effectLst/>
        </p:spPr>
      </p:pic>
      <p:sp>
        <p:nvSpPr>
          <p:cNvPr id="7" name="6 Metin kutusu"/>
          <p:cNvSpPr txBox="1"/>
          <p:nvPr/>
        </p:nvSpPr>
        <p:spPr>
          <a:xfrm>
            <a:off x="467544" y="3140968"/>
            <a:ext cx="7560840" cy="1569660"/>
          </a:xfrm>
          <a:prstGeom prst="rect">
            <a:avLst/>
          </a:prstGeom>
          <a:noFill/>
        </p:spPr>
        <p:txBody>
          <a:bodyPr wrap="square" rtlCol="0">
            <a:spAutoFit/>
          </a:bodyPr>
          <a:lstStyle/>
          <a:p>
            <a:pPr algn="just"/>
            <a:r>
              <a:rPr lang="tr-TR" sz="2600" dirty="0"/>
              <a:t>Burada j sınıf değerleri GEÇERLİ ve GEÇERSİZ biçiminde olduğuna göre yukarıdaki bağıntı şu şekilde ifade edilebilir:</a:t>
            </a:r>
          </a:p>
          <a:p>
            <a:endParaRPr lang="tr-TR" dirty="0"/>
          </a:p>
        </p:txBody>
      </p:sp>
      <p:pic>
        <p:nvPicPr>
          <p:cNvPr id="27653" name="Picture 5"/>
          <p:cNvPicPr>
            <a:picLocks noChangeAspect="1" noChangeArrowheads="1"/>
          </p:cNvPicPr>
          <p:nvPr/>
        </p:nvPicPr>
        <p:blipFill>
          <a:blip r:embed="rId3" cstate="print"/>
          <a:srcRect r="19075"/>
          <a:stretch>
            <a:fillRect/>
          </a:stretch>
        </p:blipFill>
        <p:spPr bwMode="auto">
          <a:xfrm>
            <a:off x="395537" y="4509120"/>
            <a:ext cx="8280920" cy="1005540"/>
          </a:xfrm>
          <a:prstGeom prst="rect">
            <a:avLst/>
          </a:prstGeom>
          <a:noFill/>
          <a:ln w="9525">
            <a:noFill/>
            <a:miter lim="800000"/>
            <a:headEnd/>
            <a:tailEnd/>
          </a:ln>
          <a:effectLst/>
        </p:spPr>
      </p:pic>
    </p:spTree>
    <p:extLst>
      <p:ext uri="{BB962C8B-B14F-4D97-AF65-F5344CB8AC3E}">
        <p14:creationId xmlns:p14="http://schemas.microsoft.com/office/powerpoint/2010/main" val="94210892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etin kutusu"/>
          <p:cNvSpPr txBox="1"/>
          <p:nvPr/>
        </p:nvSpPr>
        <p:spPr>
          <a:xfrm>
            <a:off x="251520" y="980728"/>
            <a:ext cx="7920880" cy="1477328"/>
          </a:xfrm>
          <a:prstGeom prst="rect">
            <a:avLst/>
          </a:prstGeom>
          <a:noFill/>
        </p:spPr>
        <p:txBody>
          <a:bodyPr wrap="square" rtlCol="0">
            <a:spAutoFit/>
          </a:bodyPr>
          <a:lstStyle/>
          <a:p>
            <a:pPr algn="just"/>
            <a:r>
              <a:rPr lang="tr-TR" dirty="0"/>
              <a:t>Olasılık teorisine göre </a:t>
            </a:r>
            <a:r>
              <a:rPr lang="tr-TR" dirty="0" err="1"/>
              <a:t>P</a:t>
            </a:r>
            <a:r>
              <a:rPr lang="tr-TR" baseline="-25000" dirty="0" err="1"/>
              <a:t>sol</a:t>
            </a:r>
            <a:r>
              <a:rPr lang="tr-TR" baseline="-25000" dirty="0"/>
              <a:t> </a:t>
            </a:r>
            <a:r>
              <a:rPr lang="tr-TR" dirty="0"/>
              <a:t>ve </a:t>
            </a:r>
            <a:r>
              <a:rPr lang="tr-TR" dirty="0" err="1"/>
              <a:t>P</a:t>
            </a:r>
            <a:r>
              <a:rPr lang="tr-TR" baseline="-25000" dirty="0" err="1"/>
              <a:t>sağ</a:t>
            </a:r>
            <a:r>
              <a:rPr lang="tr-TR" baseline="-25000" dirty="0"/>
              <a:t> </a:t>
            </a:r>
            <a:r>
              <a:rPr lang="tr-TR" dirty="0"/>
              <a:t>olasılıkları için </a:t>
            </a:r>
            <a:r>
              <a:rPr lang="tr-TR" dirty="0" err="1"/>
              <a:t>P</a:t>
            </a:r>
            <a:r>
              <a:rPr lang="tr-TR" baseline="-25000" dirty="0" err="1"/>
              <a:t>sol</a:t>
            </a:r>
            <a:r>
              <a:rPr lang="tr-TR" baseline="-25000" dirty="0"/>
              <a:t> </a:t>
            </a:r>
            <a:r>
              <a:rPr lang="tr-TR" dirty="0"/>
              <a:t> + </a:t>
            </a:r>
            <a:r>
              <a:rPr lang="tr-TR" dirty="0" err="1"/>
              <a:t>P</a:t>
            </a:r>
            <a:r>
              <a:rPr lang="tr-TR" baseline="-25000" dirty="0" err="1"/>
              <a:t>sağ</a:t>
            </a:r>
            <a:r>
              <a:rPr lang="tr-TR" dirty="0"/>
              <a:t>=</a:t>
            </a:r>
            <a:r>
              <a:rPr lang="tr-TR" dirty="0">
                <a:latin typeface="Times New Roman" pitchFamily="18" charset="0"/>
                <a:cs typeface="Times New Roman" pitchFamily="18" charset="0"/>
              </a:rPr>
              <a:t>1 </a:t>
            </a:r>
            <a:r>
              <a:rPr lang="tr-TR" dirty="0"/>
              <a:t>kuralı geçerlidir. Bu durumda </a:t>
            </a:r>
            <a:r>
              <a:rPr lang="tr-TR" dirty="0" err="1"/>
              <a:t>P</a:t>
            </a:r>
            <a:r>
              <a:rPr lang="tr-TR" baseline="-25000" dirty="0" err="1"/>
              <a:t>sağ</a:t>
            </a:r>
            <a:r>
              <a:rPr lang="tr-TR" baseline="-25000" dirty="0"/>
              <a:t> </a:t>
            </a:r>
            <a:r>
              <a:rPr lang="tr-TR" dirty="0"/>
              <a:t>şu şekilde hesaplanabilir.</a:t>
            </a:r>
          </a:p>
          <a:p>
            <a:endParaRPr lang="tr-TR" dirty="0"/>
          </a:p>
          <a:p>
            <a:r>
              <a:rPr lang="tr-TR" dirty="0" err="1"/>
              <a:t>P</a:t>
            </a:r>
            <a:r>
              <a:rPr lang="tr-TR" baseline="-25000" dirty="0" err="1"/>
              <a:t>sağ</a:t>
            </a:r>
            <a:r>
              <a:rPr lang="tr-TR" baseline="-25000" dirty="0"/>
              <a:t> </a:t>
            </a:r>
            <a:r>
              <a:rPr lang="tr-TR" dirty="0"/>
              <a:t>=</a:t>
            </a:r>
            <a:r>
              <a:rPr lang="tr-TR" dirty="0">
                <a:latin typeface="Times New Roman" pitchFamily="18" charset="0"/>
                <a:cs typeface="Times New Roman" pitchFamily="18" charset="0"/>
              </a:rPr>
              <a:t>1</a:t>
            </a:r>
            <a:r>
              <a:rPr lang="tr-TR" dirty="0"/>
              <a:t>- </a:t>
            </a:r>
            <a:r>
              <a:rPr lang="tr-TR" dirty="0" err="1"/>
              <a:t>P</a:t>
            </a:r>
            <a:r>
              <a:rPr lang="tr-TR" baseline="-25000" dirty="0" err="1"/>
              <a:t>sol</a:t>
            </a:r>
            <a:r>
              <a:rPr lang="tr-TR" baseline="-25000" dirty="0"/>
              <a:t> </a:t>
            </a:r>
            <a:r>
              <a:rPr lang="tr-TR" dirty="0"/>
              <a:t> =&gt; </a:t>
            </a:r>
            <a:r>
              <a:rPr lang="tr-TR" dirty="0">
                <a:latin typeface="Times New Roman" pitchFamily="18" charset="0"/>
                <a:cs typeface="Times New Roman" pitchFamily="18" charset="0"/>
              </a:rPr>
              <a:t>1-0.40 =0.60</a:t>
            </a:r>
          </a:p>
          <a:p>
            <a:endParaRPr lang="tr-TR" dirty="0"/>
          </a:p>
        </p:txBody>
      </p:sp>
      <p:graphicFrame>
        <p:nvGraphicFramePr>
          <p:cNvPr id="28675" name="Object 3"/>
          <p:cNvGraphicFramePr>
            <a:graphicFrameLocks noChangeAspect="1"/>
          </p:cNvGraphicFramePr>
          <p:nvPr/>
        </p:nvGraphicFramePr>
        <p:xfrm>
          <a:off x="604838" y="2212975"/>
          <a:ext cx="7654925" cy="3582988"/>
        </p:xfrm>
        <a:graphic>
          <a:graphicData uri="http://schemas.openxmlformats.org/presentationml/2006/ole">
            <mc:AlternateContent xmlns:mc="http://schemas.openxmlformats.org/markup-compatibility/2006">
              <mc:Choice xmlns:v="urn:schemas-microsoft-com:vml" Requires="v">
                <p:oleObj name="Belge" r:id="rId2" imgW="4503403" imgH="2111777" progId="Word.Document.12">
                  <p:embed/>
                </p:oleObj>
              </mc:Choice>
              <mc:Fallback>
                <p:oleObj name="Belge" r:id="rId2" imgW="4503403" imgH="2111777" progId="Word.Document.12">
                  <p:embed/>
                  <p:pic>
                    <p:nvPicPr>
                      <p:cNvPr id="28675"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38" y="2212975"/>
                        <a:ext cx="7654925" cy="358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50566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846936"/>
            <a:ext cx="8229600" cy="4526280"/>
          </a:xfrm>
        </p:spPr>
        <p:txBody>
          <a:bodyPr/>
          <a:lstStyle/>
          <a:p>
            <a:r>
              <a:rPr lang="tr-TR" dirty="0"/>
              <a:t>2.3.1. Konuya Yöneliktir</a:t>
            </a:r>
          </a:p>
          <a:p>
            <a:endParaRPr lang="tr-TR" dirty="0"/>
          </a:p>
          <a:p>
            <a:r>
              <a:rPr lang="tr-TR" dirty="0"/>
              <a:t>Konuya yönelik olmasının anlamı, veri ambarının işletmedeki yüksek seviyeli varlıklar üzerinde odaklanmış olmasıdır.</a:t>
            </a:r>
          </a:p>
          <a:p>
            <a:r>
              <a:rPr lang="tr-TR" dirty="0"/>
              <a:t>Bu varlıklar bir okul ortamı için öğrenciler, dersler, notlar vb. olabilir.</a:t>
            </a:r>
          </a:p>
          <a:p>
            <a:endParaRPr lang="tr-TR" dirty="0"/>
          </a:p>
        </p:txBody>
      </p:sp>
    </p:spTree>
    <p:extLst>
      <p:ext uri="{BB962C8B-B14F-4D97-AF65-F5344CB8AC3E}">
        <p14:creationId xmlns:p14="http://schemas.microsoft.com/office/powerpoint/2010/main" val="72080876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251520" y="188640"/>
            <a:ext cx="8229600" cy="1143000"/>
          </a:xfrm>
        </p:spPr>
        <p:txBody>
          <a:bodyPr/>
          <a:lstStyle/>
          <a:p>
            <a:r>
              <a:rPr lang="tr-TR" dirty="0"/>
              <a:t>Uygulama</a:t>
            </a:r>
          </a:p>
        </p:txBody>
      </p:sp>
      <p:sp>
        <p:nvSpPr>
          <p:cNvPr id="3" name="2 İçerik Yer Tutucusu"/>
          <p:cNvSpPr>
            <a:spLocks noGrp="1"/>
          </p:cNvSpPr>
          <p:nvPr>
            <p:ph idx="1"/>
          </p:nvPr>
        </p:nvSpPr>
        <p:spPr>
          <a:xfrm>
            <a:off x="457200" y="1196752"/>
            <a:ext cx="8229600" cy="5127848"/>
          </a:xfrm>
        </p:spPr>
        <p:txBody>
          <a:bodyPr>
            <a:normAutofit fontScale="77500" lnSpcReduction="20000"/>
          </a:bodyPr>
          <a:lstStyle/>
          <a:p>
            <a:pPr algn="just">
              <a:lnSpc>
                <a:spcPct val="150000"/>
              </a:lnSpc>
              <a:buNone/>
            </a:pPr>
            <a:r>
              <a:rPr lang="tr-TR" dirty="0"/>
              <a:t>Tablo </a:t>
            </a:r>
            <a:r>
              <a:rPr lang="tr-TR" dirty="0">
                <a:latin typeface="Times New Roman" pitchFamily="18" charset="0"/>
                <a:cs typeface="Times New Roman" pitchFamily="18" charset="0"/>
              </a:rPr>
              <a:t>3</a:t>
            </a:r>
            <a:r>
              <a:rPr lang="tr-TR" dirty="0"/>
              <a:t> de verilen eğitim verilerini göz önüne alalım. </a:t>
            </a:r>
            <a:r>
              <a:rPr lang="tr-TR" i="1" dirty="0" err="1"/>
              <a:t>Twoing</a:t>
            </a:r>
            <a:r>
              <a:rPr lang="tr-TR" dirty="0"/>
              <a:t> algoritmasını kullanmak sınıflandırma işlemini gerçekleştirmek istiyoruz. Bu veri kümesi bir firmanın</a:t>
            </a:r>
            <a:r>
              <a:rPr lang="tr-TR" dirty="0">
                <a:latin typeface="Times New Roman" pitchFamily="18" charset="0"/>
                <a:cs typeface="Times New Roman" pitchFamily="18" charset="0"/>
              </a:rPr>
              <a:t> 11 </a:t>
            </a:r>
            <a:r>
              <a:rPr lang="tr-TR" dirty="0"/>
              <a:t>adet müşteri bilgisini içermektedir. Söz konusu veriler GELİR, EĞİTİM ve SEKTÖR nitelikleri ile MEMNUN isimli nitelikten oluşmaktadır. MEMNUN niteliği sınıf değerlerini içeren hedef niteliğidir. Hedef niteliği müşterilerin firmadan memnun olup olmadıklarını belirlemektedir.</a:t>
            </a:r>
          </a:p>
          <a:p>
            <a:pPr>
              <a:buNone/>
            </a:pPr>
            <a:endParaRPr lang="tr-TR" sz="9600" b="1" dirty="0"/>
          </a:p>
        </p:txBody>
      </p:sp>
    </p:spTree>
    <p:extLst>
      <p:ext uri="{BB962C8B-B14F-4D97-AF65-F5344CB8AC3E}">
        <p14:creationId xmlns:p14="http://schemas.microsoft.com/office/powerpoint/2010/main" val="98679765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2"/>
          <p:cNvGraphicFramePr>
            <a:graphicFrameLocks noChangeAspect="1"/>
          </p:cNvGraphicFramePr>
          <p:nvPr/>
        </p:nvGraphicFramePr>
        <p:xfrm>
          <a:off x="899591" y="1340768"/>
          <a:ext cx="7501247" cy="4104456"/>
        </p:xfrm>
        <a:graphic>
          <a:graphicData uri="http://schemas.openxmlformats.org/presentationml/2006/ole">
            <mc:AlternateContent xmlns:mc="http://schemas.openxmlformats.org/markup-compatibility/2006">
              <mc:Choice xmlns:v="urn:schemas-microsoft-com:vml" Requires="v">
                <p:oleObj name="Belge" r:id="rId2" imgW="4796164" imgH="2624148" progId="Word.Document.12">
                  <p:embed/>
                </p:oleObj>
              </mc:Choice>
              <mc:Fallback>
                <p:oleObj name="Belge" r:id="rId2" imgW="4796164" imgH="2624148" progId="Word.Document.12">
                  <p:embed/>
                  <p:pic>
                    <p:nvPicPr>
                      <p:cNvPr id="29698"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1" y="1340768"/>
                        <a:ext cx="7501247"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4 Metin kutusu"/>
          <p:cNvSpPr txBox="1"/>
          <p:nvPr/>
        </p:nvSpPr>
        <p:spPr>
          <a:xfrm>
            <a:off x="3347864" y="5157192"/>
            <a:ext cx="4896544" cy="400110"/>
          </a:xfrm>
          <a:prstGeom prst="rect">
            <a:avLst/>
          </a:prstGeom>
          <a:noFill/>
        </p:spPr>
        <p:txBody>
          <a:bodyPr wrap="square" rtlCol="0">
            <a:spAutoFit/>
          </a:bodyPr>
          <a:lstStyle/>
          <a:p>
            <a:r>
              <a:rPr lang="tr-TR" dirty="0"/>
              <a:t>Tablo </a:t>
            </a:r>
            <a:r>
              <a:rPr lang="tr-TR" sz="2000" dirty="0">
                <a:latin typeface="Times New Roman" pitchFamily="18" charset="0"/>
                <a:cs typeface="Times New Roman" pitchFamily="18" charset="0"/>
              </a:rPr>
              <a:t>3</a:t>
            </a:r>
            <a:endParaRPr lang="tr-TR" dirty="0">
              <a:latin typeface="Times New Roman" pitchFamily="18" charset="0"/>
              <a:cs typeface="Times New Roman" pitchFamily="18" charset="0"/>
            </a:endParaRPr>
          </a:p>
        </p:txBody>
      </p:sp>
    </p:spTree>
    <p:extLst>
      <p:ext uri="{BB962C8B-B14F-4D97-AF65-F5344CB8AC3E}">
        <p14:creationId xmlns:p14="http://schemas.microsoft.com/office/powerpoint/2010/main" val="330091553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764704"/>
            <a:ext cx="8229600" cy="5559896"/>
          </a:xfrm>
        </p:spPr>
        <p:txBody>
          <a:bodyPr>
            <a:normAutofit fontScale="77500" lnSpcReduction="20000"/>
          </a:bodyPr>
          <a:lstStyle/>
          <a:p>
            <a:pPr lvl="0">
              <a:buNone/>
            </a:pPr>
            <a:r>
              <a:rPr lang="tr-TR" i="1" dirty="0"/>
              <a:t>	Adım</a:t>
            </a:r>
            <a:r>
              <a:rPr lang="tr-TR" i="1" dirty="0">
                <a:latin typeface="Times New Roman" pitchFamily="18" charset="0"/>
                <a:cs typeface="Times New Roman" pitchFamily="18" charset="0"/>
              </a:rPr>
              <a:t>1</a:t>
            </a:r>
            <a:r>
              <a:rPr lang="tr-TR" i="1" dirty="0"/>
              <a:t>;</a:t>
            </a:r>
          </a:p>
          <a:p>
            <a:pPr lvl="0" algn="just">
              <a:lnSpc>
                <a:spcPct val="150000"/>
              </a:lnSpc>
              <a:buNone/>
            </a:pPr>
            <a:r>
              <a:rPr lang="tr-TR" i="1" dirty="0"/>
              <a:t>	a)	</a:t>
            </a:r>
            <a:r>
              <a:rPr lang="tr-TR" i="1" dirty="0" err="1"/>
              <a:t>Twoing</a:t>
            </a:r>
            <a:r>
              <a:rPr lang="tr-TR" dirty="0"/>
              <a:t> algoritmasını uygulamak için niteliklerin her bir değeri için iki ayrı dizi oluşturulur. Burada s aday bölünmenin her bir satırını ifade etmektedir. Örneğin GELİR=NORMAL olarak alınırsa bu sol taraf dizisinin elemanı olacaktır. Geriye kalan BÜYÜK ve KÜÇÜK nitelik değerleri için GELİR ϵ {BÜYÜK, KÜÇÜK} sağ taraf dizi elemanını oluşturur. İki diziden sol tarafta bulunanı </a:t>
            </a:r>
            <a:r>
              <a:rPr lang="tr-TR" i="1" dirty="0" err="1"/>
              <a:t>t</a:t>
            </a:r>
            <a:r>
              <a:rPr lang="tr-TR" i="1" baseline="-25000" dirty="0" err="1"/>
              <a:t>Sol</a:t>
            </a:r>
            <a:r>
              <a:rPr lang="tr-TR" i="1" dirty="0"/>
              <a:t>,</a:t>
            </a:r>
            <a:r>
              <a:rPr lang="tr-TR" dirty="0"/>
              <a:t> sağ tarafta yer alanı ise </a:t>
            </a:r>
            <a:r>
              <a:rPr lang="tr-TR" i="1" dirty="0" err="1"/>
              <a:t>t</a:t>
            </a:r>
            <a:r>
              <a:rPr lang="tr-TR" i="1" baseline="-25000" dirty="0" err="1"/>
              <a:t>sağ</a:t>
            </a:r>
            <a:r>
              <a:rPr lang="tr-TR" dirty="0"/>
              <a:t> dizisi olarak değerlendirilir.</a:t>
            </a:r>
          </a:p>
        </p:txBody>
      </p:sp>
    </p:spTree>
    <p:extLst>
      <p:ext uri="{BB962C8B-B14F-4D97-AF65-F5344CB8AC3E}">
        <p14:creationId xmlns:p14="http://schemas.microsoft.com/office/powerpoint/2010/main" val="274341075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Object 2"/>
          <p:cNvGraphicFramePr>
            <a:graphicFrameLocks noChangeAspect="1"/>
          </p:cNvGraphicFramePr>
          <p:nvPr/>
        </p:nvGraphicFramePr>
        <p:xfrm>
          <a:off x="398463" y="1268413"/>
          <a:ext cx="7713662" cy="3598862"/>
        </p:xfrm>
        <a:graphic>
          <a:graphicData uri="http://schemas.openxmlformats.org/presentationml/2006/ole">
            <mc:AlternateContent xmlns:mc="http://schemas.openxmlformats.org/markup-compatibility/2006">
              <mc:Choice xmlns:v="urn:schemas-microsoft-com:vml" Requires="v">
                <p:oleObj name="Belge" r:id="rId2" imgW="4796164" imgH="2238879" progId="Word.Document.12">
                  <p:embed/>
                </p:oleObj>
              </mc:Choice>
              <mc:Fallback>
                <p:oleObj name="Belge" r:id="rId2" imgW="4796164" imgH="2238879" progId="Word.Document.12">
                  <p:embed/>
                  <p:pic>
                    <p:nvPicPr>
                      <p:cNvPr id="30722"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463" y="1268413"/>
                        <a:ext cx="7713662" cy="359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4 Metin kutusu"/>
          <p:cNvSpPr txBox="1"/>
          <p:nvPr/>
        </p:nvSpPr>
        <p:spPr>
          <a:xfrm>
            <a:off x="2987824" y="4653136"/>
            <a:ext cx="3672408" cy="369332"/>
          </a:xfrm>
          <a:prstGeom prst="rect">
            <a:avLst/>
          </a:prstGeom>
          <a:noFill/>
        </p:spPr>
        <p:txBody>
          <a:bodyPr wrap="square" rtlCol="0">
            <a:spAutoFit/>
          </a:bodyPr>
          <a:lstStyle/>
          <a:p>
            <a:r>
              <a:rPr lang="tr-TR" dirty="0"/>
              <a:t>Aday bölünmeler/Tablo</a:t>
            </a:r>
            <a:r>
              <a:rPr lang="tr-TR" dirty="0">
                <a:latin typeface="Times New Roman" pitchFamily="18" charset="0"/>
                <a:cs typeface="Times New Roman" pitchFamily="18" charset="0"/>
              </a:rPr>
              <a:t>4</a:t>
            </a:r>
          </a:p>
        </p:txBody>
      </p:sp>
    </p:spTree>
    <p:extLst>
      <p:ext uri="{BB962C8B-B14F-4D97-AF65-F5344CB8AC3E}">
        <p14:creationId xmlns:p14="http://schemas.microsoft.com/office/powerpoint/2010/main" val="269417181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764704"/>
            <a:ext cx="8229600" cy="5559896"/>
          </a:xfrm>
        </p:spPr>
        <p:txBody>
          <a:bodyPr>
            <a:normAutofit fontScale="85000" lnSpcReduction="20000"/>
          </a:bodyPr>
          <a:lstStyle/>
          <a:p>
            <a:pPr algn="just">
              <a:buNone/>
            </a:pPr>
            <a:r>
              <a:rPr lang="tr-TR" dirty="0"/>
              <a:t>b) GELİR=NORMAL için </a:t>
            </a:r>
            <a:r>
              <a:rPr lang="tr-TR" b="1" i="1" dirty="0" err="1"/>
              <a:t>P</a:t>
            </a:r>
            <a:r>
              <a:rPr lang="tr-TR" b="1" i="1" baseline="-25000" dirty="0" err="1"/>
              <a:t>Sol</a:t>
            </a:r>
            <a:r>
              <a:rPr lang="tr-TR" b="1" dirty="0"/>
              <a:t> </a:t>
            </a:r>
            <a:r>
              <a:rPr lang="tr-TR" dirty="0"/>
              <a:t>ve </a:t>
            </a:r>
            <a:r>
              <a:rPr lang="tr-TR" b="1" i="1" dirty="0"/>
              <a:t>P(j|</a:t>
            </a:r>
            <a:r>
              <a:rPr lang="tr-TR" b="1" i="1" dirty="0" err="1"/>
              <a:t>t</a:t>
            </a:r>
            <a:r>
              <a:rPr lang="tr-TR" b="1" i="1" baseline="-25000" dirty="0" err="1"/>
              <a:t>Sol</a:t>
            </a:r>
            <a:r>
              <a:rPr lang="tr-TR" b="1" i="1" dirty="0"/>
              <a:t>)</a:t>
            </a:r>
            <a:r>
              <a:rPr lang="tr-TR" b="1" dirty="0"/>
              <a:t> </a:t>
            </a:r>
            <a:r>
              <a:rPr lang="tr-TR" dirty="0"/>
              <a:t>olasılıklarının hesaplanması:</a:t>
            </a:r>
          </a:p>
          <a:p>
            <a:pPr algn="just">
              <a:lnSpc>
                <a:spcPct val="150000"/>
              </a:lnSpc>
              <a:buNone/>
            </a:pPr>
            <a:r>
              <a:rPr lang="tr-TR" dirty="0"/>
              <a:t>	Tablo </a:t>
            </a:r>
            <a:r>
              <a:rPr lang="tr-TR" dirty="0">
                <a:latin typeface="Times New Roman" pitchFamily="18" charset="0"/>
                <a:cs typeface="Times New Roman" pitchFamily="18" charset="0"/>
              </a:rPr>
              <a:t>4</a:t>
            </a:r>
            <a:r>
              <a:rPr lang="tr-TR" dirty="0"/>
              <a:t>’deki her bir nitelik değerinin Tablo</a:t>
            </a:r>
            <a:r>
              <a:rPr lang="tr-TR" dirty="0">
                <a:latin typeface="Times New Roman" pitchFamily="18" charset="0"/>
                <a:cs typeface="Times New Roman" pitchFamily="18" charset="0"/>
              </a:rPr>
              <a:t> 3 </a:t>
            </a:r>
            <a:r>
              <a:rPr lang="tr-TR" dirty="0"/>
              <a:t>de GELİR niteliği içindeki tekrar sayılarını belirlememiz gerekiyor. Örneğin GELİR=NORMAL değerini Tablo</a:t>
            </a:r>
            <a:r>
              <a:rPr lang="tr-TR" dirty="0">
                <a:latin typeface="Times New Roman" pitchFamily="18" charset="0"/>
                <a:cs typeface="Times New Roman" pitchFamily="18" charset="0"/>
              </a:rPr>
              <a:t>3</a:t>
            </a:r>
            <a:r>
              <a:rPr lang="tr-TR" dirty="0"/>
              <a:t>de  GELİR sütununda</a:t>
            </a:r>
            <a:r>
              <a:rPr lang="tr-TR" dirty="0">
                <a:latin typeface="Times New Roman" pitchFamily="18" charset="0"/>
                <a:cs typeface="Times New Roman" pitchFamily="18" charset="0"/>
              </a:rPr>
              <a:t> 1 </a:t>
            </a:r>
            <a:r>
              <a:rPr lang="tr-TR" dirty="0"/>
              <a:t>kez tekrar edildiği görülmektedir. Eğitim kümesinde </a:t>
            </a:r>
            <a:r>
              <a:rPr lang="tr-TR" dirty="0">
                <a:latin typeface="Times New Roman" pitchFamily="18" charset="0"/>
                <a:cs typeface="Times New Roman" pitchFamily="18" charset="0"/>
              </a:rPr>
              <a:t>11 </a:t>
            </a:r>
            <a:r>
              <a:rPr lang="tr-TR" dirty="0"/>
              <a:t>satır yer almaktadır. Bu durumda GELİR=NORMAL elde etme olasılığı olan </a:t>
            </a:r>
            <a:r>
              <a:rPr lang="tr-TR" dirty="0" err="1"/>
              <a:t>P</a:t>
            </a:r>
            <a:r>
              <a:rPr lang="tr-TR" sz="900" dirty="0" err="1"/>
              <a:t>sol</a:t>
            </a:r>
            <a:r>
              <a:rPr lang="tr-TR" dirty="0"/>
              <a:t> değeri şu şekilde hesaplanır:</a:t>
            </a:r>
          </a:p>
          <a:p>
            <a:pPr>
              <a:buNone/>
            </a:pPr>
            <a:r>
              <a:rPr lang="tr-TR" dirty="0"/>
              <a:t>	</a:t>
            </a:r>
            <a:r>
              <a:rPr lang="tr-TR" dirty="0" err="1"/>
              <a:t>P</a:t>
            </a:r>
            <a:r>
              <a:rPr lang="tr-TR" baseline="-25000" dirty="0" err="1"/>
              <a:t>sol</a:t>
            </a:r>
            <a:r>
              <a:rPr lang="tr-TR" dirty="0"/>
              <a:t>= </a:t>
            </a:r>
            <a:r>
              <a:rPr lang="tr-TR" dirty="0">
                <a:latin typeface="Times New Roman" pitchFamily="18" charset="0"/>
                <a:cs typeface="Times New Roman" pitchFamily="18" charset="0"/>
              </a:rPr>
              <a:t>1/11= 0.09</a:t>
            </a:r>
          </a:p>
          <a:p>
            <a:pPr>
              <a:buNone/>
            </a:pPr>
            <a:endParaRPr lang="tr-TR" dirty="0"/>
          </a:p>
          <a:p>
            <a:pPr>
              <a:buNone/>
            </a:pPr>
            <a:endParaRPr lang="tr-TR" dirty="0"/>
          </a:p>
        </p:txBody>
      </p:sp>
    </p:spTree>
    <p:extLst>
      <p:ext uri="{BB962C8B-B14F-4D97-AF65-F5344CB8AC3E}">
        <p14:creationId xmlns:p14="http://schemas.microsoft.com/office/powerpoint/2010/main" val="35804883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764704"/>
            <a:ext cx="8229600" cy="5559896"/>
          </a:xfrm>
        </p:spPr>
        <p:txBody>
          <a:bodyPr>
            <a:normAutofit fontScale="92500" lnSpcReduction="20000"/>
          </a:bodyPr>
          <a:lstStyle/>
          <a:p>
            <a:pPr algn="just">
              <a:buNone/>
            </a:pPr>
            <a:r>
              <a:rPr lang="tr-TR" dirty="0"/>
              <a:t>	Şimdi </a:t>
            </a:r>
            <a:r>
              <a:rPr lang="tr-TR" i="1" dirty="0"/>
              <a:t>P(j</a:t>
            </a:r>
            <a:r>
              <a:rPr lang="tr-TR" dirty="0"/>
              <a:t>|</a:t>
            </a:r>
            <a:r>
              <a:rPr lang="tr-TR" i="1" dirty="0" err="1"/>
              <a:t>t</a:t>
            </a:r>
            <a:r>
              <a:rPr lang="tr-TR" i="1" baseline="-25000" dirty="0" err="1"/>
              <a:t>Sol</a:t>
            </a:r>
            <a:r>
              <a:rPr lang="tr-TR" i="1" dirty="0"/>
              <a:t>)</a:t>
            </a:r>
            <a:r>
              <a:rPr lang="tr-TR" dirty="0"/>
              <a:t> değerini hesaplayalım. Burada j sınıfları gösterir. MEMNUN isimli sınıf niteliğinin EVET ve HAYIR biçiminde iki değeri vardır. O halde P(E</a:t>
            </a:r>
            <a:r>
              <a:rPr lang="tr-TR" i="1" dirty="0"/>
              <a:t>VET</a:t>
            </a:r>
            <a:r>
              <a:rPr lang="tr-TR" dirty="0"/>
              <a:t>| </a:t>
            </a:r>
            <a:r>
              <a:rPr lang="tr-TR" dirty="0" err="1"/>
              <a:t>t</a:t>
            </a:r>
            <a:r>
              <a:rPr lang="tr-TR" baseline="-25000" dirty="0" err="1"/>
              <a:t>sol</a:t>
            </a:r>
            <a:r>
              <a:rPr lang="tr-TR" dirty="0"/>
              <a:t>) ve </a:t>
            </a:r>
            <a:r>
              <a:rPr lang="tr-TR" i="1" dirty="0"/>
              <a:t>P(HAYIR | </a:t>
            </a:r>
            <a:r>
              <a:rPr lang="tr-TR" i="1" dirty="0" err="1"/>
              <a:t>t</a:t>
            </a:r>
            <a:r>
              <a:rPr lang="tr-TR" i="1" baseline="-25000" dirty="0" err="1"/>
              <a:t>Sol</a:t>
            </a:r>
            <a:r>
              <a:rPr lang="tr-TR" i="1" dirty="0"/>
              <a:t>)</a:t>
            </a:r>
            <a:r>
              <a:rPr lang="tr-TR" dirty="0"/>
              <a:t> değerlerinin hesaplanması gerekmektedir.</a:t>
            </a:r>
          </a:p>
          <a:p>
            <a:pPr algn="just">
              <a:buNone/>
            </a:pPr>
            <a:r>
              <a:rPr lang="tr-TR" dirty="0"/>
              <a:t>	Şimdi Tablo </a:t>
            </a:r>
            <a:r>
              <a:rPr lang="tr-TR" dirty="0">
                <a:latin typeface="Times New Roman" pitchFamily="18" charset="0"/>
                <a:cs typeface="Times New Roman" pitchFamily="18" charset="0"/>
              </a:rPr>
              <a:t>3</a:t>
            </a:r>
            <a:r>
              <a:rPr lang="tr-TR" dirty="0"/>
              <a:t> de GELİR sütununda NORMAL değerlerinin hangi satırlarda olduğuna bir bakalım. Tabloda sadece birinci satırda GELİR=NORMAL değerlerine sahiptir. Bu satırın karşısında EVET değerinin olup olmadığına bakıyoruz. Söz konusu konumda EVET yer aldığına göre, bu değer ile ilgili koşullu olasılık,</a:t>
            </a:r>
          </a:p>
          <a:p>
            <a:pPr>
              <a:buNone/>
            </a:pPr>
            <a:endParaRPr lang="tr-TR" dirty="0"/>
          </a:p>
        </p:txBody>
      </p:sp>
    </p:spTree>
    <p:extLst>
      <p:ext uri="{BB962C8B-B14F-4D97-AF65-F5344CB8AC3E}">
        <p14:creationId xmlns:p14="http://schemas.microsoft.com/office/powerpoint/2010/main" val="255542254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692696"/>
            <a:ext cx="8229600" cy="5631904"/>
          </a:xfrm>
        </p:spPr>
        <p:txBody>
          <a:bodyPr/>
          <a:lstStyle/>
          <a:p>
            <a:pPr>
              <a:buNone/>
            </a:pPr>
            <a:r>
              <a:rPr lang="tr-TR" dirty="0"/>
              <a:t>P(EVET|</a:t>
            </a:r>
            <a:r>
              <a:rPr lang="tr-TR" dirty="0" err="1"/>
              <a:t>t</a:t>
            </a:r>
            <a:r>
              <a:rPr lang="tr-TR" baseline="-25000" dirty="0" err="1"/>
              <a:t>Sol</a:t>
            </a:r>
            <a:r>
              <a:rPr lang="tr-TR" dirty="0"/>
              <a:t>) </a:t>
            </a:r>
            <a:r>
              <a:rPr lang="tr-TR" dirty="0">
                <a:latin typeface="Times New Roman" pitchFamily="18" charset="0"/>
                <a:cs typeface="Times New Roman" pitchFamily="18" charset="0"/>
              </a:rPr>
              <a:t>=</a:t>
            </a:r>
            <a:r>
              <a:rPr lang="tr-TR" i="1" dirty="0">
                <a:latin typeface="Times New Roman" pitchFamily="18" charset="0"/>
                <a:cs typeface="Times New Roman" pitchFamily="18" charset="0"/>
              </a:rPr>
              <a:t> 1/1 = 1</a:t>
            </a:r>
          </a:p>
          <a:p>
            <a:pPr>
              <a:buNone/>
            </a:pPr>
            <a:r>
              <a:rPr lang="tr-TR" dirty="0"/>
              <a:t>P(HAYIR|</a:t>
            </a:r>
            <a:r>
              <a:rPr lang="tr-TR" dirty="0" err="1"/>
              <a:t>t</a:t>
            </a:r>
            <a:r>
              <a:rPr lang="tr-TR" baseline="-25000" dirty="0" err="1"/>
              <a:t>Sol</a:t>
            </a:r>
            <a:r>
              <a:rPr lang="tr-TR" dirty="0"/>
              <a:t>) </a:t>
            </a:r>
            <a:r>
              <a:rPr lang="tr-TR" dirty="0">
                <a:latin typeface="Times New Roman" pitchFamily="18" charset="0"/>
                <a:cs typeface="Times New Roman" pitchFamily="18" charset="0"/>
              </a:rPr>
              <a:t>= 0/1 = 0 </a:t>
            </a:r>
            <a:r>
              <a:rPr lang="tr-TR" dirty="0"/>
              <a:t>elde edilir. </a:t>
            </a:r>
          </a:p>
          <a:p>
            <a:pPr>
              <a:buNone/>
            </a:pPr>
            <a:r>
              <a:rPr lang="tr-TR" sz="2000" dirty="0"/>
              <a:t>Bu hesaplamalar Tablo 4 deki tüm aday bölünmeler için tekrarlanırsa aşağıdaki tablo elde edilir</a:t>
            </a:r>
            <a:r>
              <a:rPr lang="tr-TR" dirty="0"/>
              <a:t>:</a:t>
            </a:r>
          </a:p>
          <a:p>
            <a:pPr>
              <a:buNone/>
            </a:pPr>
            <a:endParaRPr lang="tr-TR" dirty="0"/>
          </a:p>
        </p:txBody>
      </p:sp>
      <p:pic>
        <p:nvPicPr>
          <p:cNvPr id="31747" name="Picture 3"/>
          <p:cNvPicPr>
            <a:picLocks noChangeAspect="1" noChangeArrowheads="1"/>
          </p:cNvPicPr>
          <p:nvPr/>
        </p:nvPicPr>
        <p:blipFill>
          <a:blip r:embed="rId2" cstate="print"/>
          <a:srcRect r="26739" b="6802"/>
          <a:stretch>
            <a:fillRect/>
          </a:stretch>
        </p:blipFill>
        <p:spPr bwMode="auto">
          <a:xfrm>
            <a:off x="1043608" y="2420888"/>
            <a:ext cx="7668128" cy="3816424"/>
          </a:xfrm>
          <a:prstGeom prst="rect">
            <a:avLst/>
          </a:prstGeom>
          <a:noFill/>
          <a:ln w="9525">
            <a:noFill/>
            <a:miter lim="800000"/>
            <a:headEnd/>
            <a:tailEnd/>
          </a:ln>
          <a:effectLst/>
        </p:spPr>
      </p:pic>
      <p:sp>
        <p:nvSpPr>
          <p:cNvPr id="6" name="5 Metin kutusu"/>
          <p:cNvSpPr txBox="1"/>
          <p:nvPr/>
        </p:nvSpPr>
        <p:spPr>
          <a:xfrm>
            <a:off x="3059832" y="6237312"/>
            <a:ext cx="4248472" cy="369332"/>
          </a:xfrm>
          <a:prstGeom prst="rect">
            <a:avLst/>
          </a:prstGeom>
          <a:noFill/>
        </p:spPr>
        <p:txBody>
          <a:bodyPr wrap="square" rtlCol="0">
            <a:spAutoFit/>
          </a:bodyPr>
          <a:lstStyle/>
          <a:p>
            <a:r>
              <a:rPr lang="tr-TR" dirty="0"/>
              <a:t>Tablo5</a:t>
            </a:r>
          </a:p>
        </p:txBody>
      </p:sp>
    </p:spTree>
    <p:extLst>
      <p:ext uri="{BB962C8B-B14F-4D97-AF65-F5344CB8AC3E}">
        <p14:creationId xmlns:p14="http://schemas.microsoft.com/office/powerpoint/2010/main" val="14894782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395536" y="764704"/>
            <a:ext cx="8229600" cy="5559896"/>
          </a:xfrm>
        </p:spPr>
        <p:txBody>
          <a:bodyPr/>
          <a:lstStyle/>
          <a:p>
            <a:pPr algn="just">
              <a:buNone/>
            </a:pPr>
            <a:r>
              <a:rPr lang="tr-TR" sz="2400" dirty="0"/>
              <a:t>c) GELİR </a:t>
            </a:r>
            <a:r>
              <a:rPr lang="tr-TR" sz="2400" b="1" dirty="0"/>
              <a:t>ϵ</a:t>
            </a:r>
            <a:r>
              <a:rPr lang="tr-TR" sz="2400" dirty="0"/>
              <a:t> {BÜYÜK,KÜÇÜK} için </a:t>
            </a:r>
            <a:r>
              <a:rPr lang="tr-TR" sz="2400" b="1" i="1" dirty="0" err="1"/>
              <a:t>P</a:t>
            </a:r>
            <a:r>
              <a:rPr lang="tr-TR" sz="2400" b="1" i="1" baseline="-25000" dirty="0" err="1"/>
              <a:t>Sağ</a:t>
            </a:r>
            <a:r>
              <a:rPr lang="tr-TR" sz="2400" b="1" dirty="0"/>
              <a:t> </a:t>
            </a:r>
            <a:r>
              <a:rPr lang="tr-TR" sz="2400" dirty="0"/>
              <a:t>ve </a:t>
            </a:r>
            <a:r>
              <a:rPr lang="tr-TR" sz="2400" b="1" i="1" dirty="0"/>
              <a:t>P(j | </a:t>
            </a:r>
            <a:r>
              <a:rPr lang="tr-TR" sz="2400" b="1" i="1" dirty="0" err="1"/>
              <a:t>t</a:t>
            </a:r>
            <a:r>
              <a:rPr lang="tr-TR" sz="2400" b="1" i="1" baseline="-25000" dirty="0" err="1"/>
              <a:t>Sağ</a:t>
            </a:r>
            <a:r>
              <a:rPr lang="tr-TR" sz="2400" b="1" i="1" dirty="0"/>
              <a:t>)</a:t>
            </a:r>
            <a:r>
              <a:rPr lang="tr-TR" sz="2400" b="1" dirty="0"/>
              <a:t> </a:t>
            </a:r>
            <a:r>
              <a:rPr lang="tr-TR" sz="2400" dirty="0"/>
              <a:t>olasılıklarının hesaplanması:</a:t>
            </a:r>
            <a:endParaRPr lang="tr-TR" sz="2400" b="1" dirty="0"/>
          </a:p>
          <a:p>
            <a:pPr algn="just">
              <a:buNone/>
            </a:pPr>
            <a:r>
              <a:rPr lang="tr-TR" sz="2400" dirty="0"/>
              <a:t>	GELİR=BÜYÜK ve GELİR=KÜÇÜK değerlerinin eğitim kümesi içindeki tekrar sayılarını belirlememiz gerekiyor. Bu tekrar sayısının </a:t>
            </a:r>
            <a:r>
              <a:rPr lang="tr-TR" sz="2400" dirty="0">
                <a:latin typeface="Times New Roman" pitchFamily="18" charset="0"/>
                <a:cs typeface="Times New Roman" pitchFamily="18" charset="0"/>
              </a:rPr>
              <a:t>10</a:t>
            </a:r>
            <a:r>
              <a:rPr lang="tr-TR" sz="2400" dirty="0"/>
              <a:t> olduğu anlaşılıyor. O halde </a:t>
            </a:r>
            <a:r>
              <a:rPr lang="tr-TR" sz="2400" i="1" dirty="0" err="1"/>
              <a:t>P</a:t>
            </a:r>
            <a:r>
              <a:rPr lang="tr-TR" sz="2400" i="1" baseline="-25000" dirty="0" err="1"/>
              <a:t>Sağ</a:t>
            </a:r>
            <a:r>
              <a:rPr lang="tr-TR" sz="2400" dirty="0"/>
              <a:t> değeri şu şekilde hesaplanır:</a:t>
            </a:r>
          </a:p>
          <a:p>
            <a:pPr algn="just">
              <a:buNone/>
            </a:pPr>
            <a:r>
              <a:rPr lang="tr-TR" sz="2400" i="1" dirty="0"/>
              <a:t>	</a:t>
            </a:r>
            <a:r>
              <a:rPr lang="tr-TR" sz="2400" i="1" dirty="0" err="1"/>
              <a:t>P</a:t>
            </a:r>
            <a:r>
              <a:rPr lang="tr-TR" sz="2400" i="1" baseline="-25000" dirty="0" err="1"/>
              <a:t>Sağ</a:t>
            </a:r>
            <a:r>
              <a:rPr lang="tr-TR" sz="2400" i="1" dirty="0"/>
              <a:t>=</a:t>
            </a:r>
            <a:r>
              <a:rPr lang="tr-TR" sz="2400" dirty="0">
                <a:latin typeface="Times New Roman" pitchFamily="18" charset="0"/>
                <a:cs typeface="Times New Roman" pitchFamily="18" charset="0"/>
              </a:rPr>
              <a:t>10/11=0.91</a:t>
            </a:r>
          </a:p>
          <a:p>
            <a:pPr algn="just">
              <a:buNone/>
            </a:pPr>
            <a:r>
              <a:rPr lang="tr-TR" sz="2400" dirty="0"/>
              <a:t>	Eğitim kümesinde GELİR=BÜYÜK ve GELİR=KÜÇÜK değerlerinin yer aldığı satırları göz önüne alalım. Bu satırlardan kaç tanesinde EVET kaç tanesinde HAYIR sınıf değerlerinin var olduğunu belirleyelim. Yani </a:t>
            </a:r>
            <a:r>
              <a:rPr lang="tr-TR" sz="2400" i="1" dirty="0"/>
              <a:t>P(EVET | </a:t>
            </a:r>
            <a:r>
              <a:rPr lang="tr-TR" sz="2400" i="1" dirty="0" err="1"/>
              <a:t>t</a:t>
            </a:r>
            <a:r>
              <a:rPr lang="tr-TR" sz="2400" i="1" baseline="-25000" dirty="0" err="1"/>
              <a:t>Sağ</a:t>
            </a:r>
            <a:r>
              <a:rPr lang="tr-TR" sz="2400" i="1" dirty="0"/>
              <a:t>)</a:t>
            </a:r>
            <a:r>
              <a:rPr lang="tr-TR" sz="2400" dirty="0"/>
              <a:t> ve </a:t>
            </a:r>
            <a:r>
              <a:rPr lang="tr-TR" sz="2400" i="1" dirty="0"/>
              <a:t>P(HAYIR|</a:t>
            </a:r>
            <a:r>
              <a:rPr lang="tr-TR" sz="2400" i="1" dirty="0" err="1"/>
              <a:t>t</a:t>
            </a:r>
            <a:r>
              <a:rPr lang="tr-TR" sz="2400" i="1" baseline="-25000" dirty="0" err="1"/>
              <a:t>Sağ</a:t>
            </a:r>
            <a:r>
              <a:rPr lang="tr-TR" sz="2400" i="1" dirty="0"/>
              <a:t>) </a:t>
            </a:r>
            <a:r>
              <a:rPr lang="tr-TR" sz="2400" dirty="0"/>
              <a:t>koşullu olasılık değerini</a:t>
            </a:r>
          </a:p>
        </p:txBody>
      </p:sp>
    </p:spTree>
    <p:extLst>
      <p:ext uri="{BB962C8B-B14F-4D97-AF65-F5344CB8AC3E}">
        <p14:creationId xmlns:p14="http://schemas.microsoft.com/office/powerpoint/2010/main" val="200245845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836712"/>
            <a:ext cx="8229600" cy="1584176"/>
          </a:xfrm>
        </p:spPr>
        <p:txBody>
          <a:bodyPr>
            <a:normAutofit lnSpcReduction="10000"/>
          </a:bodyPr>
          <a:lstStyle/>
          <a:p>
            <a:pPr>
              <a:buNone/>
            </a:pPr>
            <a:r>
              <a:rPr lang="tr-TR" dirty="0"/>
              <a:t>P(EVET|</a:t>
            </a:r>
            <a:r>
              <a:rPr lang="tr-TR" dirty="0" err="1"/>
              <a:t>t</a:t>
            </a:r>
            <a:r>
              <a:rPr lang="tr-TR" baseline="-25000" dirty="0" err="1"/>
              <a:t>Sağ</a:t>
            </a:r>
            <a:r>
              <a:rPr lang="tr-TR" dirty="0"/>
              <a:t>) </a:t>
            </a:r>
            <a:r>
              <a:rPr lang="tr-TR" dirty="0">
                <a:latin typeface="Times New Roman" pitchFamily="18" charset="0"/>
                <a:cs typeface="Times New Roman" pitchFamily="18" charset="0"/>
              </a:rPr>
              <a:t>= 6/10= 0.6 </a:t>
            </a:r>
            <a:endParaRPr lang="tr-TR" i="1" dirty="0">
              <a:latin typeface="Times New Roman" pitchFamily="18" charset="0"/>
              <a:cs typeface="Times New Roman" pitchFamily="18" charset="0"/>
            </a:endParaRPr>
          </a:p>
          <a:p>
            <a:pPr>
              <a:buNone/>
            </a:pPr>
            <a:r>
              <a:rPr lang="tr-TR" dirty="0"/>
              <a:t>P(HAYIR|</a:t>
            </a:r>
            <a:r>
              <a:rPr lang="tr-TR" dirty="0" err="1"/>
              <a:t>t</a:t>
            </a:r>
            <a:r>
              <a:rPr lang="tr-TR" baseline="-25000" dirty="0" err="1"/>
              <a:t>Sağ</a:t>
            </a:r>
            <a:r>
              <a:rPr lang="tr-TR" dirty="0"/>
              <a:t>)</a:t>
            </a:r>
            <a:r>
              <a:rPr lang="tr-TR" dirty="0">
                <a:latin typeface="Times New Roman" pitchFamily="18" charset="0"/>
                <a:cs typeface="Times New Roman" pitchFamily="18" charset="0"/>
              </a:rPr>
              <a:t> = 4/10= 0.4</a:t>
            </a:r>
            <a:endParaRPr lang="tr-TR" i="1" dirty="0">
              <a:latin typeface="Times New Roman" pitchFamily="18" charset="0"/>
              <a:cs typeface="Times New Roman" pitchFamily="18" charset="0"/>
            </a:endParaRPr>
          </a:p>
          <a:p>
            <a:pPr>
              <a:buNone/>
            </a:pPr>
            <a:r>
              <a:rPr lang="tr-TR" sz="2000" dirty="0"/>
              <a:t>Benzer biçimde diğer satırlarda hesaplamalar yapılırsa aşağıdaki tablonun elde edildiği görülür.</a:t>
            </a:r>
          </a:p>
          <a:p>
            <a:pPr>
              <a:buNone/>
            </a:pPr>
            <a:endParaRPr lang="tr-TR" dirty="0"/>
          </a:p>
        </p:txBody>
      </p:sp>
      <p:pic>
        <p:nvPicPr>
          <p:cNvPr id="32770" name="Picture 2"/>
          <p:cNvPicPr>
            <a:picLocks noChangeAspect="1" noChangeArrowheads="1"/>
          </p:cNvPicPr>
          <p:nvPr/>
        </p:nvPicPr>
        <p:blipFill>
          <a:blip r:embed="rId2" cstate="print"/>
          <a:srcRect r="12858" b="6514"/>
          <a:stretch>
            <a:fillRect/>
          </a:stretch>
        </p:blipFill>
        <p:spPr bwMode="auto">
          <a:xfrm>
            <a:off x="467544" y="2420887"/>
            <a:ext cx="7560840" cy="3816425"/>
          </a:xfrm>
          <a:prstGeom prst="rect">
            <a:avLst/>
          </a:prstGeom>
          <a:noFill/>
          <a:ln w="9525">
            <a:noFill/>
            <a:miter lim="800000"/>
            <a:headEnd/>
            <a:tailEnd/>
          </a:ln>
          <a:effectLst/>
        </p:spPr>
      </p:pic>
      <p:sp>
        <p:nvSpPr>
          <p:cNvPr id="5" name="4 Metin kutusu"/>
          <p:cNvSpPr txBox="1"/>
          <p:nvPr/>
        </p:nvSpPr>
        <p:spPr>
          <a:xfrm>
            <a:off x="3203848" y="6237312"/>
            <a:ext cx="3168352" cy="369332"/>
          </a:xfrm>
          <a:prstGeom prst="rect">
            <a:avLst/>
          </a:prstGeom>
          <a:noFill/>
        </p:spPr>
        <p:txBody>
          <a:bodyPr wrap="square" rtlCol="0">
            <a:spAutoFit/>
          </a:bodyPr>
          <a:lstStyle/>
          <a:p>
            <a:r>
              <a:rPr lang="tr-TR" dirty="0"/>
              <a:t>Tablo6</a:t>
            </a:r>
          </a:p>
        </p:txBody>
      </p:sp>
    </p:spTree>
    <p:extLst>
      <p:ext uri="{BB962C8B-B14F-4D97-AF65-F5344CB8AC3E}">
        <p14:creationId xmlns:p14="http://schemas.microsoft.com/office/powerpoint/2010/main" val="207785049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764704"/>
            <a:ext cx="6995120" cy="864096"/>
          </a:xfrm>
        </p:spPr>
        <p:txBody>
          <a:bodyPr>
            <a:normAutofit fontScale="70000" lnSpcReduction="20000"/>
          </a:bodyPr>
          <a:lstStyle/>
          <a:p>
            <a:pPr>
              <a:buNone/>
            </a:pPr>
            <a:r>
              <a:rPr lang="tr-TR" dirty="0"/>
              <a:t>d)	Ф(s|t) uygunluk ölçütünün hesaplanması:</a:t>
            </a:r>
          </a:p>
          <a:p>
            <a:pPr>
              <a:buNone/>
            </a:pPr>
            <a:r>
              <a:rPr lang="tr-TR" dirty="0"/>
              <a:t>Uygunluk Ölçüsü Formülü:</a:t>
            </a:r>
          </a:p>
          <a:p>
            <a:pPr>
              <a:buNone/>
            </a:pPr>
            <a:endParaRPr lang="tr-TR" dirty="0"/>
          </a:p>
          <a:p>
            <a:pPr>
              <a:buNone/>
            </a:pPr>
            <a:endParaRPr lang="tr-TR" dirty="0"/>
          </a:p>
        </p:txBody>
      </p:sp>
      <p:pic>
        <p:nvPicPr>
          <p:cNvPr id="33796" name="Picture 4"/>
          <p:cNvPicPr>
            <a:picLocks noChangeAspect="1" noChangeArrowheads="1"/>
          </p:cNvPicPr>
          <p:nvPr/>
        </p:nvPicPr>
        <p:blipFill>
          <a:blip r:embed="rId2" cstate="print"/>
          <a:srcRect r="38025"/>
          <a:stretch>
            <a:fillRect/>
          </a:stretch>
        </p:blipFill>
        <p:spPr bwMode="auto">
          <a:xfrm>
            <a:off x="251520" y="1772816"/>
            <a:ext cx="8496944" cy="1080120"/>
          </a:xfrm>
          <a:prstGeom prst="rect">
            <a:avLst/>
          </a:prstGeom>
          <a:noFill/>
          <a:ln w="9525">
            <a:noFill/>
            <a:miter lim="800000"/>
            <a:headEnd/>
            <a:tailEnd/>
          </a:ln>
          <a:effectLst/>
        </p:spPr>
      </p:pic>
      <p:sp>
        <p:nvSpPr>
          <p:cNvPr id="7" name="6 Metin kutusu"/>
          <p:cNvSpPr txBox="1"/>
          <p:nvPr/>
        </p:nvSpPr>
        <p:spPr>
          <a:xfrm>
            <a:off x="323528" y="2996952"/>
            <a:ext cx="8424936" cy="1815882"/>
          </a:xfrm>
          <a:prstGeom prst="rect">
            <a:avLst/>
          </a:prstGeom>
          <a:noFill/>
        </p:spPr>
        <p:txBody>
          <a:bodyPr wrap="square" rtlCol="0">
            <a:spAutoFit/>
          </a:bodyPr>
          <a:lstStyle/>
          <a:p>
            <a:r>
              <a:rPr lang="tr-TR" sz="2400" dirty="0"/>
              <a:t>Tablo 5 ve Tablo 6 de elde edilen değerleri burada yerine </a:t>
            </a:r>
            <a:r>
              <a:rPr lang="tr-TR" sz="2200" dirty="0"/>
              <a:t>yazarak her satır için uygunluk ölçütü hesaplanır. Bu </a:t>
            </a:r>
            <a:r>
              <a:rPr lang="tr-TR" sz="2200" i="1" dirty="0"/>
              <a:t>t</a:t>
            </a:r>
            <a:r>
              <a:rPr lang="tr-TR" sz="2200" dirty="0"/>
              <a:t> düğümünde GELİR=NORMAL ve GELİR ϵ {BÜYÜK,KÜÇÜK} biçimindeki ilk aday bölünme için söz konusu hesaplamayı sadece birinci satır için yapıyoruz. Burada s=l olarak kabul edilir.</a:t>
            </a:r>
          </a:p>
        </p:txBody>
      </p:sp>
      <p:sp>
        <p:nvSpPr>
          <p:cNvPr id="11" name="10 Metin kutusu"/>
          <p:cNvSpPr txBox="1"/>
          <p:nvPr/>
        </p:nvSpPr>
        <p:spPr>
          <a:xfrm>
            <a:off x="755576" y="5013176"/>
            <a:ext cx="7416824" cy="1231106"/>
          </a:xfrm>
          <a:prstGeom prst="rect">
            <a:avLst/>
          </a:prstGeom>
          <a:noFill/>
        </p:spPr>
        <p:txBody>
          <a:bodyPr wrap="square" rtlCol="0">
            <a:spAutoFit/>
          </a:bodyPr>
          <a:lstStyle/>
          <a:p>
            <a:r>
              <a:rPr lang="tr-TR" sz="2800" dirty="0"/>
              <a:t>Ф ( 1|t) = 2(0.09)(0.91) [|1 - 0.6)| +| (0 - 0.4)|]</a:t>
            </a:r>
          </a:p>
          <a:p>
            <a:r>
              <a:rPr lang="tr-TR" sz="2800" dirty="0"/>
              <a:t>= 0.13</a:t>
            </a:r>
          </a:p>
          <a:p>
            <a:endParaRPr lang="tr-TR" dirty="0"/>
          </a:p>
        </p:txBody>
      </p:sp>
    </p:spTree>
    <p:extLst>
      <p:ext uri="{BB962C8B-B14F-4D97-AF65-F5344CB8AC3E}">
        <p14:creationId xmlns:p14="http://schemas.microsoft.com/office/powerpoint/2010/main" val="1344149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908720"/>
            <a:ext cx="8229600" cy="4968552"/>
          </a:xfrm>
        </p:spPr>
        <p:txBody>
          <a:bodyPr>
            <a:normAutofit fontScale="85000" lnSpcReduction="10000"/>
          </a:bodyPr>
          <a:lstStyle/>
          <a:p>
            <a:r>
              <a:rPr lang="tr-TR" dirty="0"/>
              <a:t>2.3.2. Bütünleşiktir</a:t>
            </a:r>
          </a:p>
          <a:p>
            <a:endParaRPr lang="tr-TR" dirty="0"/>
          </a:p>
          <a:p>
            <a:pPr algn="just">
              <a:lnSpc>
                <a:spcPct val="120000"/>
              </a:lnSpc>
            </a:pPr>
            <a:r>
              <a:rPr lang="tr-TR" dirty="0"/>
              <a:t>Veri ambarı ortamdaki verinin en belirgin görünümü, bütünleşik durumda olasıdır.</a:t>
            </a:r>
          </a:p>
          <a:p>
            <a:pPr algn="just">
              <a:lnSpc>
                <a:spcPct val="120000"/>
              </a:lnSpc>
            </a:pPr>
            <a:r>
              <a:rPr lang="tr-TR" dirty="0"/>
              <a:t>Veri ambarı içindeki veri mutlaka bütünleşik olmalıdır. İstisnası yoktur.</a:t>
            </a:r>
          </a:p>
          <a:p>
            <a:pPr algn="just">
              <a:lnSpc>
                <a:spcPct val="120000"/>
              </a:lnSpc>
            </a:pPr>
            <a:r>
              <a:rPr lang="tr-TR" dirty="0"/>
              <a:t>Bütünleşme farklı biçimlerde olabilir. Verinin kodlanmasında görüş birliğine varılması, ölçü birimlerinin seçiminde tutarlılık, sayısal değerlerin fiziksel gösterimindeki tutarlıklık vb gibi bütünleştirme kavramlarından söz edilebilir.</a:t>
            </a:r>
          </a:p>
          <a:p>
            <a:endParaRPr lang="tr-TR" dirty="0"/>
          </a:p>
        </p:txBody>
      </p:sp>
    </p:spTree>
    <p:extLst>
      <p:ext uri="{BB962C8B-B14F-4D97-AF65-F5344CB8AC3E}">
        <p14:creationId xmlns:p14="http://schemas.microsoft.com/office/powerpoint/2010/main" val="144367189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67544" y="1052736"/>
            <a:ext cx="8229600" cy="1152128"/>
          </a:xfrm>
        </p:spPr>
        <p:txBody>
          <a:bodyPr/>
          <a:lstStyle/>
          <a:p>
            <a:pPr>
              <a:buNone/>
            </a:pPr>
            <a:r>
              <a:rPr lang="tr-TR" dirty="0"/>
              <a:t>Diğer bütün satırlar için aynı hesaplamalar yapıldığında aşağıdaki tablo elde edilir.</a:t>
            </a:r>
          </a:p>
        </p:txBody>
      </p:sp>
      <p:sp>
        <p:nvSpPr>
          <p:cNvPr id="5" name="4 Metin kutusu"/>
          <p:cNvSpPr txBox="1"/>
          <p:nvPr/>
        </p:nvSpPr>
        <p:spPr>
          <a:xfrm>
            <a:off x="3203848" y="6093296"/>
            <a:ext cx="3816424" cy="369332"/>
          </a:xfrm>
          <a:prstGeom prst="rect">
            <a:avLst/>
          </a:prstGeom>
          <a:noFill/>
        </p:spPr>
        <p:txBody>
          <a:bodyPr wrap="square" rtlCol="0">
            <a:spAutoFit/>
          </a:bodyPr>
          <a:lstStyle/>
          <a:p>
            <a:r>
              <a:rPr lang="tr-TR" dirty="0"/>
              <a:t>Tablo7</a:t>
            </a:r>
          </a:p>
        </p:txBody>
      </p:sp>
      <p:pic>
        <p:nvPicPr>
          <p:cNvPr id="90113" name="Picture 1"/>
          <p:cNvPicPr>
            <a:picLocks noChangeAspect="1" noChangeArrowheads="1"/>
          </p:cNvPicPr>
          <p:nvPr/>
        </p:nvPicPr>
        <p:blipFill>
          <a:blip r:embed="rId2" cstate="print"/>
          <a:srcRect r="29510"/>
          <a:stretch>
            <a:fillRect/>
          </a:stretch>
        </p:blipFill>
        <p:spPr bwMode="auto">
          <a:xfrm>
            <a:off x="971600" y="1916832"/>
            <a:ext cx="6912768" cy="4562475"/>
          </a:xfrm>
          <a:prstGeom prst="rect">
            <a:avLst/>
          </a:prstGeom>
          <a:noFill/>
          <a:ln w="9525">
            <a:noFill/>
            <a:miter lim="800000"/>
            <a:headEnd/>
            <a:tailEnd/>
          </a:ln>
          <a:effectLst/>
        </p:spPr>
      </p:pic>
    </p:spTree>
    <p:extLst>
      <p:ext uri="{BB962C8B-B14F-4D97-AF65-F5344CB8AC3E}">
        <p14:creationId xmlns:p14="http://schemas.microsoft.com/office/powerpoint/2010/main" val="5454285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764704"/>
            <a:ext cx="8229600" cy="5559896"/>
          </a:xfrm>
        </p:spPr>
        <p:txBody>
          <a:bodyPr>
            <a:normAutofit fontScale="85000" lnSpcReduction="20000"/>
          </a:bodyPr>
          <a:lstStyle/>
          <a:p>
            <a:pPr lvl="0">
              <a:buNone/>
            </a:pPr>
            <a:r>
              <a:rPr lang="tr-TR" dirty="0"/>
              <a:t>e) En büyük uygunluk ölçütünün seçilmesi:</a:t>
            </a:r>
            <a:endParaRPr lang="tr-TR" b="1" dirty="0"/>
          </a:p>
          <a:p>
            <a:pPr>
              <a:buNone/>
            </a:pPr>
            <a:r>
              <a:rPr lang="tr-TR" dirty="0"/>
              <a:t>	Tablo</a:t>
            </a:r>
            <a:r>
              <a:rPr lang="tr-TR" dirty="0">
                <a:latin typeface="Times New Roman" pitchFamily="18" charset="0"/>
                <a:cs typeface="Times New Roman" pitchFamily="18" charset="0"/>
              </a:rPr>
              <a:t>7</a:t>
            </a:r>
            <a:r>
              <a:rPr lang="tr-TR" dirty="0"/>
              <a:t> üzerinde Ф ( s|t) sütununda en büyük değer </a:t>
            </a:r>
            <a:r>
              <a:rPr lang="tr-TR" dirty="0">
                <a:latin typeface="Times New Roman" pitchFamily="18" charset="0"/>
                <a:cs typeface="Times New Roman" pitchFamily="18" charset="0"/>
              </a:rPr>
              <a:t>7</a:t>
            </a:r>
            <a:r>
              <a:rPr lang="tr-TR" dirty="0"/>
              <a:t> ve 8. satır üzerinde yer alan</a:t>
            </a:r>
          </a:p>
          <a:p>
            <a:pPr>
              <a:buNone/>
            </a:pPr>
            <a:r>
              <a:rPr lang="tr-TR" dirty="0"/>
              <a:t>	</a:t>
            </a:r>
            <a:r>
              <a:rPr lang="tr-TR" dirty="0">
                <a:latin typeface="Times New Roman" pitchFamily="18" charset="0"/>
                <a:cs typeface="Times New Roman" pitchFamily="18" charset="0"/>
              </a:rPr>
              <a:t>0.66</a:t>
            </a:r>
            <a:r>
              <a:rPr lang="tr-TR" dirty="0"/>
              <a:t> değeridir. Tablo </a:t>
            </a:r>
            <a:r>
              <a:rPr lang="tr-TR" dirty="0">
                <a:latin typeface="Times New Roman" pitchFamily="18" charset="0"/>
                <a:cs typeface="Times New Roman" pitchFamily="18" charset="0"/>
              </a:rPr>
              <a:t>4</a:t>
            </a:r>
            <a:r>
              <a:rPr lang="tr-TR" dirty="0"/>
              <a:t> de 8. satırda birinci bölünmede SEKTÖR=İNŞAAT yer aldığına göre, Tablo</a:t>
            </a:r>
            <a:r>
              <a:rPr lang="tr-TR" dirty="0">
                <a:latin typeface="Times New Roman" pitchFamily="18" charset="0"/>
                <a:cs typeface="Times New Roman" pitchFamily="18" charset="0"/>
              </a:rPr>
              <a:t> 3 </a:t>
            </a:r>
            <a:r>
              <a:rPr lang="tr-TR" dirty="0"/>
              <a:t>de SEKTÖR niteliği içinde İNŞAAT değerleri araştırılır. Bu değerler </a:t>
            </a:r>
            <a:r>
              <a:rPr lang="tr-TR" dirty="0">
                <a:latin typeface="Times New Roman" pitchFamily="18" charset="0"/>
                <a:cs typeface="Times New Roman" pitchFamily="18" charset="0"/>
              </a:rPr>
              <a:t>3, 4, 5, 6, 7 </a:t>
            </a:r>
            <a:r>
              <a:rPr lang="tr-TR" dirty="0"/>
              <a:t>satırlarındadır. Bu durumda, eğitim serisinde kök düğümden itibaren nasıl bir ayrım yapılacağı belli olmuştur.</a:t>
            </a:r>
          </a:p>
          <a:p>
            <a:pPr>
              <a:buNone/>
            </a:pPr>
            <a:r>
              <a:rPr lang="tr-TR" dirty="0"/>
              <a:t>	(</a:t>
            </a:r>
            <a:r>
              <a:rPr lang="tr-TR" dirty="0">
                <a:latin typeface="Times New Roman" pitchFamily="18" charset="0"/>
                <a:cs typeface="Times New Roman" pitchFamily="18" charset="0"/>
              </a:rPr>
              <a:t>3, 4, 5, 6, 7</a:t>
            </a:r>
            <a:r>
              <a:rPr lang="tr-TR" dirty="0"/>
              <a:t>) satırları ve geri kalan </a:t>
            </a:r>
            <a:r>
              <a:rPr lang="tr-TR" dirty="0">
                <a:latin typeface="Times New Roman" pitchFamily="18" charset="0"/>
                <a:cs typeface="Times New Roman" pitchFamily="18" charset="0"/>
              </a:rPr>
              <a:t>(1, 2, 8, 9, 10, 11) </a:t>
            </a:r>
            <a:r>
              <a:rPr lang="tr-TR" dirty="0"/>
              <a:t>kayıtları biçiminde bir bölünme yapılır. (</a:t>
            </a:r>
            <a:r>
              <a:rPr lang="tr-TR" dirty="0">
                <a:latin typeface="Times New Roman" pitchFamily="18" charset="0"/>
                <a:cs typeface="Times New Roman" pitchFamily="18" charset="0"/>
              </a:rPr>
              <a:t>3, 4, 5, 6, 7</a:t>
            </a:r>
            <a:r>
              <a:rPr lang="tr-TR" dirty="0"/>
              <a:t>) kayıtlarının tümü EVET sınıf değerine sahip olduğuna göre birinci ayrım sonlanmıştır. Geri kalanlar ise yeni bir A karar düğümü oluşturur.</a:t>
            </a:r>
          </a:p>
          <a:p>
            <a:pPr>
              <a:buNone/>
            </a:pPr>
            <a:endParaRPr lang="tr-TR" dirty="0"/>
          </a:p>
        </p:txBody>
      </p:sp>
    </p:spTree>
    <p:extLst>
      <p:ext uri="{BB962C8B-B14F-4D97-AF65-F5344CB8AC3E}">
        <p14:creationId xmlns:p14="http://schemas.microsoft.com/office/powerpoint/2010/main" val="254899729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764704"/>
            <a:ext cx="8229600" cy="1296144"/>
          </a:xfrm>
        </p:spPr>
        <p:txBody>
          <a:bodyPr>
            <a:normAutofit fontScale="92500" lnSpcReduction="20000"/>
          </a:bodyPr>
          <a:lstStyle/>
          <a:p>
            <a:pPr>
              <a:buNone/>
            </a:pPr>
            <a:r>
              <a:rPr lang="tr-TR" dirty="0"/>
              <a:t>f) Karar Ağacının Oluşturulması:</a:t>
            </a:r>
          </a:p>
          <a:p>
            <a:pPr>
              <a:buNone/>
            </a:pPr>
            <a:r>
              <a:rPr lang="tr-TR" dirty="0"/>
              <a:t>Bulunan değerler göz önüne alınarak karar ağacı şu şekilde çizilebilir.</a:t>
            </a:r>
          </a:p>
        </p:txBody>
      </p:sp>
      <p:pic>
        <p:nvPicPr>
          <p:cNvPr id="4" name="3 Resim" descr="C:\Users\AHUALE~1\AppData\Local\Temp\FineReader11\media\image8.jpeg"/>
          <p:cNvPicPr/>
          <p:nvPr/>
        </p:nvPicPr>
        <p:blipFill>
          <a:blip r:embed="rId2" cstate="print">
            <a:lum bright="-20000" contrast="40000"/>
          </a:blip>
          <a:srcRect/>
          <a:stretch>
            <a:fillRect/>
          </a:stretch>
        </p:blipFill>
        <p:spPr bwMode="auto">
          <a:xfrm>
            <a:off x="971600" y="2060848"/>
            <a:ext cx="6840760" cy="2808312"/>
          </a:xfrm>
          <a:prstGeom prst="rect">
            <a:avLst/>
          </a:prstGeom>
          <a:noFill/>
          <a:ln w="9525">
            <a:noFill/>
            <a:miter lim="800000"/>
            <a:headEnd/>
            <a:tailEnd/>
          </a:ln>
        </p:spPr>
      </p:pic>
      <p:sp>
        <p:nvSpPr>
          <p:cNvPr id="5" name="4 Metin kutusu"/>
          <p:cNvSpPr txBox="1"/>
          <p:nvPr/>
        </p:nvSpPr>
        <p:spPr>
          <a:xfrm>
            <a:off x="2123728" y="5013176"/>
            <a:ext cx="4176464" cy="369332"/>
          </a:xfrm>
          <a:prstGeom prst="rect">
            <a:avLst/>
          </a:prstGeom>
          <a:noFill/>
        </p:spPr>
        <p:txBody>
          <a:bodyPr wrap="square" rtlCol="0">
            <a:spAutoFit/>
          </a:bodyPr>
          <a:lstStyle/>
          <a:p>
            <a:r>
              <a:rPr lang="tr-TR" dirty="0"/>
              <a:t>Şekil </a:t>
            </a:r>
            <a:r>
              <a:rPr lang="tr-TR" dirty="0">
                <a:latin typeface="Times New Roman" pitchFamily="18" charset="0"/>
                <a:cs typeface="Times New Roman" pitchFamily="18" charset="0"/>
              </a:rPr>
              <a:t>1:Karar Ağacı</a:t>
            </a:r>
          </a:p>
        </p:txBody>
      </p:sp>
    </p:spTree>
    <p:extLst>
      <p:ext uri="{BB962C8B-B14F-4D97-AF65-F5344CB8AC3E}">
        <p14:creationId xmlns:p14="http://schemas.microsoft.com/office/powerpoint/2010/main" val="265539441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764704"/>
            <a:ext cx="8229600" cy="2664296"/>
          </a:xfrm>
        </p:spPr>
        <p:txBody>
          <a:bodyPr>
            <a:normAutofit fontScale="92500"/>
          </a:bodyPr>
          <a:lstStyle/>
          <a:p>
            <a:pPr>
              <a:buNone/>
            </a:pPr>
            <a:r>
              <a:rPr lang="tr-TR" sz="2400" dirty="0"/>
              <a:t>Adım </a:t>
            </a:r>
            <a:r>
              <a:rPr lang="tr-TR" sz="2400" dirty="0">
                <a:latin typeface="Times New Roman" pitchFamily="18" charset="0"/>
                <a:cs typeface="Times New Roman" pitchFamily="18" charset="0"/>
              </a:rPr>
              <a:t>2;</a:t>
            </a:r>
          </a:p>
          <a:p>
            <a:pPr>
              <a:buNone/>
            </a:pPr>
            <a:r>
              <a:rPr lang="tr-TR" sz="2400" dirty="0"/>
              <a:t>	Birinci adımda (3, 4, 5, 6, 7) satırları için karar verilmiştir. O halde ikinci adımda (1, 2, 8, 9, 10, 11) satırlarından oluşan A düğümü göz önüne alınarak birinci adımdaki işlemler tekrarlanır. Bunun için önce eğitim setinde sonlanan (</a:t>
            </a:r>
            <a:r>
              <a:rPr lang="tr-TR" sz="2400" dirty="0">
                <a:latin typeface="Times New Roman" pitchFamily="18" charset="0"/>
                <a:cs typeface="Times New Roman" pitchFamily="18" charset="0"/>
              </a:rPr>
              <a:t>3, 4, 5, 6, 7</a:t>
            </a:r>
            <a:r>
              <a:rPr lang="tr-TR" sz="2400" dirty="0"/>
              <a:t>) satırları çıkarılarak Tablo </a:t>
            </a:r>
            <a:r>
              <a:rPr lang="tr-TR" sz="2400" dirty="0">
                <a:latin typeface="Times New Roman" pitchFamily="18" charset="0"/>
                <a:cs typeface="Times New Roman" pitchFamily="18" charset="0"/>
              </a:rPr>
              <a:t>3</a:t>
            </a:r>
            <a:r>
              <a:rPr lang="tr-TR" sz="2400" dirty="0"/>
              <a:t> yeniden düzenlenir ve aşağıdaki Tablo 8 elde edilir.</a:t>
            </a:r>
          </a:p>
          <a:p>
            <a:pPr>
              <a:buNone/>
            </a:pPr>
            <a:endParaRPr lang="tr-TR" dirty="0">
              <a:latin typeface="Times New Roman" pitchFamily="18" charset="0"/>
              <a:cs typeface="Times New Roman" pitchFamily="18" charset="0"/>
            </a:endParaRPr>
          </a:p>
        </p:txBody>
      </p:sp>
      <p:pic>
        <p:nvPicPr>
          <p:cNvPr id="61442" name="Picture 2"/>
          <p:cNvPicPr>
            <a:picLocks noChangeAspect="1" noChangeArrowheads="1"/>
          </p:cNvPicPr>
          <p:nvPr/>
        </p:nvPicPr>
        <p:blipFill>
          <a:blip r:embed="rId2" cstate="print"/>
          <a:srcRect r="20402" b="7500"/>
          <a:stretch>
            <a:fillRect/>
          </a:stretch>
        </p:blipFill>
        <p:spPr bwMode="auto">
          <a:xfrm>
            <a:off x="755575" y="3356992"/>
            <a:ext cx="6768753" cy="2664296"/>
          </a:xfrm>
          <a:prstGeom prst="rect">
            <a:avLst/>
          </a:prstGeom>
          <a:noFill/>
          <a:ln w="9525">
            <a:noFill/>
            <a:miter lim="800000"/>
            <a:headEnd/>
            <a:tailEnd/>
          </a:ln>
          <a:effectLst/>
        </p:spPr>
      </p:pic>
      <p:sp>
        <p:nvSpPr>
          <p:cNvPr id="6" name="5 Metin kutusu"/>
          <p:cNvSpPr txBox="1"/>
          <p:nvPr/>
        </p:nvSpPr>
        <p:spPr>
          <a:xfrm>
            <a:off x="2699792" y="6021288"/>
            <a:ext cx="2880320" cy="369332"/>
          </a:xfrm>
          <a:prstGeom prst="rect">
            <a:avLst/>
          </a:prstGeom>
          <a:noFill/>
        </p:spPr>
        <p:txBody>
          <a:bodyPr wrap="square" rtlCol="0">
            <a:spAutoFit/>
          </a:bodyPr>
          <a:lstStyle/>
          <a:p>
            <a:r>
              <a:rPr lang="tr-TR" dirty="0"/>
              <a:t>Tablo8</a:t>
            </a:r>
          </a:p>
        </p:txBody>
      </p:sp>
    </p:spTree>
    <p:extLst>
      <p:ext uri="{BB962C8B-B14F-4D97-AF65-F5344CB8AC3E}">
        <p14:creationId xmlns:p14="http://schemas.microsoft.com/office/powerpoint/2010/main" val="413807909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836712"/>
            <a:ext cx="8229600" cy="1008112"/>
          </a:xfrm>
        </p:spPr>
        <p:txBody>
          <a:bodyPr>
            <a:normAutofit lnSpcReduction="10000"/>
          </a:bodyPr>
          <a:lstStyle/>
          <a:p>
            <a:pPr>
              <a:buNone/>
            </a:pPr>
            <a:r>
              <a:rPr lang="tr-TR" dirty="0"/>
              <a:t>a) Tablo 8 den yaralanılarak aday bölünmeler şu şekilde elde edilir:</a:t>
            </a:r>
          </a:p>
        </p:txBody>
      </p:sp>
      <p:sp>
        <p:nvSpPr>
          <p:cNvPr id="5" name="4 Metin kutusu"/>
          <p:cNvSpPr txBox="1"/>
          <p:nvPr/>
        </p:nvSpPr>
        <p:spPr>
          <a:xfrm>
            <a:off x="3419872" y="4869160"/>
            <a:ext cx="4392488" cy="369332"/>
          </a:xfrm>
          <a:prstGeom prst="rect">
            <a:avLst/>
          </a:prstGeom>
          <a:noFill/>
        </p:spPr>
        <p:txBody>
          <a:bodyPr wrap="square" rtlCol="0">
            <a:spAutoFit/>
          </a:bodyPr>
          <a:lstStyle/>
          <a:p>
            <a:r>
              <a:rPr lang="tr-TR" dirty="0"/>
              <a:t>Tablo 9</a:t>
            </a:r>
          </a:p>
        </p:txBody>
      </p:sp>
      <p:pic>
        <p:nvPicPr>
          <p:cNvPr id="86018" name="Picture 2"/>
          <p:cNvPicPr>
            <a:picLocks noChangeAspect="1" noChangeArrowheads="1"/>
          </p:cNvPicPr>
          <p:nvPr/>
        </p:nvPicPr>
        <p:blipFill>
          <a:blip r:embed="rId2" cstate="print"/>
          <a:srcRect r="22093"/>
          <a:stretch>
            <a:fillRect/>
          </a:stretch>
        </p:blipFill>
        <p:spPr bwMode="auto">
          <a:xfrm>
            <a:off x="1187624" y="2060848"/>
            <a:ext cx="7128792" cy="3096344"/>
          </a:xfrm>
          <a:prstGeom prst="rect">
            <a:avLst/>
          </a:prstGeom>
          <a:noFill/>
          <a:ln w="9525">
            <a:noFill/>
            <a:miter lim="800000"/>
            <a:headEnd/>
            <a:tailEnd/>
          </a:ln>
          <a:effectLst/>
        </p:spPr>
      </p:pic>
    </p:spTree>
    <p:extLst>
      <p:ext uri="{BB962C8B-B14F-4D97-AF65-F5344CB8AC3E}">
        <p14:creationId xmlns:p14="http://schemas.microsoft.com/office/powerpoint/2010/main" val="268967183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836712"/>
            <a:ext cx="8229600" cy="5487888"/>
          </a:xfrm>
        </p:spPr>
        <p:txBody>
          <a:bodyPr>
            <a:normAutofit fontScale="77500" lnSpcReduction="20000"/>
          </a:bodyPr>
          <a:lstStyle/>
          <a:p>
            <a:pPr>
              <a:buNone/>
            </a:pPr>
            <a:r>
              <a:rPr lang="tr-TR" dirty="0"/>
              <a:t>b)  GELİR=NORMAL için </a:t>
            </a:r>
            <a:r>
              <a:rPr lang="tr-TR" b="1" i="1" dirty="0" err="1"/>
              <a:t>P</a:t>
            </a:r>
            <a:r>
              <a:rPr lang="tr-TR" b="1" i="1" baseline="-25000" dirty="0" err="1"/>
              <a:t>Sol</a:t>
            </a:r>
            <a:r>
              <a:rPr lang="tr-TR" b="1" dirty="0"/>
              <a:t> </a:t>
            </a:r>
            <a:r>
              <a:rPr lang="tr-TR" dirty="0"/>
              <a:t>ve </a:t>
            </a:r>
            <a:r>
              <a:rPr lang="tr-TR" b="1" i="1" dirty="0"/>
              <a:t>P(j|</a:t>
            </a:r>
            <a:r>
              <a:rPr lang="tr-TR" b="1" i="1" dirty="0" err="1"/>
              <a:t>t</a:t>
            </a:r>
            <a:r>
              <a:rPr lang="tr-TR" b="1" i="1" baseline="-25000" dirty="0" err="1"/>
              <a:t>Sol</a:t>
            </a:r>
            <a:r>
              <a:rPr lang="tr-TR" b="1" i="1" dirty="0"/>
              <a:t>)</a:t>
            </a:r>
            <a:r>
              <a:rPr lang="tr-TR" b="1" dirty="0"/>
              <a:t> </a:t>
            </a:r>
            <a:r>
              <a:rPr lang="tr-TR" dirty="0"/>
              <a:t>olasılıklarının hesaplanması:</a:t>
            </a:r>
            <a:endParaRPr lang="tr-TR" b="1" dirty="0"/>
          </a:p>
          <a:p>
            <a:pPr>
              <a:buNone/>
            </a:pPr>
            <a:r>
              <a:rPr lang="tr-TR" dirty="0"/>
              <a:t>	GELİR=NORMAL değerinin Tablo 8 de GELİR sütununda </a:t>
            </a:r>
            <a:r>
              <a:rPr lang="tr-TR" dirty="0">
                <a:latin typeface="Times New Roman" pitchFamily="18" charset="0"/>
                <a:cs typeface="Times New Roman" pitchFamily="18" charset="0"/>
              </a:rPr>
              <a:t>1 </a:t>
            </a:r>
            <a:r>
              <a:rPr lang="tr-TR" dirty="0"/>
              <a:t>kez tekrar edildiği görülmektedir. Eğitim kümesinde </a:t>
            </a:r>
            <a:r>
              <a:rPr lang="tr-TR" dirty="0">
                <a:latin typeface="Times New Roman" pitchFamily="18" charset="0"/>
                <a:cs typeface="Times New Roman" pitchFamily="18" charset="0"/>
              </a:rPr>
              <a:t>6</a:t>
            </a:r>
            <a:r>
              <a:rPr lang="tr-TR" dirty="0"/>
              <a:t> satır yer almaktadır. Bu durumda GELİR=NORMAL elde etme olasılığı olan </a:t>
            </a:r>
            <a:r>
              <a:rPr lang="tr-TR" i="1" dirty="0" err="1"/>
              <a:t>P</a:t>
            </a:r>
            <a:r>
              <a:rPr lang="tr-TR" i="1" baseline="-25000" dirty="0" err="1"/>
              <a:t>Sal</a:t>
            </a:r>
            <a:r>
              <a:rPr lang="tr-TR" dirty="0"/>
              <a:t> değeri şu şekilde hesaplanır:</a:t>
            </a:r>
          </a:p>
          <a:p>
            <a:pPr>
              <a:buNone/>
            </a:pPr>
            <a:r>
              <a:rPr lang="tr-TR" dirty="0"/>
              <a:t>	</a:t>
            </a:r>
            <a:r>
              <a:rPr lang="tr-TR" dirty="0" err="1"/>
              <a:t>P</a:t>
            </a:r>
            <a:r>
              <a:rPr lang="tr-TR" baseline="-25000" dirty="0" err="1"/>
              <a:t>sol</a:t>
            </a:r>
            <a:r>
              <a:rPr lang="tr-TR" dirty="0">
                <a:latin typeface="Times New Roman" pitchFamily="18" charset="0"/>
                <a:cs typeface="Times New Roman" pitchFamily="18" charset="0"/>
              </a:rPr>
              <a:t>=1/6 = 0.17</a:t>
            </a:r>
          </a:p>
          <a:p>
            <a:pPr>
              <a:buNone/>
            </a:pPr>
            <a:r>
              <a:rPr lang="tr-TR" i="1" dirty="0"/>
              <a:t>	P(EVET |</a:t>
            </a:r>
            <a:r>
              <a:rPr lang="tr-TR" i="1" dirty="0" err="1"/>
              <a:t>t</a:t>
            </a:r>
            <a:r>
              <a:rPr lang="tr-TR" i="1" baseline="-25000" dirty="0" err="1"/>
              <a:t>Sol</a:t>
            </a:r>
            <a:r>
              <a:rPr lang="tr-TR" i="1" dirty="0"/>
              <a:t>)</a:t>
            </a:r>
            <a:r>
              <a:rPr lang="tr-TR" dirty="0"/>
              <a:t> ve </a:t>
            </a:r>
            <a:r>
              <a:rPr lang="tr-TR" i="1" dirty="0"/>
              <a:t>P(HAYIR |</a:t>
            </a:r>
            <a:r>
              <a:rPr lang="tr-TR" i="1" dirty="0" err="1"/>
              <a:t>t</a:t>
            </a:r>
            <a:r>
              <a:rPr lang="tr-TR" i="1" baseline="-25000" dirty="0" err="1"/>
              <a:t>sol</a:t>
            </a:r>
            <a:r>
              <a:rPr lang="tr-TR" dirty="0"/>
              <a:t>) değerlerinin hesaplanması için Tablo 8 de GELİR sütununda NORMAL değerlerinin hangi satırlarda olduğuna bir bakalım. Tabloda sadece birinci satırda GELİR=NORMAL değerlerine sahiptir. Söz konusu satırın karşısında EVET değeri yer aldığına göre bu değer ile ilgili koşullu olasılık,</a:t>
            </a:r>
          </a:p>
          <a:p>
            <a:pPr>
              <a:buNone/>
            </a:pPr>
            <a:r>
              <a:rPr lang="tr-TR" dirty="0"/>
              <a:t>	P(EVET |</a:t>
            </a:r>
            <a:r>
              <a:rPr lang="tr-TR" dirty="0" err="1"/>
              <a:t>t</a:t>
            </a:r>
            <a:r>
              <a:rPr lang="tr-TR" baseline="-25000" dirty="0" err="1"/>
              <a:t>Sol</a:t>
            </a:r>
            <a:r>
              <a:rPr lang="tr-TR" dirty="0"/>
              <a:t>)</a:t>
            </a:r>
            <a:r>
              <a:rPr lang="tr-TR" i="1" dirty="0"/>
              <a:t> </a:t>
            </a:r>
            <a:r>
              <a:rPr lang="tr-TR" dirty="0">
                <a:latin typeface="Times New Roman" pitchFamily="18" charset="0"/>
                <a:cs typeface="Times New Roman" pitchFamily="18" charset="0"/>
              </a:rPr>
              <a:t>= 1/1 = 1</a:t>
            </a:r>
            <a:endParaRPr lang="tr-TR" i="1" dirty="0">
              <a:latin typeface="Times New Roman" pitchFamily="18" charset="0"/>
              <a:cs typeface="Times New Roman" pitchFamily="18" charset="0"/>
            </a:endParaRPr>
          </a:p>
          <a:p>
            <a:pPr lvl="1">
              <a:buNone/>
            </a:pPr>
            <a:r>
              <a:rPr lang="tr-TR" dirty="0"/>
              <a:t>P(HAYIR |</a:t>
            </a:r>
            <a:r>
              <a:rPr lang="tr-TR" dirty="0" err="1"/>
              <a:t>t</a:t>
            </a:r>
            <a:r>
              <a:rPr lang="tr-TR" baseline="-25000" dirty="0" err="1"/>
              <a:t>sol</a:t>
            </a:r>
            <a:r>
              <a:rPr lang="tr-TR" i="1" dirty="0"/>
              <a:t>) </a:t>
            </a:r>
            <a:r>
              <a:rPr lang="tr-TR" i="1" dirty="0">
                <a:latin typeface="Times New Roman" pitchFamily="18" charset="0"/>
                <a:cs typeface="Times New Roman" pitchFamily="18" charset="0"/>
              </a:rPr>
              <a:t>= 0/1= 0  </a:t>
            </a:r>
            <a:r>
              <a:rPr lang="tr-TR" i="1" dirty="0"/>
              <a:t>elde edilir.</a:t>
            </a:r>
          </a:p>
          <a:p>
            <a:pPr>
              <a:buNone/>
            </a:pPr>
            <a:endParaRPr lang="tr-TR" dirty="0"/>
          </a:p>
        </p:txBody>
      </p:sp>
    </p:spTree>
    <p:extLst>
      <p:ext uri="{BB962C8B-B14F-4D97-AF65-F5344CB8AC3E}">
        <p14:creationId xmlns:p14="http://schemas.microsoft.com/office/powerpoint/2010/main" val="400221092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692696"/>
            <a:ext cx="8229600" cy="1008112"/>
          </a:xfrm>
        </p:spPr>
        <p:txBody>
          <a:bodyPr>
            <a:normAutofit fontScale="77500" lnSpcReduction="20000"/>
          </a:bodyPr>
          <a:lstStyle/>
          <a:p>
            <a:pPr>
              <a:buNone/>
            </a:pPr>
            <a:r>
              <a:rPr lang="tr-TR" dirty="0"/>
              <a:t>Bu hesaplamalar  Tablo </a:t>
            </a:r>
            <a:r>
              <a:rPr lang="tr-TR" dirty="0">
                <a:latin typeface="Times New Roman" pitchFamily="18" charset="0"/>
                <a:cs typeface="Times New Roman" pitchFamily="18" charset="0"/>
              </a:rPr>
              <a:t>9</a:t>
            </a:r>
            <a:r>
              <a:rPr lang="tr-TR" dirty="0"/>
              <a:t>daki tüm aday bölünmeler için tekrarlanırsa aşağıdaki tablo elde edilir:</a:t>
            </a:r>
          </a:p>
          <a:p>
            <a:pPr>
              <a:buNone/>
            </a:pPr>
            <a:endParaRPr lang="tr-TR" dirty="0"/>
          </a:p>
        </p:txBody>
      </p:sp>
      <p:sp>
        <p:nvSpPr>
          <p:cNvPr id="7" name="6 Metin kutusu"/>
          <p:cNvSpPr txBox="1"/>
          <p:nvPr/>
        </p:nvSpPr>
        <p:spPr>
          <a:xfrm>
            <a:off x="3059832" y="4869160"/>
            <a:ext cx="4896544" cy="369332"/>
          </a:xfrm>
          <a:prstGeom prst="rect">
            <a:avLst/>
          </a:prstGeom>
          <a:noFill/>
        </p:spPr>
        <p:txBody>
          <a:bodyPr wrap="square" rtlCol="0">
            <a:spAutoFit/>
          </a:bodyPr>
          <a:lstStyle/>
          <a:p>
            <a:r>
              <a:rPr lang="tr-TR" dirty="0"/>
              <a:t>Tablo </a:t>
            </a:r>
            <a:r>
              <a:rPr lang="tr-TR" dirty="0">
                <a:latin typeface="Times New Roman" pitchFamily="18" charset="0"/>
                <a:cs typeface="Times New Roman" pitchFamily="18" charset="0"/>
              </a:rPr>
              <a:t>10</a:t>
            </a:r>
          </a:p>
        </p:txBody>
      </p:sp>
      <p:pic>
        <p:nvPicPr>
          <p:cNvPr id="63493" name="Picture 5"/>
          <p:cNvPicPr>
            <a:picLocks noChangeAspect="1" noChangeArrowheads="1"/>
          </p:cNvPicPr>
          <p:nvPr/>
        </p:nvPicPr>
        <p:blipFill>
          <a:blip r:embed="rId2" cstate="print"/>
          <a:srcRect r="14540" b="8511"/>
          <a:stretch>
            <a:fillRect/>
          </a:stretch>
        </p:blipFill>
        <p:spPr bwMode="auto">
          <a:xfrm>
            <a:off x="755576" y="1772816"/>
            <a:ext cx="7560840" cy="3096344"/>
          </a:xfrm>
          <a:prstGeom prst="rect">
            <a:avLst/>
          </a:prstGeom>
          <a:noFill/>
          <a:ln w="9525">
            <a:noFill/>
            <a:miter lim="800000"/>
            <a:headEnd/>
            <a:tailEnd/>
          </a:ln>
          <a:effectLst/>
        </p:spPr>
      </p:pic>
    </p:spTree>
    <p:extLst>
      <p:ext uri="{BB962C8B-B14F-4D97-AF65-F5344CB8AC3E}">
        <p14:creationId xmlns:p14="http://schemas.microsoft.com/office/powerpoint/2010/main" val="148661109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908720"/>
            <a:ext cx="8229600" cy="5415880"/>
          </a:xfrm>
        </p:spPr>
        <p:txBody>
          <a:bodyPr>
            <a:normAutofit/>
          </a:bodyPr>
          <a:lstStyle/>
          <a:p>
            <a:pPr>
              <a:buNone/>
            </a:pPr>
            <a:r>
              <a:rPr lang="tr-TR" dirty="0"/>
              <a:t>c) </a:t>
            </a:r>
            <a:r>
              <a:rPr lang="tr-TR" sz="2400" dirty="0"/>
              <a:t>GELİR </a:t>
            </a:r>
            <a:r>
              <a:rPr lang="tr-TR" sz="2400" b="1" dirty="0"/>
              <a:t>ϵ</a:t>
            </a:r>
            <a:r>
              <a:rPr lang="tr-TR" sz="2400" dirty="0"/>
              <a:t>{BÜYÜK,KÜÇÜK} için </a:t>
            </a:r>
            <a:r>
              <a:rPr lang="tr-TR" sz="2400" b="1" i="1" dirty="0" err="1"/>
              <a:t>P</a:t>
            </a:r>
            <a:r>
              <a:rPr lang="tr-TR" sz="2400" b="1" i="1" baseline="-25000" dirty="0" err="1"/>
              <a:t>Sag</a:t>
            </a:r>
            <a:r>
              <a:rPr lang="tr-TR" sz="2400" b="1" dirty="0"/>
              <a:t> </a:t>
            </a:r>
            <a:r>
              <a:rPr lang="tr-TR" sz="2400" dirty="0"/>
              <a:t>ve </a:t>
            </a:r>
            <a:r>
              <a:rPr lang="tr-TR" sz="2400" b="1" i="1" dirty="0"/>
              <a:t>P(j|</a:t>
            </a:r>
            <a:r>
              <a:rPr lang="tr-TR" sz="2400" b="1" i="1" dirty="0" err="1"/>
              <a:t>t</a:t>
            </a:r>
            <a:r>
              <a:rPr lang="tr-TR" sz="2400" b="1" i="1" baseline="-25000" dirty="0" err="1"/>
              <a:t>sağ</a:t>
            </a:r>
            <a:r>
              <a:rPr lang="tr-TR" sz="2400" b="1" i="1" baseline="-25000" dirty="0"/>
              <a:t>}</a:t>
            </a:r>
            <a:r>
              <a:rPr lang="tr-TR" sz="2400" b="1" i="1" dirty="0"/>
              <a:t>)</a:t>
            </a:r>
            <a:r>
              <a:rPr lang="tr-TR" sz="2400" b="1" dirty="0"/>
              <a:t> </a:t>
            </a:r>
            <a:r>
              <a:rPr lang="tr-TR" sz="2400" dirty="0"/>
              <a:t>olasılıkları hesaplanması:</a:t>
            </a:r>
            <a:endParaRPr lang="tr-TR" sz="2400" b="1" dirty="0"/>
          </a:p>
          <a:p>
            <a:pPr>
              <a:buNone/>
            </a:pPr>
            <a:r>
              <a:rPr lang="tr-TR" sz="2400" dirty="0"/>
              <a:t>	GELİR=BÜYÜK ve GELİR=KÜÇÜK değerlerinin eğitim kümesi içindeki tekrar sayılarını belirlememiz gerekiyor. Tekrar sayısı </a:t>
            </a:r>
            <a:r>
              <a:rPr lang="tr-TR" sz="2400" dirty="0">
                <a:latin typeface="Times New Roman" pitchFamily="18" charset="0"/>
                <a:cs typeface="Times New Roman" pitchFamily="18" charset="0"/>
              </a:rPr>
              <a:t>5 </a:t>
            </a:r>
            <a:r>
              <a:rPr lang="tr-TR" sz="2400" dirty="0"/>
              <a:t>olduğuna göre</a:t>
            </a:r>
            <a:r>
              <a:rPr lang="tr-TR" sz="2400" b="1" dirty="0"/>
              <a:t> </a:t>
            </a:r>
            <a:r>
              <a:rPr lang="tr-TR" sz="2400" i="1" dirty="0" err="1"/>
              <a:t>P</a:t>
            </a:r>
            <a:r>
              <a:rPr lang="tr-TR" sz="2400" i="1" baseline="-25000" dirty="0" err="1"/>
              <a:t>sağ</a:t>
            </a:r>
            <a:r>
              <a:rPr lang="tr-TR" sz="2400" b="1" dirty="0"/>
              <a:t> </a:t>
            </a:r>
            <a:r>
              <a:rPr lang="tr-TR" sz="2400" dirty="0"/>
              <a:t>değeri şu şekilde hesaplanır:</a:t>
            </a:r>
          </a:p>
          <a:p>
            <a:pPr>
              <a:buNone/>
            </a:pPr>
            <a:r>
              <a:rPr lang="tr-TR" sz="2400" dirty="0"/>
              <a:t>	</a:t>
            </a:r>
            <a:r>
              <a:rPr lang="tr-TR" sz="2400" dirty="0" err="1"/>
              <a:t>P</a:t>
            </a:r>
            <a:r>
              <a:rPr lang="tr-TR" sz="2400" baseline="-25000" dirty="0" err="1"/>
              <a:t>sağ</a:t>
            </a:r>
            <a:r>
              <a:rPr lang="tr-TR" sz="2400" dirty="0"/>
              <a:t>=5/6= 0.83</a:t>
            </a:r>
          </a:p>
          <a:p>
            <a:pPr>
              <a:buNone/>
            </a:pPr>
            <a:r>
              <a:rPr lang="tr-TR" sz="2400" dirty="0"/>
              <a:t>    Eğitim kümesinde GELİR=BÜYÜK ve GELİR=KÜÇÜK değerlerinin yer aldığı satırları göz önüne alalım. Bu satırlardan </a:t>
            </a:r>
            <a:r>
              <a:rPr lang="tr-TR" sz="2400" dirty="0">
                <a:latin typeface="Times New Roman" pitchFamily="18" charset="0"/>
                <a:cs typeface="Times New Roman" pitchFamily="18" charset="0"/>
              </a:rPr>
              <a:t>1</a:t>
            </a:r>
            <a:r>
              <a:rPr lang="tr-TR" sz="2400" dirty="0"/>
              <a:t> tanesinde EVET, </a:t>
            </a:r>
            <a:r>
              <a:rPr lang="tr-TR" sz="2400" dirty="0">
                <a:latin typeface="Times New Roman" pitchFamily="18" charset="0"/>
                <a:cs typeface="Times New Roman" pitchFamily="18" charset="0"/>
              </a:rPr>
              <a:t>4</a:t>
            </a:r>
            <a:r>
              <a:rPr lang="tr-TR" sz="2400" dirty="0"/>
              <a:t> tanesinde HAYIR sınıf değerinin var olduğu görülür. O halde </a:t>
            </a:r>
            <a:r>
              <a:rPr lang="tr-TR" sz="2400" i="1" dirty="0"/>
              <a:t>P(EVET |</a:t>
            </a:r>
            <a:r>
              <a:rPr lang="tr-TR" sz="2400" i="1" dirty="0" err="1"/>
              <a:t>t</a:t>
            </a:r>
            <a:r>
              <a:rPr lang="tr-TR" sz="2400" i="1" baseline="-25000" dirty="0" err="1"/>
              <a:t>Sağ</a:t>
            </a:r>
            <a:r>
              <a:rPr lang="tr-TR" sz="2400" i="1" dirty="0"/>
              <a:t>)</a:t>
            </a:r>
            <a:r>
              <a:rPr lang="tr-TR" sz="2400" dirty="0"/>
              <a:t> ve </a:t>
            </a:r>
            <a:r>
              <a:rPr lang="tr-TR" sz="2400" i="1" dirty="0"/>
              <a:t>P(HAYIR |</a:t>
            </a:r>
            <a:r>
              <a:rPr lang="tr-TR" sz="2400" i="1" dirty="0" err="1"/>
              <a:t>t</a:t>
            </a:r>
            <a:r>
              <a:rPr lang="tr-TR" sz="2400" baseline="-25000" dirty="0" err="1"/>
              <a:t>Sağ</a:t>
            </a:r>
            <a:r>
              <a:rPr lang="tr-TR" sz="2400" dirty="0"/>
              <a:t>) koşullu olasılığı şu şekilde hesaplanır:</a:t>
            </a:r>
          </a:p>
          <a:p>
            <a:pPr>
              <a:buNone/>
            </a:pPr>
            <a:endParaRPr lang="tr-TR" dirty="0"/>
          </a:p>
          <a:p>
            <a:pPr>
              <a:buNone/>
            </a:pPr>
            <a:endParaRPr lang="tr-TR" dirty="0"/>
          </a:p>
        </p:txBody>
      </p:sp>
    </p:spTree>
    <p:extLst>
      <p:ext uri="{BB962C8B-B14F-4D97-AF65-F5344CB8AC3E}">
        <p14:creationId xmlns:p14="http://schemas.microsoft.com/office/powerpoint/2010/main" val="31081504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764704"/>
            <a:ext cx="8229600" cy="1872208"/>
          </a:xfrm>
        </p:spPr>
        <p:txBody>
          <a:bodyPr>
            <a:normAutofit fontScale="85000" lnSpcReduction="10000"/>
          </a:bodyPr>
          <a:lstStyle/>
          <a:p>
            <a:pPr>
              <a:buNone/>
            </a:pPr>
            <a:r>
              <a:rPr lang="tr-TR" i="1" dirty="0"/>
              <a:t>P(EVET |</a:t>
            </a:r>
            <a:r>
              <a:rPr lang="tr-TR" i="1" dirty="0" err="1"/>
              <a:t>t</a:t>
            </a:r>
            <a:r>
              <a:rPr lang="tr-TR" i="1" baseline="-25000" dirty="0" err="1"/>
              <a:t>Sağ</a:t>
            </a:r>
            <a:r>
              <a:rPr lang="tr-TR" i="1" dirty="0"/>
              <a:t>)=1/5=0.2</a:t>
            </a:r>
          </a:p>
          <a:p>
            <a:pPr>
              <a:buNone/>
            </a:pPr>
            <a:r>
              <a:rPr lang="tr-TR" i="1" dirty="0"/>
              <a:t>P(HAYIR |</a:t>
            </a:r>
            <a:r>
              <a:rPr lang="tr-TR" i="1" dirty="0" err="1"/>
              <a:t>t</a:t>
            </a:r>
            <a:r>
              <a:rPr lang="tr-TR" baseline="-25000" dirty="0" err="1"/>
              <a:t>Sağ</a:t>
            </a:r>
            <a:r>
              <a:rPr lang="tr-TR" dirty="0"/>
              <a:t>)=4/5=0.8</a:t>
            </a:r>
          </a:p>
          <a:p>
            <a:pPr>
              <a:buNone/>
            </a:pPr>
            <a:r>
              <a:rPr lang="tr-TR" i="1" dirty="0"/>
              <a:t>Benzer biçimde diğer satırlarda hesaplamalar yapılırsa aşağıdaki tablonun elde edildiği görülür</a:t>
            </a:r>
          </a:p>
          <a:p>
            <a:pPr>
              <a:buNone/>
            </a:pPr>
            <a:endParaRPr lang="tr-TR" dirty="0"/>
          </a:p>
        </p:txBody>
      </p:sp>
      <p:pic>
        <p:nvPicPr>
          <p:cNvPr id="74754" name="Picture 2"/>
          <p:cNvPicPr>
            <a:picLocks noChangeAspect="1" noChangeArrowheads="1"/>
          </p:cNvPicPr>
          <p:nvPr/>
        </p:nvPicPr>
        <p:blipFill>
          <a:blip r:embed="rId2" cstate="print"/>
          <a:srcRect r="9615" b="5275"/>
          <a:stretch>
            <a:fillRect/>
          </a:stretch>
        </p:blipFill>
        <p:spPr bwMode="auto">
          <a:xfrm>
            <a:off x="1043608" y="2636912"/>
            <a:ext cx="6768752" cy="3744416"/>
          </a:xfrm>
          <a:prstGeom prst="rect">
            <a:avLst/>
          </a:prstGeom>
          <a:noFill/>
          <a:ln w="9525">
            <a:noFill/>
            <a:miter lim="800000"/>
            <a:headEnd/>
            <a:tailEnd/>
          </a:ln>
          <a:effectLst/>
        </p:spPr>
      </p:pic>
      <p:sp>
        <p:nvSpPr>
          <p:cNvPr id="5" name="4 Metin kutusu"/>
          <p:cNvSpPr txBox="1"/>
          <p:nvPr/>
        </p:nvSpPr>
        <p:spPr>
          <a:xfrm>
            <a:off x="3131840" y="6488668"/>
            <a:ext cx="3240360" cy="369332"/>
          </a:xfrm>
          <a:prstGeom prst="rect">
            <a:avLst/>
          </a:prstGeom>
          <a:noFill/>
        </p:spPr>
        <p:txBody>
          <a:bodyPr wrap="square" rtlCol="0">
            <a:spAutoFit/>
          </a:bodyPr>
          <a:lstStyle/>
          <a:p>
            <a:r>
              <a:rPr lang="tr-TR" dirty="0"/>
              <a:t>Tablo </a:t>
            </a:r>
            <a:r>
              <a:rPr lang="tr-TR" dirty="0">
                <a:latin typeface="Times New Roman" pitchFamily="18" charset="0"/>
                <a:cs typeface="Times New Roman" pitchFamily="18" charset="0"/>
              </a:rPr>
              <a:t>11</a:t>
            </a:r>
          </a:p>
        </p:txBody>
      </p:sp>
    </p:spTree>
    <p:extLst>
      <p:ext uri="{BB962C8B-B14F-4D97-AF65-F5344CB8AC3E}">
        <p14:creationId xmlns:p14="http://schemas.microsoft.com/office/powerpoint/2010/main" val="55794064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539552" y="692696"/>
            <a:ext cx="8229600" cy="2952328"/>
          </a:xfrm>
        </p:spPr>
        <p:txBody>
          <a:bodyPr>
            <a:normAutofit lnSpcReduction="10000"/>
          </a:bodyPr>
          <a:lstStyle/>
          <a:p>
            <a:pPr lvl="0">
              <a:buNone/>
            </a:pPr>
            <a:r>
              <a:rPr lang="tr-TR" dirty="0"/>
              <a:t>d</a:t>
            </a:r>
            <a:r>
              <a:rPr lang="tr-TR" sz="2400" dirty="0"/>
              <a:t>) 	</a:t>
            </a:r>
            <a:r>
              <a:rPr lang="tr-TR" sz="2400" b="1" dirty="0"/>
              <a:t>Ф(s|t)	</a:t>
            </a:r>
            <a:r>
              <a:rPr lang="tr-TR" sz="2400" dirty="0"/>
              <a:t>uygunluk ölçütünün hesaplanması:</a:t>
            </a:r>
            <a:endParaRPr lang="tr-TR" sz="2400" b="1" dirty="0"/>
          </a:p>
          <a:p>
            <a:pPr>
              <a:buNone/>
            </a:pPr>
            <a:r>
              <a:rPr lang="tr-TR" sz="2400" dirty="0"/>
              <a:t>	Bu t düğümünde GELİR=NORMAL ve GELİR ϵ {BÜYÜK,KÜÇÜK} biçimindeki ilk aday bölünme için söz konusu hesaplamayı sadece birinci satır için yapıyoruz:</a:t>
            </a:r>
          </a:p>
          <a:p>
            <a:pPr>
              <a:buNone/>
            </a:pPr>
            <a:r>
              <a:rPr lang="tr-TR" sz="2400" dirty="0"/>
              <a:t>	Ф ( 1|t) = 2(0.17)(0.83) [|1 - 0.2)| +| (0 - 0.8)|]	= 0.44</a:t>
            </a:r>
          </a:p>
          <a:p>
            <a:pPr>
              <a:buNone/>
            </a:pPr>
            <a:r>
              <a:rPr lang="tr-TR" sz="2400" dirty="0"/>
              <a:t>	Hesaplamalar diğer tüm satırlar için yapıldığında Sonuç olarak tablo </a:t>
            </a:r>
            <a:r>
              <a:rPr lang="tr-TR" sz="2400" dirty="0">
                <a:latin typeface="Times New Roman" pitchFamily="18" charset="0"/>
                <a:cs typeface="Times New Roman" pitchFamily="18" charset="0"/>
              </a:rPr>
              <a:t>12</a:t>
            </a:r>
            <a:r>
              <a:rPr lang="tr-TR" sz="2400" dirty="0"/>
              <a:t> elde edilir.</a:t>
            </a:r>
          </a:p>
          <a:p>
            <a:endParaRPr lang="tr-TR" dirty="0"/>
          </a:p>
        </p:txBody>
      </p:sp>
      <p:pic>
        <p:nvPicPr>
          <p:cNvPr id="4" name="Picture 1"/>
          <p:cNvPicPr>
            <a:picLocks noChangeAspect="1" noChangeArrowheads="1"/>
          </p:cNvPicPr>
          <p:nvPr/>
        </p:nvPicPr>
        <p:blipFill>
          <a:blip r:embed="rId2" cstate="print"/>
          <a:srcRect r="32449" b="6977"/>
          <a:stretch>
            <a:fillRect/>
          </a:stretch>
        </p:blipFill>
        <p:spPr bwMode="auto">
          <a:xfrm>
            <a:off x="1691680" y="3642357"/>
            <a:ext cx="5400600" cy="2666963"/>
          </a:xfrm>
          <a:prstGeom prst="rect">
            <a:avLst/>
          </a:prstGeom>
          <a:noFill/>
          <a:ln w="9525">
            <a:noFill/>
            <a:miter lim="800000"/>
            <a:headEnd/>
            <a:tailEnd/>
          </a:ln>
          <a:effectLst/>
        </p:spPr>
      </p:pic>
      <p:sp>
        <p:nvSpPr>
          <p:cNvPr id="5" name="4 Metin kutusu"/>
          <p:cNvSpPr txBox="1"/>
          <p:nvPr/>
        </p:nvSpPr>
        <p:spPr>
          <a:xfrm>
            <a:off x="2915816" y="6237312"/>
            <a:ext cx="3600400" cy="369332"/>
          </a:xfrm>
          <a:prstGeom prst="rect">
            <a:avLst/>
          </a:prstGeom>
          <a:noFill/>
        </p:spPr>
        <p:txBody>
          <a:bodyPr wrap="square" rtlCol="0">
            <a:spAutoFit/>
          </a:bodyPr>
          <a:lstStyle/>
          <a:p>
            <a:r>
              <a:rPr lang="tr-TR" dirty="0"/>
              <a:t>Tablo</a:t>
            </a:r>
            <a:r>
              <a:rPr lang="tr-TR" dirty="0">
                <a:latin typeface="Times New Roman" pitchFamily="18" charset="0"/>
                <a:cs typeface="Times New Roman" pitchFamily="18" charset="0"/>
              </a:rPr>
              <a:t>12</a:t>
            </a:r>
          </a:p>
        </p:txBody>
      </p:sp>
    </p:spTree>
    <p:extLst>
      <p:ext uri="{BB962C8B-B14F-4D97-AF65-F5344CB8AC3E}">
        <p14:creationId xmlns:p14="http://schemas.microsoft.com/office/powerpoint/2010/main" val="2033455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908720"/>
            <a:ext cx="8229600" cy="4526280"/>
          </a:xfrm>
        </p:spPr>
        <p:txBody>
          <a:bodyPr>
            <a:normAutofit fontScale="85000" lnSpcReduction="20000"/>
          </a:bodyPr>
          <a:lstStyle/>
          <a:p>
            <a:r>
              <a:rPr lang="tr-TR" dirty="0"/>
              <a:t>2.3.3. Zaman Boyutu Vardır</a:t>
            </a:r>
          </a:p>
          <a:p>
            <a:pPr algn="just"/>
            <a:endParaRPr lang="tr-TR" dirty="0"/>
          </a:p>
          <a:p>
            <a:pPr algn="just"/>
            <a:r>
              <a:rPr lang="tr-TR" dirty="0"/>
              <a:t>Veri ambarındaki tüm veriler zamanın belirli bir anına aittir. Veri ambarındaki verinin bu temel karakteristiği, işlemsel sistemlerdeki veriden oldukça farklıdır.</a:t>
            </a:r>
          </a:p>
          <a:p>
            <a:pPr algn="just"/>
            <a:r>
              <a:rPr lang="tr-TR" dirty="0" err="1"/>
              <a:t>İşlemsel</a:t>
            </a:r>
            <a:r>
              <a:rPr lang="tr-TR" dirty="0"/>
              <a:t> sistemlerde veri o anda var olan değerdir.</a:t>
            </a:r>
          </a:p>
          <a:p>
            <a:pPr algn="just"/>
            <a:r>
              <a:rPr lang="tr-TR" dirty="0"/>
              <a:t>İşlemsel sistemlerde bir veriye ulaşıldığında çoğunlukla onun şu andaki değeriyle ilgilenir.</a:t>
            </a:r>
          </a:p>
          <a:p>
            <a:pPr algn="just"/>
            <a:r>
              <a:rPr lang="tr-TR" dirty="0" err="1"/>
              <a:t>İşlemsel</a:t>
            </a:r>
            <a:r>
              <a:rPr lang="tr-TR" dirty="0"/>
              <a:t> veri de zamana dağılmış olabilir.</a:t>
            </a:r>
          </a:p>
          <a:p>
            <a:pPr algn="just"/>
            <a:r>
              <a:rPr lang="tr-TR" dirty="0"/>
              <a:t>Ancak bu süre örneğin 80 gün olabilir.</a:t>
            </a:r>
          </a:p>
          <a:p>
            <a:endParaRPr lang="tr-TR" dirty="0"/>
          </a:p>
        </p:txBody>
      </p:sp>
    </p:spTree>
    <p:extLst>
      <p:ext uri="{BB962C8B-B14F-4D97-AF65-F5344CB8AC3E}">
        <p14:creationId xmlns:p14="http://schemas.microsoft.com/office/powerpoint/2010/main" val="144367189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Metin kutusu"/>
          <p:cNvSpPr txBox="1"/>
          <p:nvPr/>
        </p:nvSpPr>
        <p:spPr>
          <a:xfrm>
            <a:off x="395536" y="980728"/>
            <a:ext cx="8568952" cy="5139869"/>
          </a:xfrm>
          <a:prstGeom prst="rect">
            <a:avLst/>
          </a:prstGeom>
          <a:noFill/>
        </p:spPr>
        <p:txBody>
          <a:bodyPr wrap="square" rtlCol="0">
            <a:spAutoFit/>
          </a:bodyPr>
          <a:lstStyle/>
          <a:p>
            <a:r>
              <a:rPr lang="tr-TR" sz="2800" dirty="0"/>
              <a:t>e) 	</a:t>
            </a:r>
            <a:r>
              <a:rPr lang="tr-TR" sz="2400" dirty="0"/>
              <a:t>En Büyük uygunluk ölçütünün seçilmesi:</a:t>
            </a:r>
          </a:p>
          <a:p>
            <a:r>
              <a:rPr lang="tr-TR" sz="2400" dirty="0"/>
              <a:t>	Tablo 12 üzerinde Ф ( s|t) sütununda en büyük değer 0.44 olup bu değer 1, 3, 4 ve</a:t>
            </a:r>
          </a:p>
          <a:p>
            <a:r>
              <a:rPr lang="tr-TR" sz="2400" dirty="0"/>
              <a:t>8. satırda yer almaktadır. Bu değerler birbirine eşit olduğundan en büyük uygunluk ölçütü olarak herhangi biri seçilebilir. Biz birinci satırdaki değeri seçiyoruz. Bu du­rumda, aday bölünmelerin yer aklığı Tablo 9 üzerinde birinci satırda yer alan GELİR=NORMAL ve GELİR ϵ {BÜYÜK,KÜÇÜK} değerlerine göre bir dallanma olacaktır. Tablo 8 de GELİR=NORMAL değerinin nerelerde olduğu araştırılır. Sadece 1. satırda bu değerin yer aldığı görülüyor. O halde dallanma (1) ve (2, 8, 9, 10, 11) biçiminde olacaktır.</a:t>
            </a:r>
          </a:p>
          <a:p>
            <a:endParaRPr lang="tr-TR" dirty="0"/>
          </a:p>
          <a:p>
            <a:endParaRPr lang="tr-TR" dirty="0"/>
          </a:p>
        </p:txBody>
      </p:sp>
    </p:spTree>
    <p:extLst>
      <p:ext uri="{BB962C8B-B14F-4D97-AF65-F5344CB8AC3E}">
        <p14:creationId xmlns:p14="http://schemas.microsoft.com/office/powerpoint/2010/main" val="74829555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836712"/>
            <a:ext cx="8229600" cy="1368152"/>
          </a:xfrm>
        </p:spPr>
        <p:txBody>
          <a:bodyPr>
            <a:normAutofit fontScale="92500" lnSpcReduction="10000"/>
          </a:bodyPr>
          <a:lstStyle/>
          <a:p>
            <a:pPr>
              <a:buNone/>
            </a:pPr>
            <a:r>
              <a:rPr lang="tr-TR" dirty="0"/>
              <a:t>f) Karar Ağacı:</a:t>
            </a:r>
          </a:p>
          <a:p>
            <a:pPr>
              <a:buNone/>
            </a:pPr>
            <a:r>
              <a:rPr lang="tr-TR" dirty="0"/>
              <a:t>Bulunan değerler göz önüne alınarak karar ağacı şu şekilde çizilebilir.</a:t>
            </a:r>
          </a:p>
        </p:txBody>
      </p:sp>
      <p:pic>
        <p:nvPicPr>
          <p:cNvPr id="4" name="3 Resim" descr="C:\Users\AHUALE~1\AppData\Local\Temp\FineReader11\media\image14.jpeg"/>
          <p:cNvPicPr/>
          <p:nvPr/>
        </p:nvPicPr>
        <p:blipFill>
          <a:blip r:embed="rId2" cstate="print"/>
          <a:srcRect/>
          <a:stretch>
            <a:fillRect/>
          </a:stretch>
        </p:blipFill>
        <p:spPr bwMode="auto">
          <a:xfrm>
            <a:off x="755576" y="2276872"/>
            <a:ext cx="7200800" cy="3888432"/>
          </a:xfrm>
          <a:prstGeom prst="rect">
            <a:avLst/>
          </a:prstGeom>
          <a:noFill/>
          <a:ln w="9525">
            <a:noFill/>
            <a:miter lim="800000"/>
            <a:headEnd/>
            <a:tailEnd/>
          </a:ln>
        </p:spPr>
      </p:pic>
      <p:sp>
        <p:nvSpPr>
          <p:cNvPr id="5" name="4 Metin kutusu"/>
          <p:cNvSpPr txBox="1"/>
          <p:nvPr/>
        </p:nvSpPr>
        <p:spPr>
          <a:xfrm>
            <a:off x="2843808" y="6309320"/>
            <a:ext cx="2520280" cy="369332"/>
          </a:xfrm>
          <a:prstGeom prst="rect">
            <a:avLst/>
          </a:prstGeom>
          <a:noFill/>
        </p:spPr>
        <p:txBody>
          <a:bodyPr wrap="square" rtlCol="0">
            <a:spAutoFit/>
          </a:bodyPr>
          <a:lstStyle/>
          <a:p>
            <a:r>
              <a:rPr lang="tr-TR" dirty="0"/>
              <a:t>Şekil </a:t>
            </a:r>
            <a:r>
              <a:rPr lang="tr-TR" dirty="0">
                <a:latin typeface="Times New Roman" pitchFamily="18" charset="0"/>
                <a:cs typeface="Times New Roman" pitchFamily="18" charset="0"/>
              </a:rPr>
              <a:t>2</a:t>
            </a:r>
          </a:p>
        </p:txBody>
      </p:sp>
    </p:spTree>
    <p:extLst>
      <p:ext uri="{BB962C8B-B14F-4D97-AF65-F5344CB8AC3E}">
        <p14:creationId xmlns:p14="http://schemas.microsoft.com/office/powerpoint/2010/main" val="313945167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620688"/>
            <a:ext cx="8229600" cy="1296144"/>
          </a:xfrm>
        </p:spPr>
        <p:txBody>
          <a:bodyPr>
            <a:normAutofit fontScale="92500" lnSpcReduction="20000"/>
          </a:bodyPr>
          <a:lstStyle/>
          <a:p>
            <a:pPr>
              <a:buNone/>
            </a:pPr>
            <a:r>
              <a:rPr lang="tr-TR" dirty="0"/>
              <a:t>Adım</a:t>
            </a:r>
            <a:r>
              <a:rPr lang="tr-TR" dirty="0">
                <a:latin typeface="Times New Roman" pitchFamily="18" charset="0"/>
                <a:cs typeface="Times New Roman" pitchFamily="18" charset="0"/>
              </a:rPr>
              <a:t>3</a:t>
            </a:r>
            <a:r>
              <a:rPr lang="tr-TR" dirty="0"/>
              <a:t>: Bu adımda (2,8,9,10,11) satırları için karar verilmesi gerekmektedir. Yeni eğitim kümesi şu şekilde olacaktır.</a:t>
            </a:r>
          </a:p>
          <a:p>
            <a:pPr>
              <a:buNone/>
            </a:pPr>
            <a:endParaRPr lang="tr-TR" dirty="0"/>
          </a:p>
        </p:txBody>
      </p:sp>
      <p:pic>
        <p:nvPicPr>
          <p:cNvPr id="78852" name="Picture 4"/>
          <p:cNvPicPr>
            <a:picLocks noChangeAspect="1" noChangeArrowheads="1"/>
          </p:cNvPicPr>
          <p:nvPr/>
        </p:nvPicPr>
        <p:blipFill>
          <a:blip r:embed="rId2" cstate="print"/>
          <a:srcRect r="20597" b="9302"/>
          <a:stretch>
            <a:fillRect/>
          </a:stretch>
        </p:blipFill>
        <p:spPr bwMode="auto">
          <a:xfrm>
            <a:off x="755576" y="1988840"/>
            <a:ext cx="7056784" cy="2808312"/>
          </a:xfrm>
          <a:prstGeom prst="rect">
            <a:avLst/>
          </a:prstGeom>
          <a:noFill/>
          <a:ln w="9525">
            <a:noFill/>
            <a:miter lim="800000"/>
            <a:headEnd/>
            <a:tailEnd/>
          </a:ln>
          <a:effectLst/>
        </p:spPr>
      </p:pic>
      <p:sp>
        <p:nvSpPr>
          <p:cNvPr id="10" name="9 Metin kutusu"/>
          <p:cNvSpPr txBox="1"/>
          <p:nvPr/>
        </p:nvSpPr>
        <p:spPr>
          <a:xfrm>
            <a:off x="3131840" y="4869160"/>
            <a:ext cx="2808312" cy="369332"/>
          </a:xfrm>
          <a:prstGeom prst="rect">
            <a:avLst/>
          </a:prstGeom>
          <a:noFill/>
        </p:spPr>
        <p:txBody>
          <a:bodyPr wrap="square" rtlCol="0">
            <a:spAutoFit/>
          </a:bodyPr>
          <a:lstStyle/>
          <a:p>
            <a:r>
              <a:rPr lang="tr-TR" dirty="0"/>
              <a:t>Tablo </a:t>
            </a:r>
            <a:r>
              <a:rPr lang="tr-TR" dirty="0">
                <a:latin typeface="Times New Roman" pitchFamily="18" charset="0"/>
                <a:cs typeface="Times New Roman" pitchFamily="18" charset="0"/>
              </a:rPr>
              <a:t>13</a:t>
            </a:r>
          </a:p>
        </p:txBody>
      </p:sp>
    </p:spTree>
    <p:extLst>
      <p:ext uri="{BB962C8B-B14F-4D97-AF65-F5344CB8AC3E}">
        <p14:creationId xmlns:p14="http://schemas.microsoft.com/office/powerpoint/2010/main" val="252420011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764704"/>
            <a:ext cx="8229600" cy="936104"/>
          </a:xfrm>
        </p:spPr>
        <p:txBody>
          <a:bodyPr/>
          <a:lstStyle/>
          <a:p>
            <a:pPr lvl="0">
              <a:buNone/>
            </a:pPr>
            <a:r>
              <a:rPr lang="tr-TR" sz="2400" dirty="0"/>
              <a:t>a) Aday bölünme tablosu ise, yukarıdaki eğitim kümesine bağlı olarak şu şekilde düzenlenebilir:</a:t>
            </a:r>
            <a:endParaRPr lang="tr-TR" sz="2400" b="1" dirty="0"/>
          </a:p>
          <a:p>
            <a:pPr>
              <a:buNone/>
            </a:pPr>
            <a:endParaRPr lang="tr-TR" dirty="0"/>
          </a:p>
        </p:txBody>
      </p:sp>
      <p:pic>
        <p:nvPicPr>
          <p:cNvPr id="80904" name="Picture 8"/>
          <p:cNvPicPr>
            <a:picLocks noChangeAspect="1" noChangeArrowheads="1"/>
          </p:cNvPicPr>
          <p:nvPr/>
        </p:nvPicPr>
        <p:blipFill>
          <a:blip r:embed="rId2" cstate="print"/>
          <a:srcRect/>
          <a:stretch>
            <a:fillRect/>
          </a:stretch>
        </p:blipFill>
        <p:spPr bwMode="auto">
          <a:xfrm>
            <a:off x="1835696" y="1484784"/>
            <a:ext cx="6785464" cy="2561059"/>
          </a:xfrm>
          <a:prstGeom prst="rect">
            <a:avLst/>
          </a:prstGeom>
          <a:noFill/>
          <a:ln w="9525">
            <a:noFill/>
            <a:miter lim="800000"/>
            <a:headEnd/>
            <a:tailEnd/>
          </a:ln>
          <a:effectLst/>
        </p:spPr>
      </p:pic>
      <p:sp>
        <p:nvSpPr>
          <p:cNvPr id="16" name="15 Metin kutusu"/>
          <p:cNvSpPr txBox="1"/>
          <p:nvPr/>
        </p:nvSpPr>
        <p:spPr>
          <a:xfrm>
            <a:off x="3203848" y="3861048"/>
            <a:ext cx="2808312" cy="369332"/>
          </a:xfrm>
          <a:prstGeom prst="rect">
            <a:avLst/>
          </a:prstGeom>
          <a:noFill/>
        </p:spPr>
        <p:txBody>
          <a:bodyPr wrap="square" rtlCol="0">
            <a:spAutoFit/>
          </a:bodyPr>
          <a:lstStyle/>
          <a:p>
            <a:r>
              <a:rPr lang="tr-TR" dirty="0"/>
              <a:t>Tablo </a:t>
            </a:r>
            <a:r>
              <a:rPr lang="tr-TR" dirty="0">
                <a:latin typeface="Times New Roman" pitchFamily="18" charset="0"/>
                <a:cs typeface="Times New Roman" pitchFamily="18" charset="0"/>
              </a:rPr>
              <a:t>14</a:t>
            </a:r>
          </a:p>
        </p:txBody>
      </p:sp>
      <p:sp>
        <p:nvSpPr>
          <p:cNvPr id="17" name="16 Metin kutusu"/>
          <p:cNvSpPr txBox="1"/>
          <p:nvPr/>
        </p:nvSpPr>
        <p:spPr>
          <a:xfrm>
            <a:off x="431032" y="4221088"/>
            <a:ext cx="8712968" cy="1938992"/>
          </a:xfrm>
          <a:prstGeom prst="rect">
            <a:avLst/>
          </a:prstGeom>
          <a:noFill/>
        </p:spPr>
        <p:txBody>
          <a:bodyPr wrap="square" rtlCol="0">
            <a:spAutoFit/>
          </a:bodyPr>
          <a:lstStyle/>
          <a:p>
            <a:pPr lvl="0"/>
            <a:r>
              <a:rPr lang="tr-TR" sz="2400" dirty="0"/>
              <a:t>b) GELİR=BÜYÜK için </a:t>
            </a:r>
            <a:r>
              <a:rPr lang="tr-TR" sz="2400" b="1" i="1" dirty="0" err="1"/>
              <a:t>P</a:t>
            </a:r>
            <a:r>
              <a:rPr lang="tr-TR" sz="2400" b="1" i="1" baseline="-25000" dirty="0" err="1"/>
              <a:t>sol</a:t>
            </a:r>
            <a:r>
              <a:rPr lang="tr-TR" sz="2400" b="1" i="1" baseline="-25000" dirty="0"/>
              <a:t> </a:t>
            </a:r>
            <a:r>
              <a:rPr lang="tr-TR" sz="2400" dirty="0"/>
              <a:t>ve </a:t>
            </a:r>
            <a:r>
              <a:rPr lang="tr-TR" sz="2400" b="1" i="1" dirty="0"/>
              <a:t>P(j|</a:t>
            </a:r>
            <a:r>
              <a:rPr lang="tr-TR" sz="2400" b="1" i="1" dirty="0" err="1"/>
              <a:t>t</a:t>
            </a:r>
            <a:r>
              <a:rPr lang="tr-TR" sz="2400" b="1" baseline="-25000" dirty="0" err="1"/>
              <a:t>Sol</a:t>
            </a:r>
            <a:r>
              <a:rPr lang="tr-TR" sz="2400" b="1" dirty="0"/>
              <a:t>) </a:t>
            </a:r>
            <a:r>
              <a:rPr lang="tr-TR" sz="2400" dirty="0"/>
              <a:t>olasılıklarının hesaplanması:</a:t>
            </a:r>
          </a:p>
          <a:p>
            <a:r>
              <a:rPr lang="tr-TR" dirty="0"/>
              <a:t>GELİR=BÜYÜK değerinin Tablo </a:t>
            </a:r>
            <a:r>
              <a:rPr lang="tr-TR" dirty="0">
                <a:latin typeface="Times New Roman" pitchFamily="18" charset="0"/>
                <a:cs typeface="Times New Roman" pitchFamily="18" charset="0"/>
              </a:rPr>
              <a:t>13</a:t>
            </a:r>
            <a:r>
              <a:rPr lang="tr-TR" dirty="0"/>
              <a:t> de GELİR sütununda </a:t>
            </a:r>
            <a:r>
              <a:rPr lang="tr-TR" dirty="0">
                <a:latin typeface="Times New Roman" pitchFamily="18" charset="0"/>
                <a:cs typeface="Times New Roman" pitchFamily="18" charset="0"/>
              </a:rPr>
              <a:t>3</a:t>
            </a:r>
            <a:r>
              <a:rPr lang="tr-TR" dirty="0"/>
              <a:t> kez tekrar edildiği görülmektedir. Eğitim kümesinde ise </a:t>
            </a:r>
            <a:r>
              <a:rPr lang="tr-TR" dirty="0">
                <a:latin typeface="Times New Roman" pitchFamily="18" charset="0"/>
                <a:cs typeface="Times New Roman" pitchFamily="18" charset="0"/>
              </a:rPr>
              <a:t>5</a:t>
            </a:r>
            <a:r>
              <a:rPr lang="tr-TR" dirty="0"/>
              <a:t> satır yer almaktadır. O halde GELİR=BÜYÜK elde etme olasılığı olan </a:t>
            </a:r>
            <a:r>
              <a:rPr lang="tr-TR" i="1" dirty="0" err="1"/>
              <a:t>P</a:t>
            </a:r>
            <a:r>
              <a:rPr lang="tr-TR" i="1" baseline="-25000" dirty="0" err="1"/>
              <a:t>Sol</a:t>
            </a:r>
            <a:r>
              <a:rPr lang="tr-TR" dirty="0"/>
              <a:t> değeri şu şekilde hesaplanır:</a:t>
            </a:r>
          </a:p>
          <a:p>
            <a:r>
              <a:rPr lang="tr-TR" b="1" i="1" dirty="0" err="1"/>
              <a:t>P</a:t>
            </a:r>
            <a:r>
              <a:rPr lang="tr-TR" b="1" i="1" baseline="-25000" dirty="0" err="1"/>
              <a:t>sol</a:t>
            </a:r>
            <a:r>
              <a:rPr lang="tr-TR" dirty="0"/>
              <a:t>=</a:t>
            </a:r>
            <a:r>
              <a:rPr lang="tr-TR" dirty="0">
                <a:latin typeface="Times New Roman" pitchFamily="18" charset="0"/>
                <a:cs typeface="Times New Roman" pitchFamily="18" charset="0"/>
              </a:rPr>
              <a:t>3/5=0.6</a:t>
            </a:r>
            <a:endParaRPr lang="tr-TR" dirty="0"/>
          </a:p>
        </p:txBody>
      </p:sp>
    </p:spTree>
    <p:extLst>
      <p:ext uri="{BB962C8B-B14F-4D97-AF65-F5344CB8AC3E}">
        <p14:creationId xmlns:p14="http://schemas.microsoft.com/office/powerpoint/2010/main" val="66171058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764704"/>
            <a:ext cx="8229600" cy="2664296"/>
          </a:xfrm>
        </p:spPr>
        <p:txBody>
          <a:bodyPr>
            <a:normAutofit fontScale="92500"/>
          </a:bodyPr>
          <a:lstStyle/>
          <a:p>
            <a:pPr>
              <a:buNone/>
            </a:pPr>
            <a:r>
              <a:rPr lang="tr-TR" sz="2200" i="1" dirty="0"/>
              <a:t>P(EVET|</a:t>
            </a:r>
            <a:r>
              <a:rPr lang="tr-TR" sz="2200" i="1" dirty="0" err="1"/>
              <a:t>t</a:t>
            </a:r>
            <a:r>
              <a:rPr lang="tr-TR" sz="2200" i="1" baseline="-25000" dirty="0" err="1"/>
              <a:t>sol</a:t>
            </a:r>
            <a:r>
              <a:rPr lang="tr-TR" sz="2200" i="1" dirty="0"/>
              <a:t>)</a:t>
            </a:r>
            <a:r>
              <a:rPr lang="tr-TR" sz="2200" dirty="0"/>
              <a:t> ve </a:t>
            </a:r>
            <a:r>
              <a:rPr lang="tr-TR" sz="2200" i="1" dirty="0"/>
              <a:t>P(HAYIR|</a:t>
            </a:r>
            <a:r>
              <a:rPr lang="tr-TR" sz="2200" i="1" dirty="0" err="1"/>
              <a:t>t</a:t>
            </a:r>
            <a:r>
              <a:rPr lang="tr-TR" sz="2200" i="1" baseline="-25000" dirty="0" err="1"/>
              <a:t>sol</a:t>
            </a:r>
            <a:r>
              <a:rPr lang="tr-TR" sz="2200" i="1" dirty="0"/>
              <a:t>)</a:t>
            </a:r>
            <a:r>
              <a:rPr lang="tr-TR" sz="2200" dirty="0"/>
              <a:t> değerlerinin hesaplanması için Tablo </a:t>
            </a:r>
            <a:r>
              <a:rPr lang="tr-TR" sz="2200" dirty="0">
                <a:latin typeface="Times New Roman" pitchFamily="18" charset="0"/>
                <a:cs typeface="Times New Roman" pitchFamily="18" charset="0"/>
              </a:rPr>
              <a:t>13</a:t>
            </a:r>
            <a:r>
              <a:rPr lang="tr-TR" sz="2200" dirty="0"/>
              <a:t> de GELİR sütununda BÜYÜK değerinin hangi satırlarda olduğu belirlenir. Tabloda üç satırda bu değer yer almaktadır. O halde EVET ve HAYIR</a:t>
            </a:r>
            <a:r>
              <a:rPr lang="tr-TR" sz="2200" b="1" dirty="0"/>
              <a:t> </a:t>
            </a:r>
            <a:r>
              <a:rPr lang="tr-TR" sz="2200" dirty="0"/>
              <a:t>değerleri için koşullu olasılık,</a:t>
            </a:r>
          </a:p>
          <a:p>
            <a:pPr>
              <a:buNone/>
            </a:pPr>
            <a:r>
              <a:rPr lang="tr-TR" dirty="0"/>
              <a:t>	</a:t>
            </a:r>
            <a:r>
              <a:rPr lang="tr-TR" sz="2200" dirty="0"/>
              <a:t>P(EVET |</a:t>
            </a:r>
            <a:r>
              <a:rPr lang="tr-TR" sz="2200" dirty="0" err="1"/>
              <a:t>t</a:t>
            </a:r>
            <a:r>
              <a:rPr lang="tr-TR" sz="2200" baseline="-25000" dirty="0" err="1"/>
              <a:t>Sol</a:t>
            </a:r>
            <a:r>
              <a:rPr lang="tr-TR" sz="2200" dirty="0"/>
              <a:t>)</a:t>
            </a:r>
            <a:r>
              <a:rPr lang="tr-TR" sz="2200" i="1" dirty="0"/>
              <a:t> </a:t>
            </a:r>
            <a:r>
              <a:rPr lang="tr-TR" sz="2200" dirty="0">
                <a:latin typeface="Times New Roman" pitchFamily="18" charset="0"/>
                <a:cs typeface="Times New Roman" pitchFamily="18" charset="0"/>
              </a:rPr>
              <a:t>= 1/3 = 1</a:t>
            </a:r>
            <a:endParaRPr lang="tr-TR" sz="2200" i="1" dirty="0">
              <a:latin typeface="Times New Roman" pitchFamily="18" charset="0"/>
              <a:cs typeface="Times New Roman" pitchFamily="18" charset="0"/>
            </a:endParaRPr>
          </a:p>
          <a:p>
            <a:pPr>
              <a:buNone/>
            </a:pPr>
            <a:r>
              <a:rPr lang="tr-TR" sz="2200" i="1" dirty="0">
                <a:latin typeface="Times New Roman" pitchFamily="18" charset="0"/>
                <a:cs typeface="Times New Roman" pitchFamily="18" charset="0"/>
              </a:rPr>
              <a:t>	</a:t>
            </a:r>
            <a:r>
              <a:rPr lang="tr-TR" sz="2200" dirty="0"/>
              <a:t>P(HAYIR |</a:t>
            </a:r>
            <a:r>
              <a:rPr lang="tr-TR" sz="2200" dirty="0" err="1"/>
              <a:t>t</a:t>
            </a:r>
            <a:r>
              <a:rPr lang="tr-TR" sz="2200" baseline="-25000" dirty="0" err="1"/>
              <a:t>sol</a:t>
            </a:r>
            <a:r>
              <a:rPr lang="tr-TR" sz="2200" i="1" dirty="0"/>
              <a:t>) </a:t>
            </a:r>
            <a:r>
              <a:rPr lang="tr-TR" sz="2200" i="1" dirty="0">
                <a:latin typeface="Times New Roman" pitchFamily="18" charset="0"/>
                <a:cs typeface="Times New Roman" pitchFamily="18" charset="0"/>
              </a:rPr>
              <a:t>= 2/3= 0.67  </a:t>
            </a:r>
            <a:r>
              <a:rPr lang="tr-TR" sz="2200" i="1" dirty="0"/>
              <a:t>elde edilir.</a:t>
            </a:r>
          </a:p>
          <a:p>
            <a:pPr>
              <a:buNone/>
            </a:pPr>
            <a:r>
              <a:rPr lang="tr-TR" sz="2200" i="1" dirty="0"/>
              <a:t> Tüm aday bölünmeler için tekrarlanırsa aşağıdaki tablo elde edilir.</a:t>
            </a:r>
            <a:endParaRPr lang="tr-TR" sz="2200" dirty="0"/>
          </a:p>
          <a:p>
            <a:pPr>
              <a:buNone/>
            </a:pPr>
            <a:endParaRPr lang="tr-TR" dirty="0"/>
          </a:p>
        </p:txBody>
      </p:sp>
      <p:pic>
        <p:nvPicPr>
          <p:cNvPr id="81921" name="Picture 1"/>
          <p:cNvPicPr>
            <a:picLocks noChangeAspect="1" noChangeArrowheads="1"/>
          </p:cNvPicPr>
          <p:nvPr/>
        </p:nvPicPr>
        <p:blipFill>
          <a:blip r:embed="rId2" cstate="print"/>
          <a:srcRect r="15705" b="4762"/>
          <a:stretch>
            <a:fillRect/>
          </a:stretch>
        </p:blipFill>
        <p:spPr bwMode="auto">
          <a:xfrm>
            <a:off x="539552" y="3356992"/>
            <a:ext cx="8352928" cy="2880320"/>
          </a:xfrm>
          <a:prstGeom prst="rect">
            <a:avLst/>
          </a:prstGeom>
          <a:noFill/>
          <a:ln w="9525">
            <a:noFill/>
            <a:miter lim="800000"/>
            <a:headEnd/>
            <a:tailEnd/>
          </a:ln>
          <a:effectLst/>
        </p:spPr>
      </p:pic>
      <p:sp>
        <p:nvSpPr>
          <p:cNvPr id="5" name="4 Metin kutusu"/>
          <p:cNvSpPr txBox="1"/>
          <p:nvPr/>
        </p:nvSpPr>
        <p:spPr>
          <a:xfrm>
            <a:off x="2915816" y="5877272"/>
            <a:ext cx="2808312" cy="369332"/>
          </a:xfrm>
          <a:prstGeom prst="rect">
            <a:avLst/>
          </a:prstGeom>
          <a:noFill/>
        </p:spPr>
        <p:txBody>
          <a:bodyPr wrap="square" rtlCol="0">
            <a:spAutoFit/>
          </a:bodyPr>
          <a:lstStyle/>
          <a:p>
            <a:r>
              <a:rPr lang="tr-TR" dirty="0"/>
              <a:t>Tablo </a:t>
            </a:r>
            <a:r>
              <a:rPr lang="tr-TR" dirty="0">
                <a:latin typeface="Times New Roman" pitchFamily="18" charset="0"/>
                <a:cs typeface="Times New Roman" pitchFamily="18" charset="0"/>
              </a:rPr>
              <a:t>15</a:t>
            </a:r>
          </a:p>
        </p:txBody>
      </p:sp>
    </p:spTree>
    <p:extLst>
      <p:ext uri="{BB962C8B-B14F-4D97-AF65-F5344CB8AC3E}">
        <p14:creationId xmlns:p14="http://schemas.microsoft.com/office/powerpoint/2010/main" val="199764640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692696"/>
            <a:ext cx="8229600" cy="5631904"/>
          </a:xfrm>
        </p:spPr>
        <p:txBody>
          <a:bodyPr/>
          <a:lstStyle/>
          <a:p>
            <a:pPr lvl="0">
              <a:buNone/>
            </a:pPr>
            <a:r>
              <a:rPr lang="tr-TR" sz="2400" dirty="0"/>
              <a:t>c) GELİR=KÜÇÜK için </a:t>
            </a:r>
            <a:r>
              <a:rPr lang="tr-TR" sz="2400" i="1" dirty="0" err="1"/>
              <a:t>P</a:t>
            </a:r>
            <a:r>
              <a:rPr lang="tr-TR" sz="2400" i="1" baseline="-25000" dirty="0" err="1"/>
              <a:t>Sağ</a:t>
            </a:r>
            <a:r>
              <a:rPr lang="tr-TR" sz="2400" dirty="0"/>
              <a:t> ve </a:t>
            </a:r>
            <a:r>
              <a:rPr lang="tr-TR" sz="2400" i="1" dirty="0"/>
              <a:t>P(j |</a:t>
            </a:r>
            <a:r>
              <a:rPr lang="tr-TR" sz="2400" i="1" dirty="0" err="1"/>
              <a:t>t</a:t>
            </a:r>
            <a:r>
              <a:rPr lang="tr-TR" sz="2400" baseline="-25000" dirty="0" err="1"/>
              <a:t>Sağ</a:t>
            </a:r>
            <a:r>
              <a:rPr lang="tr-TR" sz="2400" dirty="0"/>
              <a:t>) olasılıklarının hesaplanması:</a:t>
            </a:r>
          </a:p>
          <a:p>
            <a:pPr>
              <a:buNone/>
            </a:pPr>
            <a:r>
              <a:rPr lang="tr-TR" sz="2400" dirty="0"/>
              <a:t>	GELİR=KÜÇÜK değerlerinin eğitim kümesi içindeki tekrar sayısı 2 olduğuna göre </a:t>
            </a:r>
            <a:r>
              <a:rPr lang="tr-TR" sz="2400" i="1" dirty="0" err="1"/>
              <a:t>P</a:t>
            </a:r>
            <a:r>
              <a:rPr lang="tr-TR" sz="2400" i="1" baseline="-25000" dirty="0" err="1"/>
              <a:t>sağ</a:t>
            </a:r>
            <a:r>
              <a:rPr lang="tr-TR" sz="2400" dirty="0"/>
              <a:t> değeri şu şekilde hesaplanır:</a:t>
            </a:r>
          </a:p>
          <a:p>
            <a:pPr>
              <a:buNone/>
            </a:pPr>
            <a:r>
              <a:rPr lang="tr-TR" sz="2400" i="1" dirty="0"/>
              <a:t>	</a:t>
            </a:r>
            <a:r>
              <a:rPr lang="tr-TR" sz="2400" i="1" dirty="0" err="1"/>
              <a:t>P</a:t>
            </a:r>
            <a:r>
              <a:rPr lang="tr-TR" sz="2400" i="1" baseline="-25000" dirty="0" err="1"/>
              <a:t>Sağ</a:t>
            </a:r>
            <a:r>
              <a:rPr lang="tr-TR" sz="2400" dirty="0">
                <a:latin typeface="Times New Roman" pitchFamily="18" charset="0"/>
                <a:cs typeface="Times New Roman" pitchFamily="18" charset="0"/>
              </a:rPr>
              <a:t>=2/5=0.4</a:t>
            </a:r>
          </a:p>
          <a:p>
            <a:pPr>
              <a:buNone/>
            </a:pPr>
            <a:r>
              <a:rPr lang="tr-TR" sz="2400" dirty="0"/>
              <a:t>	Bu kez GELİR=KÜÇÜK değerlerinin yer aldığı satırları göz önüne alalım. Söz konusu satırlar </a:t>
            </a:r>
            <a:r>
              <a:rPr lang="tr-TR" sz="2400" dirty="0">
                <a:latin typeface="Times New Roman" pitchFamily="18" charset="0"/>
                <a:cs typeface="Times New Roman" pitchFamily="18" charset="0"/>
              </a:rPr>
              <a:t>2</a:t>
            </a:r>
            <a:r>
              <a:rPr lang="tr-TR" sz="2400" dirty="0"/>
              <a:t> tanedir. Bu satırlardan hiçbirinde EVET yoktur. Buna karşılık </a:t>
            </a:r>
            <a:r>
              <a:rPr lang="tr-TR" sz="2400" dirty="0">
                <a:latin typeface="Times New Roman" pitchFamily="18" charset="0"/>
                <a:cs typeface="Times New Roman" pitchFamily="18" charset="0"/>
              </a:rPr>
              <a:t>2</a:t>
            </a:r>
            <a:r>
              <a:rPr lang="tr-TR" sz="2400" dirty="0"/>
              <a:t> tane HAYIR değeri bulunduğu görülür. O halde </a:t>
            </a:r>
            <a:r>
              <a:rPr lang="tr-TR" sz="2400" i="1" dirty="0"/>
              <a:t>P(EVET</a:t>
            </a:r>
            <a:r>
              <a:rPr lang="tr-TR" sz="2400" dirty="0"/>
              <a:t> | </a:t>
            </a:r>
            <a:r>
              <a:rPr lang="tr-TR" sz="2400" i="1" dirty="0" err="1"/>
              <a:t>t</a:t>
            </a:r>
            <a:r>
              <a:rPr lang="tr-TR" sz="2400" baseline="-25000" dirty="0" err="1"/>
              <a:t>Sağ</a:t>
            </a:r>
            <a:r>
              <a:rPr lang="tr-TR" sz="2400" dirty="0"/>
              <a:t>) ve </a:t>
            </a:r>
            <a:r>
              <a:rPr lang="tr-TR" sz="2400" i="1" dirty="0"/>
              <a:t>P(HAYIR\</a:t>
            </a:r>
            <a:r>
              <a:rPr lang="tr-TR" sz="2400" i="1" dirty="0" err="1"/>
              <a:t>t</a:t>
            </a:r>
            <a:r>
              <a:rPr lang="tr-TR" sz="2400" i="1" baseline="-25000" dirty="0" err="1"/>
              <a:t>Sağ</a:t>
            </a:r>
            <a:r>
              <a:rPr lang="tr-TR" sz="2400" i="1" dirty="0"/>
              <a:t>)</a:t>
            </a:r>
            <a:r>
              <a:rPr lang="tr-TR" sz="2400" dirty="0"/>
              <a:t> koşullu olasılık değerleri şu şekilde hesaplanır:</a:t>
            </a:r>
          </a:p>
          <a:p>
            <a:pPr>
              <a:buNone/>
            </a:pPr>
            <a:r>
              <a:rPr lang="tr-TR" sz="2400" i="1" dirty="0"/>
              <a:t>	P(EVET</a:t>
            </a:r>
            <a:r>
              <a:rPr lang="tr-TR" sz="2400" dirty="0"/>
              <a:t> |</a:t>
            </a:r>
            <a:r>
              <a:rPr lang="tr-TR" sz="2400" i="1" dirty="0" err="1"/>
              <a:t>t</a:t>
            </a:r>
            <a:r>
              <a:rPr lang="tr-TR" sz="2400" i="1" baseline="-25000" dirty="0" err="1"/>
              <a:t>sağ</a:t>
            </a:r>
            <a:r>
              <a:rPr lang="tr-TR" sz="2400" dirty="0"/>
              <a:t>) </a:t>
            </a:r>
            <a:r>
              <a:rPr lang="tr-TR" sz="2400" dirty="0">
                <a:latin typeface="Times New Roman" pitchFamily="18" charset="0"/>
                <a:cs typeface="Times New Roman" pitchFamily="18" charset="0"/>
              </a:rPr>
              <a:t>= 0/2 = 0</a:t>
            </a:r>
          </a:p>
          <a:p>
            <a:pPr>
              <a:buNone/>
            </a:pPr>
            <a:r>
              <a:rPr lang="tr-TR" sz="2400" dirty="0"/>
              <a:t>	P(HAYIR |</a:t>
            </a:r>
            <a:r>
              <a:rPr lang="tr-TR" sz="2400" dirty="0" err="1"/>
              <a:t>t</a:t>
            </a:r>
            <a:r>
              <a:rPr lang="tr-TR" sz="2400" baseline="-25000" dirty="0" err="1"/>
              <a:t>sağ</a:t>
            </a:r>
            <a:r>
              <a:rPr lang="tr-TR" sz="2400" dirty="0"/>
              <a:t>) </a:t>
            </a:r>
            <a:r>
              <a:rPr lang="tr-TR" sz="2400" dirty="0">
                <a:latin typeface="Times New Roman" pitchFamily="18" charset="0"/>
                <a:cs typeface="Times New Roman" pitchFamily="18" charset="0"/>
              </a:rPr>
              <a:t>= 2/2= 1</a:t>
            </a:r>
            <a:endParaRPr lang="tr-TR" sz="2400" i="1" dirty="0">
              <a:latin typeface="Times New Roman" pitchFamily="18" charset="0"/>
              <a:cs typeface="Times New Roman" pitchFamily="18" charset="0"/>
            </a:endParaRPr>
          </a:p>
          <a:p>
            <a:pPr lvl="0">
              <a:buNone/>
            </a:pPr>
            <a:endParaRPr lang="tr-TR" sz="2400" dirty="0"/>
          </a:p>
          <a:p>
            <a:pPr>
              <a:buNone/>
            </a:pPr>
            <a:endParaRPr lang="tr-TR" dirty="0"/>
          </a:p>
        </p:txBody>
      </p:sp>
    </p:spTree>
    <p:extLst>
      <p:ext uri="{BB962C8B-B14F-4D97-AF65-F5344CB8AC3E}">
        <p14:creationId xmlns:p14="http://schemas.microsoft.com/office/powerpoint/2010/main" val="212662950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548680"/>
            <a:ext cx="8229600" cy="864096"/>
          </a:xfrm>
        </p:spPr>
        <p:txBody>
          <a:bodyPr>
            <a:normAutofit fontScale="92500" lnSpcReduction="20000"/>
          </a:bodyPr>
          <a:lstStyle/>
          <a:p>
            <a:pPr>
              <a:buNone/>
            </a:pPr>
            <a:r>
              <a:rPr lang="tr-TR" dirty="0"/>
              <a:t>Benzer biçimde diğer satırlarda hesaplamalar yapılırsa aşağıdaki tablonun elde edilir.</a:t>
            </a:r>
          </a:p>
        </p:txBody>
      </p:sp>
      <p:pic>
        <p:nvPicPr>
          <p:cNvPr id="82947" name="Picture 3"/>
          <p:cNvPicPr>
            <a:picLocks noChangeAspect="1" noChangeArrowheads="1"/>
          </p:cNvPicPr>
          <p:nvPr/>
        </p:nvPicPr>
        <p:blipFill>
          <a:blip r:embed="rId2" cstate="print"/>
          <a:srcRect r="11325" b="16129"/>
          <a:stretch>
            <a:fillRect/>
          </a:stretch>
        </p:blipFill>
        <p:spPr bwMode="auto">
          <a:xfrm>
            <a:off x="899592" y="1484784"/>
            <a:ext cx="6480720" cy="1872208"/>
          </a:xfrm>
          <a:prstGeom prst="rect">
            <a:avLst/>
          </a:prstGeom>
          <a:noFill/>
          <a:ln w="9525">
            <a:noFill/>
            <a:miter lim="800000"/>
            <a:headEnd/>
            <a:tailEnd/>
          </a:ln>
          <a:effectLst/>
        </p:spPr>
      </p:pic>
      <p:sp>
        <p:nvSpPr>
          <p:cNvPr id="6" name="5 Metin kutusu"/>
          <p:cNvSpPr txBox="1"/>
          <p:nvPr/>
        </p:nvSpPr>
        <p:spPr>
          <a:xfrm>
            <a:off x="2987824" y="3284984"/>
            <a:ext cx="2808312" cy="369332"/>
          </a:xfrm>
          <a:prstGeom prst="rect">
            <a:avLst/>
          </a:prstGeom>
          <a:noFill/>
        </p:spPr>
        <p:txBody>
          <a:bodyPr wrap="square" rtlCol="0">
            <a:spAutoFit/>
          </a:bodyPr>
          <a:lstStyle/>
          <a:p>
            <a:r>
              <a:rPr lang="tr-TR" dirty="0"/>
              <a:t>Tablo</a:t>
            </a:r>
            <a:r>
              <a:rPr lang="tr-TR" dirty="0">
                <a:latin typeface="Times New Roman" pitchFamily="18" charset="0"/>
                <a:cs typeface="Times New Roman" pitchFamily="18" charset="0"/>
              </a:rPr>
              <a:t>16</a:t>
            </a:r>
          </a:p>
        </p:txBody>
      </p:sp>
      <p:sp>
        <p:nvSpPr>
          <p:cNvPr id="7" name="6 Metin kutusu"/>
          <p:cNvSpPr txBox="1"/>
          <p:nvPr/>
        </p:nvSpPr>
        <p:spPr>
          <a:xfrm>
            <a:off x="395536" y="3789040"/>
            <a:ext cx="8064896" cy="2585323"/>
          </a:xfrm>
          <a:prstGeom prst="rect">
            <a:avLst/>
          </a:prstGeom>
          <a:noFill/>
        </p:spPr>
        <p:txBody>
          <a:bodyPr wrap="square" rtlCol="0">
            <a:spAutoFit/>
          </a:bodyPr>
          <a:lstStyle/>
          <a:p>
            <a:pPr marL="342900" indent="-342900">
              <a:buAutoNum type="alphaLcParenR" startAt="4"/>
            </a:pPr>
            <a:r>
              <a:rPr lang="tr-TR" sz="2400" b="1" dirty="0"/>
              <a:t>Ф(s|t) uygunluk ölçütünün hesaplanması:</a:t>
            </a:r>
          </a:p>
          <a:p>
            <a:pPr marL="342900" indent="-342900"/>
            <a:r>
              <a:rPr lang="tr-TR" sz="2400" dirty="0"/>
              <a:t> Bu t düğümünde GELİR=KÜÇÜK ve GELİR=BÜYÜK biçimindeki ilk aday bölünme için söz konusu hesaplamayı sadece birinci satır için yapıyoruz:</a:t>
            </a:r>
          </a:p>
          <a:p>
            <a:pPr marL="342900" indent="-342900"/>
            <a:endParaRPr lang="tr-TR" sz="2400" dirty="0"/>
          </a:p>
          <a:p>
            <a:pPr marL="342900" indent="-342900"/>
            <a:r>
              <a:rPr lang="tr-TR" sz="2400" dirty="0"/>
              <a:t>Ф ( </a:t>
            </a:r>
            <a:r>
              <a:rPr lang="tr-TR" sz="2400" dirty="0">
                <a:latin typeface="Times New Roman" pitchFamily="18" charset="0"/>
                <a:cs typeface="Times New Roman" pitchFamily="18" charset="0"/>
              </a:rPr>
              <a:t>1</a:t>
            </a:r>
            <a:r>
              <a:rPr lang="tr-TR" sz="2400" dirty="0"/>
              <a:t>|t) </a:t>
            </a:r>
            <a:r>
              <a:rPr lang="tr-TR" sz="2400" dirty="0">
                <a:latin typeface="Times New Roman" pitchFamily="18" charset="0"/>
                <a:cs typeface="Times New Roman" pitchFamily="18" charset="0"/>
              </a:rPr>
              <a:t>= 2(0.6)(0.4) [|0.33 - 0)| +| (0.67 - 1)|]	= 0.32</a:t>
            </a:r>
          </a:p>
          <a:p>
            <a:pPr marL="342900" indent="-342900"/>
            <a:endParaRPr lang="tr-TR" dirty="0"/>
          </a:p>
        </p:txBody>
      </p:sp>
    </p:spTree>
    <p:extLst>
      <p:ext uri="{BB962C8B-B14F-4D97-AF65-F5344CB8AC3E}">
        <p14:creationId xmlns:p14="http://schemas.microsoft.com/office/powerpoint/2010/main" val="32447237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764704"/>
            <a:ext cx="8229600" cy="432048"/>
          </a:xfrm>
        </p:spPr>
        <p:txBody>
          <a:bodyPr>
            <a:normAutofit lnSpcReduction="10000"/>
          </a:bodyPr>
          <a:lstStyle/>
          <a:p>
            <a:pPr>
              <a:buNone/>
            </a:pPr>
            <a:r>
              <a:rPr lang="tr-TR" sz="2400" dirty="0"/>
              <a:t>Hesaplamalar bütün satırlar için yapıldığında:</a:t>
            </a:r>
          </a:p>
        </p:txBody>
      </p:sp>
      <p:pic>
        <p:nvPicPr>
          <p:cNvPr id="83970" name="Picture 2"/>
          <p:cNvPicPr>
            <a:picLocks noChangeAspect="1" noChangeArrowheads="1"/>
          </p:cNvPicPr>
          <p:nvPr/>
        </p:nvPicPr>
        <p:blipFill>
          <a:blip r:embed="rId2" cstate="print"/>
          <a:srcRect r="25779" b="10345"/>
          <a:stretch>
            <a:fillRect/>
          </a:stretch>
        </p:blipFill>
        <p:spPr bwMode="auto">
          <a:xfrm>
            <a:off x="1259632" y="1340768"/>
            <a:ext cx="5184576" cy="1872208"/>
          </a:xfrm>
          <a:prstGeom prst="rect">
            <a:avLst/>
          </a:prstGeom>
          <a:noFill/>
          <a:ln w="9525">
            <a:noFill/>
            <a:miter lim="800000"/>
            <a:headEnd/>
            <a:tailEnd/>
          </a:ln>
          <a:effectLst/>
        </p:spPr>
      </p:pic>
      <p:sp>
        <p:nvSpPr>
          <p:cNvPr id="5" name="4 Metin kutusu"/>
          <p:cNvSpPr txBox="1"/>
          <p:nvPr/>
        </p:nvSpPr>
        <p:spPr>
          <a:xfrm>
            <a:off x="2843808" y="3212976"/>
            <a:ext cx="2808312" cy="369332"/>
          </a:xfrm>
          <a:prstGeom prst="rect">
            <a:avLst/>
          </a:prstGeom>
          <a:noFill/>
        </p:spPr>
        <p:txBody>
          <a:bodyPr wrap="square" rtlCol="0">
            <a:spAutoFit/>
          </a:bodyPr>
          <a:lstStyle/>
          <a:p>
            <a:r>
              <a:rPr lang="tr-TR" dirty="0"/>
              <a:t>Tablo </a:t>
            </a:r>
            <a:r>
              <a:rPr lang="tr-TR" dirty="0">
                <a:latin typeface="Times New Roman" pitchFamily="18" charset="0"/>
                <a:cs typeface="Times New Roman" pitchFamily="18" charset="0"/>
              </a:rPr>
              <a:t>17</a:t>
            </a:r>
          </a:p>
        </p:txBody>
      </p:sp>
      <p:sp>
        <p:nvSpPr>
          <p:cNvPr id="6" name="5 Metin kutusu"/>
          <p:cNvSpPr txBox="1"/>
          <p:nvPr/>
        </p:nvSpPr>
        <p:spPr>
          <a:xfrm>
            <a:off x="251520" y="3573016"/>
            <a:ext cx="8640960" cy="3139321"/>
          </a:xfrm>
          <a:prstGeom prst="rect">
            <a:avLst/>
          </a:prstGeom>
          <a:noFill/>
        </p:spPr>
        <p:txBody>
          <a:bodyPr wrap="square" rtlCol="0">
            <a:spAutoFit/>
          </a:bodyPr>
          <a:lstStyle/>
          <a:p>
            <a:pPr lvl="0"/>
            <a:r>
              <a:rPr lang="tr-TR" b="1" dirty="0"/>
              <a:t>En büyük uygunluk ölçütünün seçilmesi:</a:t>
            </a:r>
            <a:endParaRPr lang="tr-TR" dirty="0"/>
          </a:p>
          <a:p>
            <a:r>
              <a:rPr lang="tr-TR" sz="2000" dirty="0"/>
              <a:t>Tablo17 üzerinde </a:t>
            </a:r>
            <a:r>
              <a:rPr lang="tr-TR" sz="2000" b="1" dirty="0"/>
              <a:t>Ф(s|t) </a:t>
            </a:r>
            <a:r>
              <a:rPr lang="tr-TR" sz="2000" dirty="0"/>
              <a:t>sütununda en büyük değer </a:t>
            </a:r>
            <a:r>
              <a:rPr lang="tr-TR" sz="2000" dirty="0">
                <a:latin typeface="Times New Roman" pitchFamily="18" charset="0"/>
                <a:cs typeface="Times New Roman" pitchFamily="18" charset="0"/>
              </a:rPr>
              <a:t>0.64 </a:t>
            </a:r>
            <a:r>
              <a:rPr lang="tr-TR" sz="2000" dirty="0"/>
              <a:t>olduğu görülmektedir.</a:t>
            </a:r>
          </a:p>
          <a:p>
            <a:r>
              <a:rPr lang="tr-TR" sz="2000" dirty="0"/>
              <a:t>Bu değer</a:t>
            </a:r>
            <a:r>
              <a:rPr lang="tr-TR" sz="2000" dirty="0">
                <a:latin typeface="Times New Roman" pitchFamily="18" charset="0"/>
                <a:cs typeface="Times New Roman" pitchFamily="18" charset="0"/>
              </a:rPr>
              <a:t> </a:t>
            </a:r>
            <a:r>
              <a:rPr lang="tr-TR" sz="2000" b="1" dirty="0">
                <a:latin typeface="Times New Roman" pitchFamily="18" charset="0"/>
                <a:cs typeface="Times New Roman" pitchFamily="18" charset="0"/>
              </a:rPr>
              <a:t>3. </a:t>
            </a:r>
            <a:r>
              <a:rPr lang="tr-TR" sz="2000" dirty="0"/>
              <a:t>satırda yer almaktadır. Tablo</a:t>
            </a:r>
            <a:r>
              <a:rPr lang="tr-TR" sz="2000" dirty="0">
                <a:latin typeface="Times New Roman" pitchFamily="18" charset="0"/>
                <a:cs typeface="Times New Roman" pitchFamily="18" charset="0"/>
              </a:rPr>
              <a:t> </a:t>
            </a:r>
            <a:r>
              <a:rPr lang="tr-TR" sz="2000" b="1" dirty="0">
                <a:latin typeface="Times New Roman" pitchFamily="18" charset="0"/>
                <a:cs typeface="Times New Roman" pitchFamily="18" charset="0"/>
              </a:rPr>
              <a:t>14 </a:t>
            </a:r>
            <a:r>
              <a:rPr lang="tr-TR" sz="2000" dirty="0"/>
              <a:t>deki aday bölünme tablosunda aynı satır EGİTİM İLK değerine işaret etmektedir. Bu değer Tablo </a:t>
            </a:r>
            <a:r>
              <a:rPr lang="tr-TR" sz="2000" b="1" dirty="0"/>
              <a:t>13 </a:t>
            </a:r>
            <a:r>
              <a:rPr lang="tr-TR" sz="2000" dirty="0"/>
              <a:t>de 2 numaralı müşteriye aittir. O halde bu noktadan itibaren bir bölünme yapılacaktır. Yani (2) ve (8, 9, 10, 11) biçiminde bir dallanma olacaktır. Söz konusu dallanma incelendiğinde (2) numaralı satırın EVET, (8, 9, </a:t>
            </a:r>
            <a:r>
              <a:rPr lang="tr-TR" sz="2000" b="1" dirty="0"/>
              <a:t>10, 11) </a:t>
            </a:r>
            <a:r>
              <a:rPr lang="tr-TR" sz="2000" dirty="0"/>
              <a:t>numaralı satırların ise HAYIR sınıf değe­rine sahip olduğu anlaşılır. O halde bölünme işlemi sona ermiştir.</a:t>
            </a:r>
          </a:p>
        </p:txBody>
      </p:sp>
    </p:spTree>
    <p:extLst>
      <p:ext uri="{BB962C8B-B14F-4D97-AF65-F5344CB8AC3E}">
        <p14:creationId xmlns:p14="http://schemas.microsoft.com/office/powerpoint/2010/main" val="194597927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395536" y="908720"/>
            <a:ext cx="8229600" cy="648072"/>
          </a:xfrm>
        </p:spPr>
        <p:txBody>
          <a:bodyPr>
            <a:normAutofit fontScale="70000" lnSpcReduction="20000"/>
          </a:bodyPr>
          <a:lstStyle/>
          <a:p>
            <a:pPr>
              <a:buNone/>
            </a:pPr>
            <a:r>
              <a:rPr lang="tr-TR" dirty="0"/>
              <a:t>f) Karar Ağacı: Bulunan değerler göz önüne alınarak karar ağacı şu şekilde çizilebilir:</a:t>
            </a:r>
          </a:p>
        </p:txBody>
      </p:sp>
      <p:pic>
        <p:nvPicPr>
          <p:cNvPr id="71681" name="Picture 1" descr="C:\Users\yusuf\Desktop\Adsız.jpg"/>
          <p:cNvPicPr>
            <a:picLocks noChangeAspect="1" noChangeArrowheads="1"/>
          </p:cNvPicPr>
          <p:nvPr/>
        </p:nvPicPr>
        <p:blipFill>
          <a:blip r:embed="rId2" cstate="print"/>
          <a:srcRect/>
          <a:stretch>
            <a:fillRect/>
          </a:stretch>
        </p:blipFill>
        <p:spPr bwMode="auto">
          <a:xfrm>
            <a:off x="1187624" y="1556792"/>
            <a:ext cx="7386709" cy="4546625"/>
          </a:xfrm>
          <a:prstGeom prst="rect">
            <a:avLst/>
          </a:prstGeom>
          <a:noFill/>
        </p:spPr>
      </p:pic>
      <p:sp>
        <p:nvSpPr>
          <p:cNvPr id="4" name="3 Metin kutusu"/>
          <p:cNvSpPr txBox="1"/>
          <p:nvPr/>
        </p:nvSpPr>
        <p:spPr>
          <a:xfrm>
            <a:off x="3491880" y="6165304"/>
            <a:ext cx="2808312" cy="369332"/>
          </a:xfrm>
          <a:prstGeom prst="rect">
            <a:avLst/>
          </a:prstGeom>
          <a:noFill/>
        </p:spPr>
        <p:txBody>
          <a:bodyPr wrap="square" rtlCol="0">
            <a:spAutoFit/>
          </a:bodyPr>
          <a:lstStyle/>
          <a:p>
            <a:r>
              <a:rPr lang="tr-TR" dirty="0"/>
              <a:t>Şekil </a:t>
            </a:r>
            <a:r>
              <a:rPr lang="tr-TR" dirty="0">
                <a:latin typeface="Times New Roman" pitchFamily="18" charset="0"/>
                <a:cs typeface="Times New Roman" pitchFamily="18" charset="0"/>
              </a:rPr>
              <a:t>3</a:t>
            </a:r>
          </a:p>
        </p:txBody>
      </p:sp>
    </p:spTree>
    <p:extLst>
      <p:ext uri="{BB962C8B-B14F-4D97-AF65-F5344CB8AC3E}">
        <p14:creationId xmlns:p14="http://schemas.microsoft.com/office/powerpoint/2010/main" val="32331192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692696"/>
            <a:ext cx="8229600" cy="5631904"/>
          </a:xfrm>
        </p:spPr>
        <p:txBody>
          <a:bodyPr>
            <a:normAutofit fontScale="92500" lnSpcReduction="10000"/>
          </a:bodyPr>
          <a:lstStyle/>
          <a:p>
            <a:pPr>
              <a:buNone/>
            </a:pPr>
            <a:endParaRPr lang="tr-TR" sz="2400" dirty="0"/>
          </a:p>
          <a:p>
            <a:pPr>
              <a:buNone/>
            </a:pPr>
            <a:r>
              <a:rPr lang="tr-TR" sz="2400" dirty="0"/>
              <a:t>Kural Tablosu: Elde edilen karar ağacına uygun olarak aşağıdaki gibi düzenlenebilir.</a:t>
            </a:r>
          </a:p>
          <a:p>
            <a:pPr>
              <a:buNone/>
            </a:pPr>
            <a:r>
              <a:rPr lang="tr-TR" sz="2400" b="1" dirty="0">
                <a:latin typeface="Times New Roman" pitchFamily="18" charset="0"/>
                <a:cs typeface="Times New Roman" pitchFamily="18" charset="0"/>
              </a:rPr>
              <a:t>KURAL 1:</a:t>
            </a:r>
          </a:p>
          <a:p>
            <a:pPr>
              <a:buNone/>
            </a:pPr>
            <a:r>
              <a:rPr lang="tr-TR" sz="2400" dirty="0"/>
              <a:t>Eğer SEKTÖR=İNŞAAT ise MEMNUN=EVET;</a:t>
            </a:r>
          </a:p>
          <a:p>
            <a:pPr>
              <a:buNone/>
            </a:pPr>
            <a:r>
              <a:rPr lang="tr-TR" sz="2400" b="1" dirty="0">
                <a:latin typeface="Times New Roman" pitchFamily="18" charset="0"/>
                <a:cs typeface="Times New Roman" pitchFamily="18" charset="0"/>
              </a:rPr>
              <a:t>KURAL 2:</a:t>
            </a:r>
          </a:p>
          <a:p>
            <a:pPr>
              <a:buNone/>
            </a:pPr>
            <a:r>
              <a:rPr lang="tr-TR" sz="2400" dirty="0"/>
              <a:t>Eğer SEKTÖR=BİLİŞİM ise ve</a:t>
            </a:r>
          </a:p>
          <a:p>
            <a:pPr>
              <a:buNone/>
            </a:pPr>
            <a:r>
              <a:rPr lang="tr-TR" sz="2400" dirty="0"/>
              <a:t>Eğer GELİR=NORMAL ise MEMNUN=EVET;</a:t>
            </a:r>
          </a:p>
          <a:p>
            <a:pPr>
              <a:buNone/>
            </a:pPr>
            <a:r>
              <a:rPr lang="tr-TR" sz="2400" b="1" dirty="0">
                <a:latin typeface="Times New Roman" pitchFamily="18" charset="0"/>
                <a:cs typeface="Times New Roman" pitchFamily="18" charset="0"/>
              </a:rPr>
              <a:t>KURAL 3:</a:t>
            </a:r>
          </a:p>
          <a:p>
            <a:pPr>
              <a:buNone/>
            </a:pPr>
            <a:r>
              <a:rPr lang="tr-TR" sz="2400" dirty="0"/>
              <a:t>Eğer SEKTÖR=BİLİŞİM ise ve Eğer GELİR=BÜYÜK veya GELİR=KÜÇÜK ise ve Eğer EGİTİM=İLK ise MEMNUN=EVET;</a:t>
            </a:r>
          </a:p>
          <a:p>
            <a:pPr>
              <a:buNone/>
            </a:pPr>
            <a:r>
              <a:rPr lang="tr-TR" sz="2400" b="1" dirty="0">
                <a:latin typeface="Times New Roman" pitchFamily="18" charset="0"/>
                <a:cs typeface="Times New Roman" pitchFamily="18" charset="0"/>
              </a:rPr>
              <a:t>KURAL 4:</a:t>
            </a:r>
          </a:p>
          <a:p>
            <a:pPr>
              <a:buNone/>
            </a:pPr>
            <a:r>
              <a:rPr lang="tr-TR" sz="2400" dirty="0"/>
              <a:t>Eğer SEKTÖR=BİLİŞİM ise ve</a:t>
            </a:r>
          </a:p>
          <a:p>
            <a:pPr>
              <a:buNone/>
            </a:pPr>
            <a:r>
              <a:rPr lang="tr-TR" sz="2400" dirty="0"/>
              <a:t>Eğer GEI.İR=BÜYÜK veya GELİR=KÜÇÜK ise ve</a:t>
            </a:r>
          </a:p>
          <a:p>
            <a:pPr>
              <a:buNone/>
            </a:pPr>
            <a:r>
              <a:rPr lang="tr-TR" sz="2400" dirty="0"/>
              <a:t>Eğer EGİTİM=ORTA veya EĞİTİM=LİSE ise MEMNUN=HAYIR;</a:t>
            </a:r>
          </a:p>
          <a:p>
            <a:pPr>
              <a:buNone/>
            </a:pPr>
            <a:br>
              <a:rPr lang="tr-TR" sz="2400" dirty="0"/>
            </a:br>
            <a:endParaRPr lang="tr-TR" sz="2400" dirty="0"/>
          </a:p>
        </p:txBody>
      </p:sp>
    </p:spTree>
    <p:extLst>
      <p:ext uri="{BB962C8B-B14F-4D97-AF65-F5344CB8AC3E}">
        <p14:creationId xmlns:p14="http://schemas.microsoft.com/office/powerpoint/2010/main" val="3746419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r>
              <a:rPr lang="tr-TR" dirty="0"/>
              <a:t>Veri ambarındaki veri ise, sadece o andaki değerlerle değil, geçmişteki değerlerle de ilgilidir. </a:t>
            </a:r>
          </a:p>
          <a:p>
            <a:r>
              <a:rPr lang="tr-TR" dirty="0"/>
              <a:t>Veri zaman içinde bir noktayla birleştirilerek değerlendirilir.</a:t>
            </a:r>
          </a:p>
          <a:p>
            <a:r>
              <a:rPr lang="tr-TR" dirty="0"/>
              <a:t>Örneğin sömestre, mali yıl, ödeme dönemi gibi unsurlar göz önüne alınır.</a:t>
            </a:r>
          </a:p>
          <a:p>
            <a:r>
              <a:rPr lang="tr-TR" dirty="0"/>
              <a:t>Anahtar alan, zaman değerini de kapsayacaktır.</a:t>
            </a:r>
          </a:p>
          <a:p>
            <a:endParaRPr lang="tr-TR" dirty="0"/>
          </a:p>
        </p:txBody>
      </p:sp>
    </p:spTree>
    <p:extLst>
      <p:ext uri="{BB962C8B-B14F-4D97-AF65-F5344CB8AC3E}">
        <p14:creationId xmlns:p14="http://schemas.microsoft.com/office/powerpoint/2010/main" val="78862043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467544" y="0"/>
            <a:ext cx="8229600" cy="1143000"/>
          </a:xfrm>
        </p:spPr>
        <p:txBody>
          <a:bodyPr/>
          <a:lstStyle/>
          <a:p>
            <a:r>
              <a:rPr lang="tr-TR" dirty="0" err="1"/>
              <a:t>Gini</a:t>
            </a:r>
            <a:r>
              <a:rPr lang="tr-TR" dirty="0"/>
              <a:t> Algoritması:</a:t>
            </a:r>
          </a:p>
        </p:txBody>
      </p:sp>
      <p:sp>
        <p:nvSpPr>
          <p:cNvPr id="3" name="2 İçerik Yer Tutucusu"/>
          <p:cNvSpPr>
            <a:spLocks noGrp="1"/>
          </p:cNvSpPr>
          <p:nvPr>
            <p:ph idx="1"/>
          </p:nvPr>
        </p:nvSpPr>
        <p:spPr>
          <a:xfrm>
            <a:off x="457200" y="1268760"/>
            <a:ext cx="8229600" cy="5055840"/>
          </a:xfrm>
        </p:spPr>
        <p:txBody>
          <a:bodyPr>
            <a:normAutofit fontScale="85000" lnSpcReduction="10000"/>
          </a:bodyPr>
          <a:lstStyle/>
          <a:p>
            <a:pPr algn="just">
              <a:buNone/>
            </a:pPr>
            <a:r>
              <a:rPr lang="tr-TR" dirty="0"/>
              <a:t>İkili bölünmemelere dayalı bir diğer sınıflandırma yöntemi </a:t>
            </a:r>
            <a:r>
              <a:rPr lang="tr-TR" i="1" dirty="0" err="1"/>
              <a:t>Gini</a:t>
            </a:r>
            <a:r>
              <a:rPr lang="tr-TR" i="1" dirty="0"/>
              <a:t> algoritması</a:t>
            </a:r>
            <a:r>
              <a:rPr lang="tr-TR" dirty="0"/>
              <a:t> olarak isimlendirilmektedir. Bu algoritma, nitelik değerlerinin sol ve sağda olmak üzere iki bölüme ayrılması esasına dayanmaktadır. </a:t>
            </a:r>
            <a:r>
              <a:rPr lang="tr-TR" i="1" dirty="0" err="1"/>
              <a:t>Gini</a:t>
            </a:r>
            <a:r>
              <a:rPr lang="tr-TR" i="1" dirty="0"/>
              <a:t> algoritması</a:t>
            </a:r>
            <a:r>
              <a:rPr lang="tr-TR" dirty="0"/>
              <a:t> şu şekilde uygulanır:</a:t>
            </a:r>
          </a:p>
          <a:p>
            <a:pPr lvl="0" algn="just">
              <a:buNone/>
            </a:pPr>
            <a:r>
              <a:rPr lang="tr-TR" b="1" i="1" dirty="0">
                <a:solidFill>
                  <a:schemeClr val="bg2">
                    <a:lumMod val="10000"/>
                  </a:schemeClr>
                </a:solidFill>
              </a:rPr>
              <a:t>a)</a:t>
            </a:r>
            <a:r>
              <a:rPr lang="tr-TR" dirty="0"/>
              <a:t>Her nitelik değerleri ikili olacak biçimde gruplanır. Bu şekilde elde edilen sol ve sağ bölünmelere karşılık gelen sınıf değerleri gruplandırılır.</a:t>
            </a:r>
            <a:endParaRPr lang="tr-TR" i="1" dirty="0"/>
          </a:p>
          <a:p>
            <a:pPr lvl="0" algn="just">
              <a:buNone/>
            </a:pPr>
            <a:r>
              <a:rPr lang="tr-TR" b="1" i="1" dirty="0">
                <a:solidFill>
                  <a:schemeClr val="bg2">
                    <a:lumMod val="10000"/>
                  </a:schemeClr>
                </a:solidFill>
              </a:rPr>
              <a:t>b)</a:t>
            </a:r>
            <a:r>
              <a:rPr lang="tr-TR" dirty="0"/>
              <a:t>Her bir nitelikle ilgili sol ve sağ taraftaki bölünmeler için </a:t>
            </a:r>
            <a:r>
              <a:rPr lang="tr-TR" i="1" dirty="0" err="1"/>
              <a:t>Gini</a:t>
            </a:r>
            <a:r>
              <a:rPr lang="tr-TR" i="1" baseline="-25000" dirty="0" err="1"/>
              <a:t>sol</a:t>
            </a:r>
            <a:r>
              <a:rPr lang="tr-TR" dirty="0"/>
              <a:t> ve </a:t>
            </a:r>
            <a:r>
              <a:rPr lang="tr-TR" i="1" dirty="0" err="1"/>
              <a:t>Gini</a:t>
            </a:r>
            <a:r>
              <a:rPr lang="tr-TR" i="1" baseline="-25000" dirty="0" err="1"/>
              <a:t>sağ</a:t>
            </a:r>
            <a:r>
              <a:rPr lang="tr-TR" i="1" baseline="-25000" dirty="0"/>
              <a:t> </a:t>
            </a:r>
            <a:r>
              <a:rPr lang="tr-TR" dirty="0"/>
              <a:t>değerleri hesaplanır.</a:t>
            </a:r>
          </a:p>
          <a:p>
            <a:pPr>
              <a:buNone/>
            </a:pPr>
            <a:endParaRPr lang="tr-TR" dirty="0"/>
          </a:p>
        </p:txBody>
      </p:sp>
    </p:spTree>
    <p:extLst>
      <p:ext uri="{BB962C8B-B14F-4D97-AF65-F5344CB8AC3E}">
        <p14:creationId xmlns:p14="http://schemas.microsoft.com/office/powerpoint/2010/main" val="356430677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çerik Yer Tutucusu"/>
          <p:cNvPicPr>
            <a:picLocks noGrp="1"/>
          </p:cNvPicPr>
          <p:nvPr>
            <p:ph idx="1"/>
          </p:nvPr>
        </p:nvPicPr>
        <p:blipFill>
          <a:blip r:embed="rId2" cstate="print">
            <a:lum bright="-20000" contrast="40000"/>
          </a:blip>
          <a:srcRect/>
          <a:stretch>
            <a:fillRect/>
          </a:stretch>
        </p:blipFill>
        <p:spPr bwMode="auto">
          <a:xfrm>
            <a:off x="1043608" y="764704"/>
            <a:ext cx="3600400" cy="2088232"/>
          </a:xfrm>
          <a:prstGeom prst="rect">
            <a:avLst/>
          </a:prstGeom>
          <a:noFill/>
        </p:spPr>
      </p:pic>
      <p:sp>
        <p:nvSpPr>
          <p:cNvPr id="5" name="4 Metin kutusu"/>
          <p:cNvSpPr txBox="1"/>
          <p:nvPr/>
        </p:nvSpPr>
        <p:spPr>
          <a:xfrm>
            <a:off x="683568" y="3068960"/>
            <a:ext cx="7632848" cy="369332"/>
          </a:xfrm>
          <a:prstGeom prst="rect">
            <a:avLst/>
          </a:prstGeom>
          <a:noFill/>
        </p:spPr>
        <p:txBody>
          <a:bodyPr wrap="square" rtlCol="0">
            <a:spAutoFit/>
          </a:bodyPr>
          <a:lstStyle/>
          <a:p>
            <a:r>
              <a:rPr lang="tr-TR" dirty="0"/>
              <a:t>Bu bağlantıda yer alan ifadeler şu şekildedir:</a:t>
            </a:r>
          </a:p>
        </p:txBody>
      </p:sp>
      <p:pic>
        <p:nvPicPr>
          <p:cNvPr id="6" name="5 Resim" descr="C:\Users\AHUALE~1\AppData\Local\Temp\FineReader11\media\image21.jpeg"/>
          <p:cNvPicPr/>
          <p:nvPr/>
        </p:nvPicPr>
        <p:blipFill>
          <a:blip r:embed="rId3" cstate="print">
            <a:lum bright="-20000" contrast="40000"/>
          </a:blip>
          <a:srcRect/>
          <a:stretch>
            <a:fillRect/>
          </a:stretch>
        </p:blipFill>
        <p:spPr bwMode="auto">
          <a:xfrm>
            <a:off x="1115616" y="3429000"/>
            <a:ext cx="5688632" cy="2592288"/>
          </a:xfrm>
          <a:prstGeom prst="rect">
            <a:avLst/>
          </a:prstGeom>
          <a:noFill/>
          <a:ln w="9525">
            <a:noFill/>
            <a:miter lim="800000"/>
            <a:headEnd/>
            <a:tailEnd/>
          </a:ln>
        </p:spPr>
      </p:pic>
    </p:spTree>
    <p:extLst>
      <p:ext uri="{BB962C8B-B14F-4D97-AF65-F5344CB8AC3E}">
        <p14:creationId xmlns:p14="http://schemas.microsoft.com/office/powerpoint/2010/main" val="67630925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764704"/>
            <a:ext cx="8229600" cy="936104"/>
          </a:xfrm>
        </p:spPr>
        <p:txBody>
          <a:bodyPr>
            <a:normAutofit lnSpcReduction="10000"/>
          </a:bodyPr>
          <a:lstStyle/>
          <a:p>
            <a:pPr lvl="0">
              <a:buNone/>
            </a:pPr>
            <a:r>
              <a:rPr lang="tr-TR" dirty="0"/>
              <a:t>c) </a:t>
            </a:r>
            <a:r>
              <a:rPr lang="tr-TR" sz="2400" dirty="0"/>
              <a:t>Her j niteliği için, </a:t>
            </a:r>
            <a:r>
              <a:rPr lang="tr-TR" sz="2400" i="1" dirty="0"/>
              <a:t>n</a:t>
            </a:r>
            <a:r>
              <a:rPr lang="tr-TR" sz="2400" b="1" dirty="0"/>
              <a:t> </a:t>
            </a:r>
            <a:r>
              <a:rPr lang="tr-TR" sz="2400" dirty="0"/>
              <a:t>eğitim kümesindeki satır sayısı olmak üzere aşağıdaki bağıntının değeri hesaplanır:</a:t>
            </a:r>
            <a:endParaRPr lang="tr-TR" dirty="0"/>
          </a:p>
          <a:p>
            <a:pPr>
              <a:buNone/>
            </a:pPr>
            <a:endParaRPr lang="tr-TR" dirty="0"/>
          </a:p>
        </p:txBody>
      </p:sp>
      <p:pic>
        <p:nvPicPr>
          <p:cNvPr id="4" name="3 Resim"/>
          <p:cNvPicPr/>
          <p:nvPr/>
        </p:nvPicPr>
        <p:blipFill>
          <a:blip r:embed="rId2" cstate="print">
            <a:lum bright="-20000" contrast="40000"/>
          </a:blip>
          <a:srcRect/>
          <a:stretch>
            <a:fillRect/>
          </a:stretch>
        </p:blipFill>
        <p:spPr bwMode="auto">
          <a:xfrm>
            <a:off x="827584" y="1628800"/>
            <a:ext cx="5976664" cy="1368152"/>
          </a:xfrm>
          <a:prstGeom prst="rect">
            <a:avLst/>
          </a:prstGeom>
          <a:noFill/>
        </p:spPr>
      </p:pic>
      <p:sp>
        <p:nvSpPr>
          <p:cNvPr id="7" name="6 Metin kutusu"/>
          <p:cNvSpPr txBox="1"/>
          <p:nvPr/>
        </p:nvSpPr>
        <p:spPr>
          <a:xfrm>
            <a:off x="539552" y="3068960"/>
            <a:ext cx="7920880" cy="1477328"/>
          </a:xfrm>
          <a:prstGeom prst="rect">
            <a:avLst/>
          </a:prstGeom>
          <a:noFill/>
        </p:spPr>
        <p:txBody>
          <a:bodyPr wrap="square" rtlCol="0">
            <a:spAutoFit/>
          </a:bodyPr>
          <a:lstStyle/>
          <a:p>
            <a:pPr lvl="0"/>
            <a:r>
              <a:rPr lang="tr-TR" sz="2400" dirty="0"/>
              <a:t>d) Her j niteliği için hesaplanan </a:t>
            </a:r>
            <a:r>
              <a:rPr lang="tr-TR" sz="2400" i="1" dirty="0" err="1"/>
              <a:t>Gini</a:t>
            </a:r>
            <a:r>
              <a:rPr lang="tr-TR" sz="2400" i="1" baseline="-25000" dirty="0" err="1"/>
              <a:t>j</a:t>
            </a:r>
            <a:r>
              <a:rPr lang="tr-TR" sz="2400" dirty="0"/>
              <a:t> değerleri arasından en küçük olanı seçilir ve bölünme  bu nitelik üzerinden gerçekleştirilir.</a:t>
            </a:r>
          </a:p>
          <a:p>
            <a:endParaRPr lang="tr-TR" dirty="0"/>
          </a:p>
        </p:txBody>
      </p:sp>
      <p:sp>
        <p:nvSpPr>
          <p:cNvPr id="9" name="8 Metin kutusu"/>
          <p:cNvSpPr txBox="1"/>
          <p:nvPr/>
        </p:nvSpPr>
        <p:spPr>
          <a:xfrm>
            <a:off x="467544" y="4509120"/>
            <a:ext cx="8136904" cy="461665"/>
          </a:xfrm>
          <a:prstGeom prst="rect">
            <a:avLst/>
          </a:prstGeom>
          <a:noFill/>
        </p:spPr>
        <p:txBody>
          <a:bodyPr wrap="square" rtlCol="0">
            <a:spAutoFit/>
          </a:bodyPr>
          <a:lstStyle/>
          <a:p>
            <a:r>
              <a:rPr lang="tr-TR" sz="2400" dirty="0"/>
              <a:t>e) En baştaki (a) adımına dönülerek işlemlere devam edilir.</a:t>
            </a:r>
          </a:p>
        </p:txBody>
      </p:sp>
    </p:spTree>
    <p:extLst>
      <p:ext uri="{BB962C8B-B14F-4D97-AF65-F5344CB8AC3E}">
        <p14:creationId xmlns:p14="http://schemas.microsoft.com/office/powerpoint/2010/main" val="427166237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467544" y="0"/>
            <a:ext cx="8229600" cy="1143000"/>
          </a:xfrm>
        </p:spPr>
        <p:txBody>
          <a:bodyPr>
            <a:normAutofit/>
          </a:bodyPr>
          <a:lstStyle/>
          <a:p>
            <a:r>
              <a:rPr lang="tr-TR" sz="4000" dirty="0"/>
              <a:t>ÖRNEK</a:t>
            </a:r>
          </a:p>
        </p:txBody>
      </p:sp>
      <p:sp>
        <p:nvSpPr>
          <p:cNvPr id="3" name="2 İçerik Yer Tutucusu"/>
          <p:cNvSpPr>
            <a:spLocks noGrp="1"/>
          </p:cNvSpPr>
          <p:nvPr>
            <p:ph idx="1"/>
          </p:nvPr>
        </p:nvSpPr>
        <p:spPr>
          <a:xfrm>
            <a:off x="457200" y="980728"/>
            <a:ext cx="8229600" cy="1944216"/>
          </a:xfrm>
        </p:spPr>
        <p:txBody>
          <a:bodyPr/>
          <a:lstStyle/>
          <a:p>
            <a:pPr>
              <a:buNone/>
            </a:pPr>
            <a:r>
              <a:rPr lang="tr-TR" sz="2400" dirty="0"/>
              <a:t>	BORÇ, GELİR, STATÜ ve RİSK isimli dört nitelikten ve 8 gözlemden oluşan bir eğitim kümesinin, </a:t>
            </a:r>
            <a:r>
              <a:rPr lang="tr-TR" sz="2400" i="1" dirty="0" err="1"/>
              <a:t>Gini</a:t>
            </a:r>
            <a:r>
              <a:rPr lang="tr-TR" sz="2400" dirty="0"/>
              <a:t> algoritmasını uygulamak üzere aşağıda gösterildiği biçimdi gruplandırıldığını varsayalım. RİSK hedef niteliğinin değerleri İYİ ve KÖTÜ olarak belirlenmiştir.</a:t>
            </a:r>
          </a:p>
          <a:p>
            <a:pPr>
              <a:buNone/>
            </a:pPr>
            <a:endParaRPr lang="tr-TR" dirty="0"/>
          </a:p>
        </p:txBody>
      </p:sp>
      <p:pic>
        <p:nvPicPr>
          <p:cNvPr id="84997" name="Picture 5"/>
          <p:cNvPicPr>
            <a:picLocks noChangeAspect="1" noChangeArrowheads="1"/>
          </p:cNvPicPr>
          <p:nvPr/>
        </p:nvPicPr>
        <p:blipFill>
          <a:blip r:embed="rId2" cstate="print"/>
          <a:srcRect/>
          <a:stretch>
            <a:fillRect/>
          </a:stretch>
        </p:blipFill>
        <p:spPr bwMode="auto">
          <a:xfrm>
            <a:off x="467544" y="3284984"/>
            <a:ext cx="7913539" cy="1800200"/>
          </a:xfrm>
          <a:prstGeom prst="rect">
            <a:avLst/>
          </a:prstGeom>
          <a:noFill/>
          <a:ln w="9525">
            <a:noFill/>
            <a:miter lim="800000"/>
            <a:headEnd/>
            <a:tailEnd/>
          </a:ln>
          <a:effectLst/>
        </p:spPr>
      </p:pic>
      <p:sp>
        <p:nvSpPr>
          <p:cNvPr id="8" name="7 Metin kutusu"/>
          <p:cNvSpPr txBox="1"/>
          <p:nvPr/>
        </p:nvSpPr>
        <p:spPr>
          <a:xfrm>
            <a:off x="1043608" y="5013176"/>
            <a:ext cx="6912768" cy="646331"/>
          </a:xfrm>
          <a:prstGeom prst="rect">
            <a:avLst/>
          </a:prstGeom>
          <a:noFill/>
        </p:spPr>
        <p:txBody>
          <a:bodyPr wrap="square" rtlCol="0">
            <a:spAutoFit/>
          </a:bodyPr>
          <a:lstStyle/>
          <a:p>
            <a:r>
              <a:rPr lang="tr-TR" dirty="0"/>
              <a:t>Bu bilgileri  kullanarak </a:t>
            </a:r>
            <a:r>
              <a:rPr lang="tr-TR" i="1" dirty="0" err="1"/>
              <a:t>Gini</a:t>
            </a:r>
            <a:r>
              <a:rPr lang="tr-TR" i="1" baseline="-25000" dirty="0" err="1"/>
              <a:t>Sol</a:t>
            </a:r>
            <a:r>
              <a:rPr lang="tr-TR" dirty="0"/>
              <a:t> ve </a:t>
            </a:r>
            <a:r>
              <a:rPr lang="tr-TR" i="1" dirty="0" err="1"/>
              <a:t>Gini</a:t>
            </a:r>
            <a:r>
              <a:rPr lang="tr-TR" i="1" baseline="-25000" dirty="0" err="1"/>
              <a:t>sağ</a:t>
            </a:r>
            <a:r>
              <a:rPr lang="tr-TR" i="1" baseline="-25000" dirty="0"/>
              <a:t> </a:t>
            </a:r>
            <a:r>
              <a:rPr lang="tr-TR" i="1" dirty="0"/>
              <a:t> </a:t>
            </a:r>
            <a:r>
              <a:rPr lang="tr-TR" dirty="0"/>
              <a:t>ile </a:t>
            </a:r>
            <a:r>
              <a:rPr lang="tr-TR" i="1" dirty="0" err="1"/>
              <a:t>Gini</a:t>
            </a:r>
            <a:r>
              <a:rPr lang="tr-TR" i="1" baseline="-25000" dirty="0" err="1"/>
              <a:t>borç</a:t>
            </a:r>
            <a:r>
              <a:rPr lang="tr-TR" dirty="0"/>
              <a:t> değerlerini hesaplarsak;</a:t>
            </a:r>
          </a:p>
        </p:txBody>
      </p:sp>
    </p:spTree>
    <p:extLst>
      <p:ext uri="{BB962C8B-B14F-4D97-AF65-F5344CB8AC3E}">
        <p14:creationId xmlns:p14="http://schemas.microsoft.com/office/powerpoint/2010/main" val="283152561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457200" y="476672"/>
            <a:ext cx="8229600" cy="576064"/>
          </a:xfrm>
        </p:spPr>
        <p:txBody>
          <a:bodyPr>
            <a:normAutofit fontScale="90000"/>
          </a:bodyPr>
          <a:lstStyle/>
          <a:p>
            <a:r>
              <a:rPr lang="tr-TR" dirty="0"/>
              <a:t>Çözüm</a:t>
            </a:r>
          </a:p>
        </p:txBody>
      </p:sp>
      <p:sp>
        <p:nvSpPr>
          <p:cNvPr id="3" name="2 İçerik Yer Tutucusu"/>
          <p:cNvSpPr>
            <a:spLocks noGrp="1"/>
          </p:cNvSpPr>
          <p:nvPr>
            <p:ph idx="1"/>
          </p:nvPr>
        </p:nvSpPr>
        <p:spPr>
          <a:xfrm>
            <a:off x="457200" y="1196752"/>
            <a:ext cx="8229600" cy="5127848"/>
          </a:xfrm>
        </p:spPr>
        <p:txBody>
          <a:bodyPr>
            <a:normAutofit/>
          </a:bodyPr>
          <a:lstStyle/>
          <a:p>
            <a:pPr>
              <a:buNone/>
            </a:pPr>
            <a:r>
              <a:rPr lang="tr-TR" sz="2400" dirty="0"/>
              <a:t>	</a:t>
            </a:r>
          </a:p>
          <a:p>
            <a:pPr algn="just">
              <a:buNone/>
            </a:pPr>
            <a:r>
              <a:rPr lang="tr-TR" sz="2400" dirty="0"/>
              <a:t>	Tablo üzerinde görüldüğü gibi, BORÇ niteliği YÜKSEK değeri sol tarafta, DÜŞÜK değeri ise sağ tarafta olacak biçimde bölünmüştür. Diğer nitelikler de benzer biçim­de bölünmüşlerdir. Bölünen her bir değerin kaç tanesinin İYİ, kaç tanesinin KÖTÜ sınıf değerine sahip olduğu belirlenmiştir. Örneğin, BORÇ niteliğinin </a:t>
            </a:r>
            <a:r>
              <a:rPr lang="tr-TR" sz="2400" dirty="0">
                <a:latin typeface="Times New Roman" pitchFamily="18" charset="0"/>
                <a:cs typeface="Times New Roman" pitchFamily="18" charset="0"/>
              </a:rPr>
              <a:t>2</a:t>
            </a:r>
            <a:r>
              <a:rPr lang="tr-TR" sz="2400" dirty="0"/>
              <a:t> adet YÜKSEK değeri İYİ, </a:t>
            </a:r>
            <a:r>
              <a:rPr lang="tr-TR" sz="2400" dirty="0">
                <a:latin typeface="Times New Roman" pitchFamily="18" charset="0"/>
                <a:cs typeface="Times New Roman" pitchFamily="18" charset="0"/>
              </a:rPr>
              <a:t>3</a:t>
            </a:r>
            <a:r>
              <a:rPr lang="tr-TR" sz="2400" dirty="0"/>
              <a:t> tanesi ise KÖTÜ sınıf değerine sahiptir. Burada RİSK niteliği hedef niteliktir. Bir başka deyişle sınıfları içeren niteliktir.</a:t>
            </a:r>
          </a:p>
          <a:p>
            <a:pPr>
              <a:buNone/>
            </a:pPr>
            <a:r>
              <a:rPr lang="tr-TR" sz="2400" dirty="0"/>
              <a:t>Sınıf niteliği iki değer içerdiğinden k=</a:t>
            </a:r>
            <a:r>
              <a:rPr lang="tr-TR" sz="2400" dirty="0">
                <a:latin typeface="Times New Roman" pitchFamily="18" charset="0"/>
                <a:cs typeface="Times New Roman" pitchFamily="18" charset="0"/>
              </a:rPr>
              <a:t>2</a:t>
            </a:r>
            <a:r>
              <a:rPr lang="tr-TR" sz="2400" dirty="0"/>
              <a:t> olarak kabul edilir.</a:t>
            </a:r>
          </a:p>
          <a:p>
            <a:pPr>
              <a:buNone/>
            </a:pPr>
            <a:endParaRPr lang="tr-TR" sz="2400" dirty="0"/>
          </a:p>
        </p:txBody>
      </p:sp>
    </p:spTree>
    <p:extLst>
      <p:ext uri="{BB962C8B-B14F-4D97-AF65-F5344CB8AC3E}">
        <p14:creationId xmlns:p14="http://schemas.microsoft.com/office/powerpoint/2010/main" val="91373883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692696"/>
            <a:ext cx="8229600" cy="2232248"/>
          </a:xfrm>
        </p:spPr>
        <p:txBody>
          <a:bodyPr>
            <a:normAutofit fontScale="77500" lnSpcReduction="20000"/>
          </a:bodyPr>
          <a:lstStyle/>
          <a:p>
            <a:pPr algn="just">
              <a:buNone/>
            </a:pPr>
            <a:r>
              <a:rPr lang="tr-TR" i="1" dirty="0" err="1"/>
              <a:t>T</a:t>
            </a:r>
            <a:r>
              <a:rPr lang="tr-TR" i="1" baseline="-25000" dirty="0" err="1"/>
              <a:t>Sol</a:t>
            </a:r>
            <a:r>
              <a:rPr lang="tr-TR" dirty="0"/>
              <a:t> değeri sol taraftaki eleman sayısı olduğuna göre</a:t>
            </a:r>
          </a:p>
          <a:p>
            <a:pPr algn="just">
              <a:buNone/>
            </a:pPr>
            <a:r>
              <a:rPr lang="tr-TR" dirty="0"/>
              <a:t> </a:t>
            </a:r>
            <a:r>
              <a:rPr lang="tr-TR" i="1" dirty="0" err="1"/>
              <a:t>T</a:t>
            </a:r>
            <a:r>
              <a:rPr lang="tr-TR" i="1" baseline="-25000" dirty="0" err="1"/>
              <a:t>Sol</a:t>
            </a:r>
            <a:r>
              <a:rPr lang="tr-TR" i="1" dirty="0"/>
              <a:t> </a:t>
            </a:r>
            <a:r>
              <a:rPr lang="tr-TR" i="1" dirty="0">
                <a:latin typeface="Times New Roman" pitchFamily="18" charset="0"/>
                <a:cs typeface="Times New Roman" pitchFamily="18" charset="0"/>
              </a:rPr>
              <a:t>=</a:t>
            </a:r>
            <a:r>
              <a:rPr lang="tr-TR" dirty="0">
                <a:latin typeface="Times New Roman" pitchFamily="18" charset="0"/>
                <a:cs typeface="Times New Roman" pitchFamily="18" charset="0"/>
              </a:rPr>
              <a:t> 2 + 3 = 5 </a:t>
            </a:r>
            <a:r>
              <a:rPr lang="tr-TR" dirty="0"/>
              <a:t>olduğu anlaşılır. Sol taraf için L</a:t>
            </a:r>
            <a:r>
              <a:rPr lang="tr-TR" baseline="-25000" dirty="0"/>
              <a:t>1</a:t>
            </a:r>
            <a:r>
              <a:rPr lang="tr-TR" dirty="0"/>
              <a:t> = </a:t>
            </a:r>
            <a:r>
              <a:rPr lang="tr-TR" dirty="0">
                <a:latin typeface="Times New Roman" pitchFamily="18" charset="0"/>
                <a:cs typeface="Times New Roman" pitchFamily="18" charset="0"/>
              </a:rPr>
              <a:t>2</a:t>
            </a:r>
            <a:r>
              <a:rPr lang="tr-TR" dirty="0"/>
              <a:t> ve</a:t>
            </a:r>
          </a:p>
          <a:p>
            <a:pPr algn="just">
              <a:buNone/>
            </a:pPr>
            <a:r>
              <a:rPr lang="tr-TR" dirty="0"/>
              <a:t> L</a:t>
            </a:r>
            <a:r>
              <a:rPr lang="tr-TR" baseline="-25000" dirty="0"/>
              <a:t>1</a:t>
            </a:r>
            <a:r>
              <a:rPr lang="tr-TR" dirty="0"/>
              <a:t> =</a:t>
            </a:r>
            <a:r>
              <a:rPr lang="tr-TR" dirty="0">
                <a:latin typeface="Times New Roman" pitchFamily="18" charset="0"/>
                <a:cs typeface="Times New Roman" pitchFamily="18" charset="0"/>
              </a:rPr>
              <a:t>3</a:t>
            </a:r>
            <a:r>
              <a:rPr lang="tr-TR" dirty="0"/>
              <a:t> olarak belirlenir. Benzer biçimde, </a:t>
            </a:r>
            <a:r>
              <a:rPr lang="tr-TR" i="1" dirty="0" err="1"/>
              <a:t>T</a:t>
            </a:r>
            <a:r>
              <a:rPr lang="tr-TR" i="1" baseline="-25000" dirty="0" err="1"/>
              <a:t>Sag</a:t>
            </a:r>
            <a:r>
              <a:rPr lang="tr-TR" dirty="0"/>
              <a:t> </a:t>
            </a:r>
            <a:r>
              <a:rPr lang="tr-TR" dirty="0">
                <a:latin typeface="Times New Roman" pitchFamily="18" charset="0"/>
                <a:cs typeface="Times New Roman" pitchFamily="18" charset="0"/>
              </a:rPr>
              <a:t>=1 + 2 = 3</a:t>
            </a:r>
            <a:r>
              <a:rPr lang="tr-TR" dirty="0"/>
              <a:t>, R</a:t>
            </a:r>
            <a:r>
              <a:rPr lang="tr-TR" baseline="-25000" dirty="0"/>
              <a:t>1</a:t>
            </a:r>
            <a:r>
              <a:rPr lang="tr-TR" dirty="0"/>
              <a:t>=</a:t>
            </a:r>
            <a:r>
              <a:rPr lang="tr-TR" dirty="0">
                <a:latin typeface="Times New Roman" pitchFamily="18" charset="0"/>
                <a:cs typeface="Times New Roman" pitchFamily="18" charset="0"/>
              </a:rPr>
              <a:t>1</a:t>
            </a:r>
            <a:r>
              <a:rPr lang="tr-TR" dirty="0"/>
              <a:t> , </a:t>
            </a:r>
            <a:r>
              <a:rPr lang="tr-TR" i="1" dirty="0"/>
              <a:t>R</a:t>
            </a:r>
            <a:r>
              <a:rPr lang="tr-TR" i="1" baseline="-25000" dirty="0"/>
              <a:t>2</a:t>
            </a:r>
            <a:r>
              <a:rPr lang="tr-TR" i="1" dirty="0"/>
              <a:t> =</a:t>
            </a:r>
            <a:r>
              <a:rPr lang="tr-TR" dirty="0"/>
              <a:t> </a:t>
            </a:r>
            <a:r>
              <a:rPr lang="tr-TR" dirty="0">
                <a:latin typeface="Times New Roman" pitchFamily="18" charset="0"/>
                <a:cs typeface="Times New Roman" pitchFamily="18" charset="0"/>
              </a:rPr>
              <a:t>2</a:t>
            </a:r>
            <a:r>
              <a:rPr lang="tr-TR" dirty="0"/>
              <a:t> olduğuna göre aşağıda belirtilen hesaplamalar yapılabilir:</a:t>
            </a:r>
          </a:p>
        </p:txBody>
      </p:sp>
      <p:pic>
        <p:nvPicPr>
          <p:cNvPr id="4" name="3 Resim" descr="C:\Users\AHUALE~1\AppData\Local\Temp\FineReader11\media\image24.jpeg"/>
          <p:cNvPicPr/>
          <p:nvPr/>
        </p:nvPicPr>
        <p:blipFill>
          <a:blip r:embed="rId2" cstate="print">
            <a:lum bright="-20000" contrast="40000"/>
          </a:blip>
          <a:srcRect/>
          <a:stretch>
            <a:fillRect/>
          </a:stretch>
        </p:blipFill>
        <p:spPr bwMode="auto">
          <a:xfrm>
            <a:off x="1547664" y="2924944"/>
            <a:ext cx="6048672" cy="1440160"/>
          </a:xfrm>
          <a:prstGeom prst="rect">
            <a:avLst/>
          </a:prstGeom>
          <a:noFill/>
          <a:ln w="9525">
            <a:noFill/>
            <a:miter lim="800000"/>
            <a:headEnd/>
            <a:tailEnd/>
          </a:ln>
        </p:spPr>
      </p:pic>
      <p:pic>
        <p:nvPicPr>
          <p:cNvPr id="5" name="4 Resim"/>
          <p:cNvPicPr/>
          <p:nvPr/>
        </p:nvPicPr>
        <p:blipFill>
          <a:blip r:embed="rId3" cstate="print">
            <a:lum bright="-20000" contrast="40000"/>
          </a:blip>
          <a:srcRect/>
          <a:stretch>
            <a:fillRect/>
          </a:stretch>
        </p:blipFill>
        <p:spPr bwMode="auto">
          <a:xfrm>
            <a:off x="1115616" y="4941168"/>
            <a:ext cx="3096344" cy="792088"/>
          </a:xfrm>
          <a:prstGeom prst="rect">
            <a:avLst/>
          </a:prstGeom>
          <a:noFill/>
        </p:spPr>
      </p:pic>
      <p:pic>
        <p:nvPicPr>
          <p:cNvPr id="61443" name="Picture 3"/>
          <p:cNvPicPr>
            <a:picLocks noChangeAspect="1" noChangeArrowheads="1"/>
          </p:cNvPicPr>
          <p:nvPr/>
        </p:nvPicPr>
        <p:blipFill>
          <a:blip r:embed="rId4" cstate="print"/>
          <a:srcRect r="60799" b="-33410"/>
          <a:stretch>
            <a:fillRect/>
          </a:stretch>
        </p:blipFill>
        <p:spPr bwMode="auto">
          <a:xfrm>
            <a:off x="4067944" y="5013176"/>
            <a:ext cx="4888055" cy="936104"/>
          </a:xfrm>
          <a:prstGeom prst="rect">
            <a:avLst/>
          </a:prstGeom>
          <a:noFill/>
          <a:ln w="9525">
            <a:noFill/>
            <a:miter lim="800000"/>
            <a:headEnd/>
            <a:tailEnd/>
          </a:ln>
          <a:effectLst/>
        </p:spPr>
      </p:pic>
    </p:spTree>
    <p:extLst>
      <p:ext uri="{BB962C8B-B14F-4D97-AF65-F5344CB8AC3E}">
        <p14:creationId xmlns:p14="http://schemas.microsoft.com/office/powerpoint/2010/main" val="73505065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467544" y="404664"/>
            <a:ext cx="5040560" cy="1080120"/>
          </a:xfrm>
        </p:spPr>
        <p:txBody>
          <a:bodyPr/>
          <a:lstStyle/>
          <a:p>
            <a:r>
              <a:rPr lang="tr-TR" dirty="0"/>
              <a:t>UYGULAMA</a:t>
            </a:r>
          </a:p>
        </p:txBody>
      </p:sp>
      <p:sp>
        <p:nvSpPr>
          <p:cNvPr id="3" name="2 İçerik Yer Tutucusu"/>
          <p:cNvSpPr>
            <a:spLocks noGrp="1"/>
          </p:cNvSpPr>
          <p:nvPr>
            <p:ph idx="1"/>
          </p:nvPr>
        </p:nvSpPr>
        <p:spPr>
          <a:xfrm>
            <a:off x="457200" y="1556792"/>
            <a:ext cx="8229600" cy="1368152"/>
          </a:xfrm>
        </p:spPr>
        <p:txBody>
          <a:bodyPr>
            <a:normAutofit fontScale="92500" lnSpcReduction="10000"/>
          </a:bodyPr>
          <a:lstStyle/>
          <a:p>
            <a:pPr algn="just">
              <a:buNone/>
            </a:pPr>
            <a:r>
              <a:rPr lang="tr-TR" dirty="0"/>
              <a:t>	Aşağıdaki eğitim verilerini göz önüne alalım. Bu verilere dayanarak </a:t>
            </a:r>
            <a:r>
              <a:rPr lang="tr-TR" i="1" dirty="0" err="1"/>
              <a:t>Gini</a:t>
            </a:r>
            <a:r>
              <a:rPr lang="tr-TR" dirty="0"/>
              <a:t> algoritmasını kullanarak sınıflandırma işlemini yapacağız.</a:t>
            </a:r>
          </a:p>
          <a:p>
            <a:pPr>
              <a:buNone/>
            </a:pPr>
            <a:endParaRPr lang="tr-TR" dirty="0"/>
          </a:p>
        </p:txBody>
      </p:sp>
      <p:pic>
        <p:nvPicPr>
          <p:cNvPr id="62467" name="Picture 3"/>
          <p:cNvPicPr>
            <a:picLocks noChangeAspect="1" noChangeArrowheads="1"/>
          </p:cNvPicPr>
          <p:nvPr/>
        </p:nvPicPr>
        <p:blipFill>
          <a:blip r:embed="rId2" cstate="print"/>
          <a:srcRect/>
          <a:stretch>
            <a:fillRect/>
          </a:stretch>
        </p:blipFill>
        <p:spPr bwMode="auto">
          <a:xfrm>
            <a:off x="539552" y="2924944"/>
            <a:ext cx="8757551" cy="2664296"/>
          </a:xfrm>
          <a:prstGeom prst="rect">
            <a:avLst/>
          </a:prstGeom>
          <a:noFill/>
          <a:ln w="9525">
            <a:noFill/>
            <a:miter lim="800000"/>
            <a:headEnd/>
            <a:tailEnd/>
          </a:ln>
          <a:effectLst/>
        </p:spPr>
      </p:pic>
      <p:sp>
        <p:nvSpPr>
          <p:cNvPr id="6" name="5 Metin kutusu"/>
          <p:cNvSpPr txBox="1"/>
          <p:nvPr/>
        </p:nvSpPr>
        <p:spPr>
          <a:xfrm>
            <a:off x="3851920" y="5157192"/>
            <a:ext cx="2448272" cy="369332"/>
          </a:xfrm>
          <a:prstGeom prst="rect">
            <a:avLst/>
          </a:prstGeom>
          <a:noFill/>
        </p:spPr>
        <p:txBody>
          <a:bodyPr wrap="square" rtlCol="0">
            <a:spAutoFit/>
          </a:bodyPr>
          <a:lstStyle/>
          <a:p>
            <a:r>
              <a:rPr lang="tr-TR" dirty="0"/>
              <a:t>Tablo </a:t>
            </a:r>
            <a:r>
              <a:rPr lang="tr-TR" dirty="0">
                <a:latin typeface="Times New Roman" pitchFamily="18" charset="0"/>
                <a:cs typeface="Times New Roman" pitchFamily="18" charset="0"/>
              </a:rPr>
              <a:t>19</a:t>
            </a:r>
          </a:p>
        </p:txBody>
      </p:sp>
    </p:spTree>
    <p:extLst>
      <p:ext uri="{BB962C8B-B14F-4D97-AF65-F5344CB8AC3E}">
        <p14:creationId xmlns:p14="http://schemas.microsoft.com/office/powerpoint/2010/main" val="177381487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67544" y="764704"/>
            <a:ext cx="8229600" cy="3168352"/>
          </a:xfrm>
        </p:spPr>
        <p:txBody>
          <a:bodyPr>
            <a:normAutofit fontScale="92500"/>
          </a:bodyPr>
          <a:lstStyle/>
          <a:p>
            <a:pPr>
              <a:buNone/>
            </a:pPr>
            <a:r>
              <a:rPr lang="tr-TR" dirty="0"/>
              <a:t>Adım</a:t>
            </a:r>
            <a:r>
              <a:rPr lang="tr-TR" dirty="0">
                <a:latin typeface="Times New Roman" pitchFamily="18" charset="0"/>
                <a:cs typeface="Times New Roman" pitchFamily="18" charset="0"/>
              </a:rPr>
              <a:t>1</a:t>
            </a:r>
            <a:r>
              <a:rPr lang="tr-TR" dirty="0"/>
              <a:t>:</a:t>
            </a:r>
          </a:p>
          <a:p>
            <a:pPr lvl="0">
              <a:buNone/>
            </a:pPr>
            <a:r>
              <a:rPr lang="tr-TR" dirty="0"/>
              <a:t>a) </a:t>
            </a:r>
            <a:r>
              <a:rPr lang="tr-TR" sz="2400" b="1" dirty="0"/>
              <a:t>Nitelik değerlerinin ikili gruplandırılması:</a:t>
            </a:r>
          </a:p>
          <a:p>
            <a:pPr algn="just">
              <a:buNone/>
            </a:pPr>
            <a:r>
              <a:rPr lang="tr-TR" sz="2400" dirty="0"/>
              <a:t>		Bu eğitim verisi üzerinde </a:t>
            </a:r>
            <a:r>
              <a:rPr lang="tr-TR" sz="2400" i="1" dirty="0" err="1"/>
              <a:t>Gini</a:t>
            </a:r>
            <a:r>
              <a:rPr lang="tr-TR" sz="2400" dirty="0"/>
              <a:t> algoritmasını uygulayabilmek için önce aşağıda be­lirtilen hesaplamalar yapılır. Bu tabloya göre EVET sınıfına ilişkin olarak EĞİTİM niteliğinin İLK değerinden </a:t>
            </a:r>
            <a:r>
              <a:rPr lang="tr-TR" sz="2400" dirty="0">
                <a:latin typeface="Times New Roman" pitchFamily="18" charset="0"/>
                <a:cs typeface="Times New Roman" pitchFamily="18" charset="0"/>
              </a:rPr>
              <a:t>1 </a:t>
            </a:r>
            <a:r>
              <a:rPr lang="tr-TR" sz="2400" dirty="0"/>
              <a:t>tane bulunmaktadır. Benzer biçimde (ORTA, YÜKSEK) değerlerinden ise 3 tane bulunmaktadır. Bu şekilde diğer değerler de hesaplanır.</a:t>
            </a:r>
          </a:p>
          <a:p>
            <a:pPr>
              <a:buNone/>
            </a:pPr>
            <a:endParaRPr lang="tr-TR" dirty="0"/>
          </a:p>
        </p:txBody>
      </p:sp>
      <p:pic>
        <p:nvPicPr>
          <p:cNvPr id="63490" name="Picture 2"/>
          <p:cNvPicPr>
            <a:picLocks noChangeAspect="1" noChangeArrowheads="1"/>
          </p:cNvPicPr>
          <p:nvPr/>
        </p:nvPicPr>
        <p:blipFill>
          <a:blip r:embed="rId2" cstate="print"/>
          <a:srcRect/>
          <a:stretch>
            <a:fillRect/>
          </a:stretch>
        </p:blipFill>
        <p:spPr bwMode="auto">
          <a:xfrm>
            <a:off x="1043608" y="3789040"/>
            <a:ext cx="7697714" cy="2088232"/>
          </a:xfrm>
          <a:prstGeom prst="rect">
            <a:avLst/>
          </a:prstGeom>
          <a:noFill/>
          <a:ln w="9525">
            <a:noFill/>
            <a:miter lim="800000"/>
            <a:headEnd/>
            <a:tailEnd/>
          </a:ln>
          <a:effectLst/>
        </p:spPr>
      </p:pic>
      <p:sp>
        <p:nvSpPr>
          <p:cNvPr id="5" name="4 Metin kutusu"/>
          <p:cNvSpPr txBox="1"/>
          <p:nvPr/>
        </p:nvSpPr>
        <p:spPr>
          <a:xfrm>
            <a:off x="3779912" y="5445224"/>
            <a:ext cx="2016224" cy="369332"/>
          </a:xfrm>
          <a:prstGeom prst="rect">
            <a:avLst/>
          </a:prstGeom>
          <a:noFill/>
        </p:spPr>
        <p:txBody>
          <a:bodyPr wrap="square" rtlCol="0">
            <a:spAutoFit/>
          </a:bodyPr>
          <a:lstStyle/>
          <a:p>
            <a:r>
              <a:rPr lang="tr-TR" dirty="0"/>
              <a:t>Tablo </a:t>
            </a:r>
            <a:r>
              <a:rPr lang="tr-TR" dirty="0">
                <a:latin typeface="Times New Roman" pitchFamily="18" charset="0"/>
                <a:cs typeface="Times New Roman" pitchFamily="18" charset="0"/>
              </a:rPr>
              <a:t>20</a:t>
            </a:r>
          </a:p>
        </p:txBody>
      </p:sp>
    </p:spTree>
    <p:extLst>
      <p:ext uri="{BB962C8B-B14F-4D97-AF65-F5344CB8AC3E}">
        <p14:creationId xmlns:p14="http://schemas.microsoft.com/office/powerpoint/2010/main" val="250958509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539552" y="476672"/>
            <a:ext cx="8136904" cy="1368152"/>
          </a:xfrm>
        </p:spPr>
        <p:txBody>
          <a:bodyPr>
            <a:normAutofit/>
          </a:bodyPr>
          <a:lstStyle/>
          <a:p>
            <a:pPr>
              <a:buNone/>
            </a:pPr>
            <a:r>
              <a:rPr lang="tr-TR" dirty="0"/>
              <a:t>b</a:t>
            </a:r>
            <a:r>
              <a:rPr lang="tr-TR" sz="2400" dirty="0"/>
              <a:t>) </a:t>
            </a:r>
            <a:r>
              <a:rPr lang="tr-TR" sz="2400" i="1" dirty="0" err="1"/>
              <a:t>Gini</a:t>
            </a:r>
            <a:r>
              <a:rPr lang="tr-TR" sz="2400" i="1" baseline="-25000" dirty="0" err="1"/>
              <a:t>sol</a:t>
            </a:r>
            <a:endParaRPr lang="tr-TR" sz="2400" dirty="0"/>
          </a:p>
          <a:p>
            <a:pPr>
              <a:buNone/>
            </a:pPr>
            <a:r>
              <a:rPr lang="tr-TR" sz="2400" i="1" dirty="0"/>
              <a:t>	EĞİTİM için</a:t>
            </a:r>
            <a:r>
              <a:rPr lang="tr-TR" sz="2400" dirty="0"/>
              <a:t> </a:t>
            </a:r>
            <a:r>
              <a:rPr lang="tr-TR" sz="2400" i="1" dirty="0" err="1"/>
              <a:t>Gini</a:t>
            </a:r>
            <a:r>
              <a:rPr lang="tr-TR" sz="2400" i="1" baseline="-25000" dirty="0" err="1"/>
              <a:t>sağ</a:t>
            </a:r>
            <a:r>
              <a:rPr lang="tr-TR" sz="2400" dirty="0"/>
              <a:t> değerlerinin hesaplanması: Tablo değerlerini kullanarak şu hesaplamalar yapılabilir:</a:t>
            </a:r>
          </a:p>
          <a:p>
            <a:pPr>
              <a:buNone/>
            </a:pPr>
            <a:endParaRPr lang="tr-TR" dirty="0"/>
          </a:p>
        </p:txBody>
      </p:sp>
      <p:pic>
        <p:nvPicPr>
          <p:cNvPr id="64514" name="Picture 2"/>
          <p:cNvPicPr>
            <a:picLocks noChangeAspect="1" noChangeArrowheads="1"/>
          </p:cNvPicPr>
          <p:nvPr/>
        </p:nvPicPr>
        <p:blipFill>
          <a:blip r:embed="rId2" cstate="print"/>
          <a:srcRect l="23115" r="14417"/>
          <a:stretch>
            <a:fillRect/>
          </a:stretch>
        </p:blipFill>
        <p:spPr bwMode="auto">
          <a:xfrm>
            <a:off x="2051720" y="1700808"/>
            <a:ext cx="5544616" cy="1538016"/>
          </a:xfrm>
          <a:prstGeom prst="rect">
            <a:avLst/>
          </a:prstGeom>
          <a:noFill/>
          <a:ln w="9525">
            <a:noFill/>
            <a:miter lim="800000"/>
            <a:headEnd/>
            <a:tailEnd/>
          </a:ln>
          <a:effectLst/>
        </p:spPr>
      </p:pic>
      <p:pic>
        <p:nvPicPr>
          <p:cNvPr id="64515" name="Picture 3"/>
          <p:cNvPicPr>
            <a:picLocks noChangeAspect="1" noChangeArrowheads="1"/>
          </p:cNvPicPr>
          <p:nvPr/>
        </p:nvPicPr>
        <p:blipFill>
          <a:blip r:embed="rId3" cstate="print"/>
          <a:srcRect l="20478" r="18087"/>
          <a:stretch>
            <a:fillRect/>
          </a:stretch>
        </p:blipFill>
        <p:spPr bwMode="auto">
          <a:xfrm>
            <a:off x="1475656" y="3212976"/>
            <a:ext cx="5616624" cy="1584176"/>
          </a:xfrm>
          <a:prstGeom prst="rect">
            <a:avLst/>
          </a:prstGeom>
          <a:noFill/>
          <a:ln w="9525">
            <a:noFill/>
            <a:miter lim="800000"/>
            <a:headEnd/>
            <a:tailEnd/>
          </a:ln>
          <a:effectLst/>
        </p:spPr>
      </p:pic>
      <p:sp>
        <p:nvSpPr>
          <p:cNvPr id="6" name="5 Metin kutusu"/>
          <p:cNvSpPr txBox="1"/>
          <p:nvPr/>
        </p:nvSpPr>
        <p:spPr>
          <a:xfrm>
            <a:off x="467544" y="3429000"/>
            <a:ext cx="1296144" cy="369332"/>
          </a:xfrm>
          <a:prstGeom prst="rect">
            <a:avLst/>
          </a:prstGeom>
          <a:noFill/>
        </p:spPr>
        <p:txBody>
          <a:bodyPr wrap="square" rtlCol="0">
            <a:spAutoFit/>
          </a:bodyPr>
          <a:lstStyle/>
          <a:p>
            <a:r>
              <a:rPr lang="tr-TR" u="sng" dirty="0"/>
              <a:t>YAŞ İçin:</a:t>
            </a:r>
          </a:p>
        </p:txBody>
      </p:sp>
      <p:pic>
        <p:nvPicPr>
          <p:cNvPr id="64521" name="Picture 9"/>
          <p:cNvPicPr>
            <a:picLocks noChangeAspect="1" noChangeArrowheads="1"/>
          </p:cNvPicPr>
          <p:nvPr/>
        </p:nvPicPr>
        <p:blipFill>
          <a:blip r:embed="rId4" cstate="print"/>
          <a:srcRect r="16255"/>
          <a:stretch>
            <a:fillRect/>
          </a:stretch>
        </p:blipFill>
        <p:spPr bwMode="auto">
          <a:xfrm>
            <a:off x="0" y="5085184"/>
            <a:ext cx="7308304" cy="1512168"/>
          </a:xfrm>
          <a:prstGeom prst="rect">
            <a:avLst/>
          </a:prstGeom>
          <a:noFill/>
          <a:ln w="9525">
            <a:noFill/>
            <a:miter lim="800000"/>
            <a:headEnd/>
            <a:tailEnd/>
          </a:ln>
          <a:effectLst/>
        </p:spPr>
      </p:pic>
      <p:sp>
        <p:nvSpPr>
          <p:cNvPr id="14" name="13 Metin kutusu"/>
          <p:cNvSpPr txBox="1"/>
          <p:nvPr/>
        </p:nvSpPr>
        <p:spPr>
          <a:xfrm>
            <a:off x="323528" y="5301208"/>
            <a:ext cx="1944216" cy="369332"/>
          </a:xfrm>
          <a:prstGeom prst="rect">
            <a:avLst/>
          </a:prstGeom>
          <a:noFill/>
        </p:spPr>
        <p:txBody>
          <a:bodyPr wrap="square" rtlCol="0">
            <a:spAutoFit/>
          </a:bodyPr>
          <a:lstStyle/>
          <a:p>
            <a:r>
              <a:rPr lang="tr-TR" u="sng" dirty="0"/>
              <a:t>CİNSİYET İçin:</a:t>
            </a:r>
          </a:p>
        </p:txBody>
      </p:sp>
      <p:cxnSp>
        <p:nvCxnSpPr>
          <p:cNvPr id="16" name="15 Düz Bağlayıcı"/>
          <p:cNvCxnSpPr/>
          <p:nvPr/>
        </p:nvCxnSpPr>
        <p:spPr>
          <a:xfrm>
            <a:off x="0" y="4941168"/>
            <a:ext cx="914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16 Düz Bağlayıcı"/>
          <p:cNvCxnSpPr/>
          <p:nvPr/>
        </p:nvCxnSpPr>
        <p:spPr>
          <a:xfrm>
            <a:off x="0" y="3140968"/>
            <a:ext cx="914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17 Metin kutusu"/>
          <p:cNvSpPr txBox="1"/>
          <p:nvPr/>
        </p:nvSpPr>
        <p:spPr>
          <a:xfrm>
            <a:off x="251520" y="1772816"/>
            <a:ext cx="1728192" cy="369332"/>
          </a:xfrm>
          <a:prstGeom prst="rect">
            <a:avLst/>
          </a:prstGeom>
          <a:noFill/>
        </p:spPr>
        <p:txBody>
          <a:bodyPr wrap="square" rtlCol="0">
            <a:spAutoFit/>
          </a:bodyPr>
          <a:lstStyle/>
          <a:p>
            <a:r>
              <a:rPr lang="tr-TR" u="sng" dirty="0"/>
              <a:t>EĞİTİM İçin:</a:t>
            </a:r>
          </a:p>
        </p:txBody>
      </p:sp>
    </p:spTree>
    <p:extLst>
      <p:ext uri="{BB962C8B-B14F-4D97-AF65-F5344CB8AC3E}">
        <p14:creationId xmlns:p14="http://schemas.microsoft.com/office/powerpoint/2010/main" val="179526605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764704"/>
            <a:ext cx="8229600" cy="864096"/>
          </a:xfrm>
        </p:spPr>
        <p:txBody>
          <a:bodyPr>
            <a:normAutofit fontScale="92500"/>
          </a:bodyPr>
          <a:lstStyle/>
          <a:p>
            <a:pPr algn="just">
              <a:buNone/>
            </a:pPr>
            <a:r>
              <a:rPr lang="tr-TR" sz="2400" dirty="0"/>
              <a:t>c)</a:t>
            </a:r>
            <a:r>
              <a:rPr lang="tr-TR" sz="2400" i="1" dirty="0" err="1"/>
              <a:t>Gini</a:t>
            </a:r>
            <a:r>
              <a:rPr lang="tr-TR" sz="2400" i="1" baseline="-25000" dirty="0" err="1"/>
              <a:t>j</a:t>
            </a:r>
            <a:r>
              <a:rPr lang="tr-TR" sz="2400" dirty="0"/>
              <a:t> değerlerinin hesaplanması: Elde edilen sonuçlar kullanılarak her bir nitelik için </a:t>
            </a:r>
            <a:r>
              <a:rPr lang="tr-TR" sz="2400" dirty="0" err="1"/>
              <a:t>Gini</a:t>
            </a:r>
            <a:r>
              <a:rPr lang="tr-TR" sz="2400" dirty="0"/>
              <a:t> değerleri elde edilir.</a:t>
            </a:r>
          </a:p>
          <a:p>
            <a:pPr>
              <a:buNone/>
            </a:pPr>
            <a:endParaRPr lang="tr-TR" dirty="0"/>
          </a:p>
        </p:txBody>
      </p:sp>
      <p:pic>
        <p:nvPicPr>
          <p:cNvPr id="97282" name="Picture 2"/>
          <p:cNvPicPr>
            <a:picLocks noChangeAspect="1" noChangeArrowheads="1"/>
          </p:cNvPicPr>
          <p:nvPr/>
        </p:nvPicPr>
        <p:blipFill>
          <a:blip r:embed="rId2" cstate="print"/>
          <a:srcRect/>
          <a:stretch>
            <a:fillRect/>
          </a:stretch>
        </p:blipFill>
        <p:spPr bwMode="auto">
          <a:xfrm>
            <a:off x="395536" y="1628800"/>
            <a:ext cx="8349036" cy="1872208"/>
          </a:xfrm>
          <a:prstGeom prst="rect">
            <a:avLst/>
          </a:prstGeom>
          <a:noFill/>
          <a:ln w="9525">
            <a:noFill/>
            <a:miter lim="800000"/>
            <a:headEnd/>
            <a:tailEnd/>
          </a:ln>
          <a:effectLst/>
        </p:spPr>
      </p:pic>
      <p:pic>
        <p:nvPicPr>
          <p:cNvPr id="97283" name="Picture 3"/>
          <p:cNvPicPr>
            <a:picLocks noChangeAspect="1" noChangeArrowheads="1"/>
          </p:cNvPicPr>
          <p:nvPr/>
        </p:nvPicPr>
        <p:blipFill>
          <a:blip r:embed="rId3" cstate="print"/>
          <a:srcRect/>
          <a:stretch>
            <a:fillRect/>
          </a:stretch>
        </p:blipFill>
        <p:spPr bwMode="auto">
          <a:xfrm>
            <a:off x="827584" y="3933056"/>
            <a:ext cx="7066701" cy="2592288"/>
          </a:xfrm>
          <a:prstGeom prst="rect">
            <a:avLst/>
          </a:prstGeom>
          <a:noFill/>
          <a:ln w="9525">
            <a:noFill/>
            <a:miter lim="800000"/>
            <a:headEnd/>
            <a:tailEnd/>
          </a:ln>
          <a:effectLst/>
        </p:spPr>
      </p:pic>
      <p:sp>
        <p:nvSpPr>
          <p:cNvPr id="6" name="5 Metin kutusu"/>
          <p:cNvSpPr txBox="1"/>
          <p:nvPr/>
        </p:nvSpPr>
        <p:spPr>
          <a:xfrm>
            <a:off x="179512" y="3501008"/>
            <a:ext cx="4824536" cy="369332"/>
          </a:xfrm>
          <a:prstGeom prst="rect">
            <a:avLst/>
          </a:prstGeom>
          <a:noFill/>
        </p:spPr>
        <p:txBody>
          <a:bodyPr wrap="square" rtlCol="0">
            <a:spAutoFit/>
          </a:bodyPr>
          <a:lstStyle/>
          <a:p>
            <a:r>
              <a:rPr lang="tr-TR" dirty="0"/>
              <a:t>Sonuç olarak şu şekilde bir tablo elde edilir:</a:t>
            </a:r>
          </a:p>
        </p:txBody>
      </p:sp>
      <p:sp>
        <p:nvSpPr>
          <p:cNvPr id="7" name="6 Metin kutusu"/>
          <p:cNvSpPr txBox="1"/>
          <p:nvPr/>
        </p:nvSpPr>
        <p:spPr>
          <a:xfrm>
            <a:off x="3419872" y="6165304"/>
            <a:ext cx="2952328" cy="369332"/>
          </a:xfrm>
          <a:prstGeom prst="rect">
            <a:avLst/>
          </a:prstGeom>
          <a:noFill/>
        </p:spPr>
        <p:txBody>
          <a:bodyPr wrap="square" rtlCol="0">
            <a:spAutoFit/>
          </a:bodyPr>
          <a:lstStyle/>
          <a:p>
            <a:r>
              <a:rPr lang="tr-TR" dirty="0"/>
              <a:t>Tablo </a:t>
            </a:r>
            <a:r>
              <a:rPr lang="tr-TR" dirty="0">
                <a:latin typeface="Times New Roman" pitchFamily="18" charset="0"/>
                <a:cs typeface="Times New Roman" pitchFamily="18" charset="0"/>
              </a:rPr>
              <a:t>21</a:t>
            </a:r>
          </a:p>
        </p:txBody>
      </p:sp>
    </p:spTree>
    <p:extLst>
      <p:ext uri="{BB962C8B-B14F-4D97-AF65-F5344CB8AC3E}">
        <p14:creationId xmlns:p14="http://schemas.microsoft.com/office/powerpoint/2010/main" val="3966287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836712"/>
            <a:ext cx="8229600" cy="4526280"/>
          </a:xfrm>
        </p:spPr>
        <p:txBody>
          <a:bodyPr>
            <a:normAutofit fontScale="92500" lnSpcReduction="10000"/>
          </a:bodyPr>
          <a:lstStyle/>
          <a:p>
            <a:pPr marL="0" indent="0">
              <a:buNone/>
            </a:pPr>
            <a:r>
              <a:rPr lang="tr-TR" dirty="0"/>
              <a:t>2.3.4.Sadece okunabilir</a:t>
            </a:r>
          </a:p>
          <a:p>
            <a:pPr marL="0" indent="0">
              <a:buNone/>
            </a:pPr>
            <a:endParaRPr lang="tr-TR" dirty="0"/>
          </a:p>
          <a:p>
            <a:pPr marL="0" indent="0" algn="just"/>
            <a:r>
              <a:rPr lang="tr-TR" dirty="0"/>
              <a:t>Veri ambarı veri yönetiminin gereksinimine yanıt vermek üzere tasarlandığı için günlük işlemlere tabi tutulmaz, yani silinemez veya güncelleştirilemez.</a:t>
            </a:r>
          </a:p>
          <a:p>
            <a:pPr marL="0" indent="0" algn="just"/>
            <a:r>
              <a:rPr lang="tr-TR" dirty="0"/>
              <a:t>Veri ambarında iki tür işlemden söz etmek mümkündür:</a:t>
            </a:r>
          </a:p>
          <a:p>
            <a:pPr marL="0" indent="0" algn="just">
              <a:buNone/>
            </a:pPr>
            <a:r>
              <a:rPr lang="tr-TR" dirty="0"/>
              <a:t>a)Verinin yüklenmesi</a:t>
            </a:r>
          </a:p>
          <a:p>
            <a:pPr marL="0" indent="0" algn="just">
              <a:buNone/>
            </a:pPr>
            <a:r>
              <a:rPr lang="tr-TR" dirty="0"/>
              <a:t>b)Veriye erişilmesi</a:t>
            </a:r>
          </a:p>
        </p:txBody>
      </p:sp>
    </p:spTree>
    <p:extLst>
      <p:ext uri="{BB962C8B-B14F-4D97-AF65-F5344CB8AC3E}">
        <p14:creationId xmlns:p14="http://schemas.microsoft.com/office/powerpoint/2010/main" val="144367189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836712"/>
            <a:ext cx="8229600" cy="3384376"/>
          </a:xfrm>
        </p:spPr>
        <p:txBody>
          <a:bodyPr>
            <a:normAutofit lnSpcReduction="10000"/>
          </a:bodyPr>
          <a:lstStyle/>
          <a:p>
            <a:pPr lvl="0" algn="just">
              <a:buNone/>
            </a:pPr>
            <a:r>
              <a:rPr lang="tr-TR" sz="2400" b="1" dirty="0"/>
              <a:t>En küçük </a:t>
            </a:r>
            <a:r>
              <a:rPr lang="tr-TR" sz="2400" i="1" dirty="0" err="1"/>
              <a:t>Gini</a:t>
            </a:r>
            <a:r>
              <a:rPr lang="tr-TR" sz="2400" dirty="0"/>
              <a:t> </a:t>
            </a:r>
            <a:r>
              <a:rPr lang="tr-TR" sz="2400" b="1" dirty="0"/>
              <a:t>değerinin seçilmesi: </a:t>
            </a:r>
            <a:r>
              <a:rPr lang="tr-TR" sz="2400" dirty="0"/>
              <a:t>Yukarıdaki tabloda hesaplanan değerler göz önüne alındığında, </a:t>
            </a:r>
            <a:r>
              <a:rPr lang="tr-TR" sz="2400" i="1" dirty="0" err="1"/>
              <a:t>Gini</a:t>
            </a:r>
            <a:r>
              <a:rPr lang="tr-TR" sz="2400" i="1" baseline="-25000" dirty="0" err="1"/>
              <a:t>yaş</a:t>
            </a:r>
            <a:r>
              <a:rPr lang="tr-TR" sz="2400" dirty="0"/>
              <a:t> = 0.229 değerinin </a:t>
            </a:r>
            <a:r>
              <a:rPr lang="tr-TR" sz="2400" i="1" dirty="0" err="1"/>
              <a:t>Gini</a:t>
            </a:r>
            <a:r>
              <a:rPr lang="tr-TR" sz="2400" i="1" baseline="-25000" dirty="0" err="1"/>
              <a:t>j</a:t>
            </a:r>
            <a:r>
              <a:rPr lang="tr-TR" sz="2400" dirty="0"/>
              <a:t> değerleri içinde en küçüğü olduğu anlaşılır. O halde kök düğümünden itibaren bölünme YAŞ=GENÇ ve </a:t>
            </a:r>
            <a:r>
              <a:rPr lang="tr-TR" sz="2400" i="1" dirty="0"/>
              <a:t>YAŞ</a:t>
            </a:r>
            <a:r>
              <a:rPr lang="tr-TR" sz="2400" dirty="0"/>
              <a:t> ϵ {ORTA,YAŞLI] biçiminde olacaktır. Bölünmeyi elde etmek için Tablo </a:t>
            </a:r>
            <a:r>
              <a:rPr lang="tr-TR" sz="2400" dirty="0">
                <a:latin typeface="Times New Roman" pitchFamily="18" charset="0"/>
                <a:cs typeface="Times New Roman" pitchFamily="18" charset="0"/>
              </a:rPr>
              <a:t>19</a:t>
            </a:r>
            <a:r>
              <a:rPr lang="tr-TR" sz="2400" b="1" dirty="0">
                <a:latin typeface="Times New Roman" pitchFamily="18" charset="0"/>
                <a:cs typeface="Times New Roman" pitchFamily="18" charset="0"/>
              </a:rPr>
              <a:t> </a:t>
            </a:r>
            <a:r>
              <a:rPr lang="tr-TR" sz="2400" dirty="0"/>
              <a:t>üzerinde YAŞ=GENÇ değerleri aranır. Bu değer (2, 7) satırları üzerindedir. O halde bölünme (2, 7) ve geri kalan satırlardan (1, 3, 4, 5, 6) oluşacaktır. Söz konusu bölünmeyi aşağıdaki şekil üzerinde görüyoruz</a:t>
            </a:r>
          </a:p>
          <a:p>
            <a:pPr>
              <a:buNone/>
            </a:pPr>
            <a:endParaRPr lang="tr-TR" dirty="0"/>
          </a:p>
        </p:txBody>
      </p:sp>
      <p:pic>
        <p:nvPicPr>
          <p:cNvPr id="4" name="3 Resim" descr="C:\Users\AHUALE~1\AppData\Local\Temp\FineReader11\media\image30.jpeg"/>
          <p:cNvPicPr/>
          <p:nvPr/>
        </p:nvPicPr>
        <p:blipFill>
          <a:blip r:embed="rId2" cstate="print">
            <a:lum bright="-20000" contrast="40000"/>
          </a:blip>
          <a:srcRect/>
          <a:stretch>
            <a:fillRect/>
          </a:stretch>
        </p:blipFill>
        <p:spPr bwMode="auto">
          <a:xfrm>
            <a:off x="1619672" y="4293096"/>
            <a:ext cx="6048672" cy="1872208"/>
          </a:xfrm>
          <a:prstGeom prst="rect">
            <a:avLst/>
          </a:prstGeom>
          <a:noFill/>
          <a:ln w="9525">
            <a:noFill/>
            <a:miter lim="800000"/>
            <a:headEnd/>
            <a:tailEnd/>
          </a:ln>
        </p:spPr>
      </p:pic>
      <p:sp>
        <p:nvSpPr>
          <p:cNvPr id="5" name="4 Metin kutusu"/>
          <p:cNvSpPr txBox="1"/>
          <p:nvPr/>
        </p:nvSpPr>
        <p:spPr>
          <a:xfrm>
            <a:off x="3419872" y="6021288"/>
            <a:ext cx="3024336" cy="369332"/>
          </a:xfrm>
          <a:prstGeom prst="rect">
            <a:avLst/>
          </a:prstGeom>
          <a:noFill/>
        </p:spPr>
        <p:txBody>
          <a:bodyPr wrap="square" rtlCol="0">
            <a:spAutoFit/>
          </a:bodyPr>
          <a:lstStyle/>
          <a:p>
            <a:r>
              <a:rPr lang="tr-TR" dirty="0"/>
              <a:t>Şekil </a:t>
            </a:r>
            <a:r>
              <a:rPr lang="tr-TR" dirty="0">
                <a:latin typeface="Times New Roman" pitchFamily="18" charset="0"/>
                <a:cs typeface="Times New Roman" pitchFamily="18" charset="0"/>
              </a:rPr>
              <a:t>4</a:t>
            </a:r>
          </a:p>
        </p:txBody>
      </p:sp>
    </p:spTree>
    <p:extLst>
      <p:ext uri="{BB962C8B-B14F-4D97-AF65-F5344CB8AC3E}">
        <p14:creationId xmlns:p14="http://schemas.microsoft.com/office/powerpoint/2010/main" val="122654726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764704"/>
            <a:ext cx="8229600" cy="1656184"/>
          </a:xfrm>
        </p:spPr>
        <p:txBody>
          <a:bodyPr>
            <a:normAutofit fontScale="92500"/>
          </a:bodyPr>
          <a:lstStyle/>
          <a:p>
            <a:pPr>
              <a:buNone/>
            </a:pPr>
            <a:r>
              <a:rPr lang="tr-TR" dirty="0"/>
              <a:t>Adım 2:</a:t>
            </a:r>
            <a:endParaRPr lang="tr-TR" b="1" dirty="0"/>
          </a:p>
          <a:p>
            <a:pPr algn="just">
              <a:buNone/>
            </a:pPr>
            <a:r>
              <a:rPr lang="tr-TR" sz="2400" dirty="0"/>
              <a:t>Benzer işlemleri ikinci adımda tekrarlayacağız. Bunun için önce eğitim kümesinden (2, 7) satırlarını çıkarıyoruz. Bu adımdaki hesaplamaları bu yeni tabloya göre yapacağız.</a:t>
            </a:r>
            <a:r>
              <a:rPr lang="tr-TR" sz="2400" b="1" dirty="0"/>
              <a:t> </a:t>
            </a:r>
            <a:endParaRPr lang="tr-TR" sz="2400" dirty="0"/>
          </a:p>
          <a:p>
            <a:pPr>
              <a:buNone/>
            </a:pPr>
            <a:endParaRPr lang="tr-TR" dirty="0"/>
          </a:p>
        </p:txBody>
      </p:sp>
      <p:pic>
        <p:nvPicPr>
          <p:cNvPr id="98306" name="Picture 2"/>
          <p:cNvPicPr>
            <a:picLocks noChangeAspect="1" noChangeArrowheads="1"/>
          </p:cNvPicPr>
          <p:nvPr/>
        </p:nvPicPr>
        <p:blipFill>
          <a:blip r:embed="rId2" cstate="print"/>
          <a:srcRect/>
          <a:stretch>
            <a:fillRect/>
          </a:stretch>
        </p:blipFill>
        <p:spPr bwMode="auto">
          <a:xfrm>
            <a:off x="534026" y="2722116"/>
            <a:ext cx="7998414" cy="2363068"/>
          </a:xfrm>
          <a:prstGeom prst="rect">
            <a:avLst/>
          </a:prstGeom>
          <a:noFill/>
          <a:ln w="9525">
            <a:noFill/>
            <a:miter lim="800000"/>
            <a:headEnd/>
            <a:tailEnd/>
          </a:ln>
          <a:effectLst/>
        </p:spPr>
      </p:pic>
      <p:sp>
        <p:nvSpPr>
          <p:cNvPr id="5" name="4 Metin kutusu"/>
          <p:cNvSpPr txBox="1"/>
          <p:nvPr/>
        </p:nvSpPr>
        <p:spPr>
          <a:xfrm>
            <a:off x="3131840" y="4643844"/>
            <a:ext cx="3888432" cy="369332"/>
          </a:xfrm>
          <a:prstGeom prst="rect">
            <a:avLst/>
          </a:prstGeom>
          <a:noFill/>
        </p:spPr>
        <p:txBody>
          <a:bodyPr wrap="square" rtlCol="0">
            <a:spAutoFit/>
          </a:bodyPr>
          <a:lstStyle/>
          <a:p>
            <a:r>
              <a:rPr lang="tr-TR" dirty="0"/>
              <a:t>Tablo </a:t>
            </a:r>
            <a:r>
              <a:rPr lang="tr-TR" dirty="0">
                <a:latin typeface="Times New Roman" pitchFamily="18" charset="0"/>
                <a:cs typeface="Times New Roman" pitchFamily="18" charset="0"/>
              </a:rPr>
              <a:t>21</a:t>
            </a:r>
          </a:p>
        </p:txBody>
      </p:sp>
    </p:spTree>
    <p:extLst>
      <p:ext uri="{BB962C8B-B14F-4D97-AF65-F5344CB8AC3E}">
        <p14:creationId xmlns:p14="http://schemas.microsoft.com/office/powerpoint/2010/main" val="40473323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908720"/>
            <a:ext cx="8229600" cy="1800200"/>
          </a:xfrm>
        </p:spPr>
        <p:txBody>
          <a:bodyPr>
            <a:normAutofit fontScale="85000" lnSpcReduction="10000"/>
          </a:bodyPr>
          <a:lstStyle/>
          <a:p>
            <a:pPr>
              <a:buNone/>
            </a:pPr>
            <a:r>
              <a:rPr lang="tr-TR" b="1" dirty="0"/>
              <a:t>a) Nitelik değerlerinin ikilik gruplandırılması:</a:t>
            </a:r>
            <a:endParaRPr lang="tr-TR" dirty="0"/>
          </a:p>
          <a:p>
            <a:pPr>
              <a:buNone/>
            </a:pPr>
            <a:r>
              <a:rPr lang="tr-TR" dirty="0"/>
              <a:t>	Yukarıdaki tablodan yararlanarak, her bir nitelik değerinden her bir sınıfa kaç adet olduğu belirlenir ve şu şekilde bir tablo hazırlanır.</a:t>
            </a:r>
          </a:p>
          <a:p>
            <a:pPr>
              <a:buNone/>
            </a:pPr>
            <a:endParaRPr lang="tr-TR" dirty="0"/>
          </a:p>
        </p:txBody>
      </p:sp>
      <p:pic>
        <p:nvPicPr>
          <p:cNvPr id="99330" name="Picture 2"/>
          <p:cNvPicPr>
            <a:picLocks noChangeAspect="1" noChangeArrowheads="1"/>
          </p:cNvPicPr>
          <p:nvPr/>
        </p:nvPicPr>
        <p:blipFill>
          <a:blip r:embed="rId2" cstate="print"/>
          <a:srcRect/>
          <a:stretch>
            <a:fillRect/>
          </a:stretch>
        </p:blipFill>
        <p:spPr bwMode="auto">
          <a:xfrm>
            <a:off x="0" y="3068960"/>
            <a:ext cx="8985616" cy="2592288"/>
          </a:xfrm>
          <a:prstGeom prst="rect">
            <a:avLst/>
          </a:prstGeom>
          <a:noFill/>
          <a:ln w="9525">
            <a:noFill/>
            <a:miter lim="800000"/>
            <a:headEnd/>
            <a:tailEnd/>
          </a:ln>
          <a:effectLst/>
        </p:spPr>
      </p:pic>
      <p:sp>
        <p:nvSpPr>
          <p:cNvPr id="5" name="4 Metin kutusu"/>
          <p:cNvSpPr txBox="1"/>
          <p:nvPr/>
        </p:nvSpPr>
        <p:spPr>
          <a:xfrm>
            <a:off x="3491880" y="5157192"/>
            <a:ext cx="2592288" cy="369332"/>
          </a:xfrm>
          <a:prstGeom prst="rect">
            <a:avLst/>
          </a:prstGeom>
          <a:noFill/>
        </p:spPr>
        <p:txBody>
          <a:bodyPr wrap="square" rtlCol="0">
            <a:spAutoFit/>
          </a:bodyPr>
          <a:lstStyle/>
          <a:p>
            <a:r>
              <a:rPr lang="tr-TR" dirty="0"/>
              <a:t>Tablo </a:t>
            </a:r>
            <a:r>
              <a:rPr lang="tr-TR" dirty="0">
                <a:latin typeface="Times New Roman" pitchFamily="18" charset="0"/>
                <a:cs typeface="Times New Roman" pitchFamily="18" charset="0"/>
              </a:rPr>
              <a:t>22</a:t>
            </a:r>
          </a:p>
        </p:txBody>
      </p:sp>
    </p:spTree>
    <p:extLst>
      <p:ext uri="{BB962C8B-B14F-4D97-AF65-F5344CB8AC3E}">
        <p14:creationId xmlns:p14="http://schemas.microsoft.com/office/powerpoint/2010/main" val="15692601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620688"/>
            <a:ext cx="8229600" cy="864096"/>
          </a:xfrm>
        </p:spPr>
        <p:txBody>
          <a:bodyPr>
            <a:normAutofit fontScale="92500"/>
          </a:bodyPr>
          <a:lstStyle/>
          <a:p>
            <a:pPr>
              <a:buNone/>
            </a:pPr>
            <a:r>
              <a:rPr lang="tr-TR" sz="2400" dirty="0"/>
              <a:t>b)</a:t>
            </a:r>
            <a:r>
              <a:rPr lang="tr-TR" sz="2400" i="1" dirty="0"/>
              <a:t> </a:t>
            </a:r>
            <a:r>
              <a:rPr lang="tr-TR" sz="2400" i="1" dirty="0" err="1"/>
              <a:t>Gini</a:t>
            </a:r>
            <a:r>
              <a:rPr lang="tr-TR" sz="2400" i="1" baseline="-25000" dirty="0" err="1"/>
              <a:t>sol</a:t>
            </a:r>
            <a:r>
              <a:rPr lang="tr-TR" sz="2400" dirty="0"/>
              <a:t> </a:t>
            </a:r>
            <a:r>
              <a:rPr lang="tr-TR" sz="2400" b="1" dirty="0"/>
              <a:t>ve </a:t>
            </a:r>
            <a:r>
              <a:rPr lang="tr-TR" sz="2400" i="1" dirty="0" err="1"/>
              <a:t>Gini</a:t>
            </a:r>
            <a:r>
              <a:rPr lang="tr-TR" sz="2400" i="1" baseline="-25000" dirty="0" err="1"/>
              <a:t>sağ</a:t>
            </a:r>
            <a:r>
              <a:rPr lang="tr-TR" sz="2400" dirty="0"/>
              <a:t> </a:t>
            </a:r>
            <a:r>
              <a:rPr lang="tr-TR" sz="2400" b="1" dirty="0"/>
              <a:t>değerlerinin hesaplanması: </a:t>
            </a:r>
            <a:r>
              <a:rPr lang="tr-TR" sz="2400" dirty="0"/>
              <a:t>Tablo değerlerini kullanarak aşağıdaki hesaplamalar yapılabilir.</a:t>
            </a:r>
          </a:p>
        </p:txBody>
      </p:sp>
      <p:sp>
        <p:nvSpPr>
          <p:cNvPr id="10" name="9 Dikdörtgen"/>
          <p:cNvSpPr/>
          <p:nvPr/>
        </p:nvSpPr>
        <p:spPr>
          <a:xfrm>
            <a:off x="251520" y="3212976"/>
            <a:ext cx="1800200" cy="461665"/>
          </a:xfrm>
          <a:prstGeom prst="rect">
            <a:avLst/>
          </a:prstGeom>
        </p:spPr>
        <p:txBody>
          <a:bodyPr wrap="square">
            <a:spAutoFit/>
          </a:bodyPr>
          <a:lstStyle/>
          <a:p>
            <a:pPr>
              <a:buNone/>
            </a:pPr>
            <a:r>
              <a:rPr lang="tr-TR" sz="2400" dirty="0"/>
              <a:t>YAŞ İçin:</a:t>
            </a:r>
          </a:p>
        </p:txBody>
      </p:sp>
      <p:pic>
        <p:nvPicPr>
          <p:cNvPr id="100360" name="Picture 8"/>
          <p:cNvPicPr>
            <a:picLocks noChangeAspect="1" noChangeArrowheads="1"/>
          </p:cNvPicPr>
          <p:nvPr/>
        </p:nvPicPr>
        <p:blipFill>
          <a:blip r:embed="rId2" cstate="print"/>
          <a:srcRect l="23742" r="21277"/>
          <a:stretch>
            <a:fillRect/>
          </a:stretch>
        </p:blipFill>
        <p:spPr bwMode="auto">
          <a:xfrm>
            <a:off x="2339752" y="4869160"/>
            <a:ext cx="5255062" cy="1656184"/>
          </a:xfrm>
          <a:prstGeom prst="rect">
            <a:avLst/>
          </a:prstGeom>
          <a:noFill/>
          <a:ln w="9525">
            <a:noFill/>
            <a:miter lim="800000"/>
            <a:headEnd/>
            <a:tailEnd/>
          </a:ln>
          <a:effectLst/>
        </p:spPr>
      </p:pic>
      <p:sp>
        <p:nvSpPr>
          <p:cNvPr id="14" name="13 Dikdörtgen"/>
          <p:cNvSpPr/>
          <p:nvPr/>
        </p:nvSpPr>
        <p:spPr>
          <a:xfrm>
            <a:off x="251520" y="5055567"/>
            <a:ext cx="2448272" cy="461665"/>
          </a:xfrm>
          <a:prstGeom prst="rect">
            <a:avLst/>
          </a:prstGeom>
        </p:spPr>
        <p:txBody>
          <a:bodyPr wrap="square">
            <a:spAutoFit/>
          </a:bodyPr>
          <a:lstStyle/>
          <a:p>
            <a:pPr>
              <a:buNone/>
            </a:pPr>
            <a:r>
              <a:rPr lang="tr-TR" sz="2400" dirty="0"/>
              <a:t>CİNSİYET İçin:</a:t>
            </a:r>
          </a:p>
        </p:txBody>
      </p:sp>
      <p:sp>
        <p:nvSpPr>
          <p:cNvPr id="15" name="14 Dikdörtgen"/>
          <p:cNvSpPr/>
          <p:nvPr/>
        </p:nvSpPr>
        <p:spPr>
          <a:xfrm>
            <a:off x="323528" y="1700808"/>
            <a:ext cx="2123728" cy="461665"/>
          </a:xfrm>
          <a:prstGeom prst="rect">
            <a:avLst/>
          </a:prstGeom>
        </p:spPr>
        <p:txBody>
          <a:bodyPr wrap="square">
            <a:spAutoFit/>
          </a:bodyPr>
          <a:lstStyle/>
          <a:p>
            <a:pPr>
              <a:buNone/>
            </a:pPr>
            <a:r>
              <a:rPr lang="tr-TR" sz="2400" dirty="0"/>
              <a:t>EĞİTİM İçin:</a:t>
            </a:r>
          </a:p>
        </p:txBody>
      </p:sp>
      <p:cxnSp>
        <p:nvCxnSpPr>
          <p:cNvPr id="16" name="15 Düz Bağlayıcı"/>
          <p:cNvCxnSpPr/>
          <p:nvPr/>
        </p:nvCxnSpPr>
        <p:spPr>
          <a:xfrm>
            <a:off x="0" y="2996952"/>
            <a:ext cx="914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16 Düz Bağlayıcı"/>
          <p:cNvCxnSpPr/>
          <p:nvPr/>
        </p:nvCxnSpPr>
        <p:spPr>
          <a:xfrm>
            <a:off x="0" y="4725144"/>
            <a:ext cx="914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00362" name="Picture 10"/>
          <p:cNvPicPr>
            <a:picLocks noChangeAspect="1" noChangeArrowheads="1"/>
          </p:cNvPicPr>
          <p:nvPr/>
        </p:nvPicPr>
        <p:blipFill>
          <a:blip r:embed="rId3" cstate="print"/>
          <a:srcRect l="19993" r="22527"/>
          <a:stretch>
            <a:fillRect/>
          </a:stretch>
        </p:blipFill>
        <p:spPr bwMode="auto">
          <a:xfrm>
            <a:off x="1835696" y="1412776"/>
            <a:ext cx="5255062" cy="1584176"/>
          </a:xfrm>
          <a:prstGeom prst="rect">
            <a:avLst/>
          </a:prstGeom>
          <a:noFill/>
          <a:ln w="9525">
            <a:noFill/>
            <a:miter lim="800000"/>
            <a:headEnd/>
            <a:tailEnd/>
          </a:ln>
          <a:effectLst/>
        </p:spPr>
      </p:pic>
      <p:pic>
        <p:nvPicPr>
          <p:cNvPr id="100363" name="Picture 11"/>
          <p:cNvPicPr>
            <a:picLocks noChangeAspect="1" noChangeArrowheads="1"/>
          </p:cNvPicPr>
          <p:nvPr/>
        </p:nvPicPr>
        <p:blipFill>
          <a:blip r:embed="rId4" cstate="print"/>
          <a:srcRect l="24066" r="22025"/>
          <a:stretch>
            <a:fillRect/>
          </a:stretch>
        </p:blipFill>
        <p:spPr bwMode="auto">
          <a:xfrm>
            <a:off x="1763688" y="3068960"/>
            <a:ext cx="5152573" cy="1656184"/>
          </a:xfrm>
          <a:prstGeom prst="rect">
            <a:avLst/>
          </a:prstGeom>
          <a:noFill/>
          <a:ln w="9525">
            <a:noFill/>
            <a:miter lim="800000"/>
            <a:headEnd/>
            <a:tailEnd/>
          </a:ln>
          <a:effectLst/>
        </p:spPr>
      </p:pic>
    </p:spTree>
    <p:extLst>
      <p:ext uri="{BB962C8B-B14F-4D97-AF65-F5344CB8AC3E}">
        <p14:creationId xmlns:p14="http://schemas.microsoft.com/office/powerpoint/2010/main" val="273692136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764704"/>
            <a:ext cx="8229600" cy="1224136"/>
          </a:xfrm>
        </p:spPr>
        <p:txBody>
          <a:bodyPr>
            <a:normAutofit/>
          </a:bodyPr>
          <a:lstStyle/>
          <a:p>
            <a:pPr algn="just">
              <a:buNone/>
            </a:pPr>
            <a:r>
              <a:rPr lang="tr-TR" sz="2400" i="1" dirty="0"/>
              <a:t>c) </a:t>
            </a:r>
            <a:r>
              <a:rPr lang="tr-TR" sz="2400" i="1" dirty="0" err="1"/>
              <a:t>Gini</a:t>
            </a:r>
            <a:r>
              <a:rPr lang="tr-TR" sz="2400" i="1" baseline="-25000" dirty="0"/>
              <a:t>:</a:t>
            </a:r>
            <a:r>
              <a:rPr lang="tr-TR" sz="2400" dirty="0"/>
              <a:t> </a:t>
            </a:r>
            <a:r>
              <a:rPr lang="tr-TR" sz="2400" b="1" dirty="0"/>
              <a:t>değerlerinin hesaplanması: </a:t>
            </a:r>
            <a:r>
              <a:rPr lang="tr-TR" sz="2400" dirty="0"/>
              <a:t>Bu sonuçlar kullanılarak her bir nitelik için aşağıdaki </a:t>
            </a:r>
            <a:r>
              <a:rPr lang="tr-TR" sz="2400" i="1" dirty="0" err="1"/>
              <a:t>Gini</a:t>
            </a:r>
            <a:r>
              <a:rPr lang="tr-TR" sz="2400" i="1" baseline="-25000" dirty="0" err="1"/>
              <a:t>j</a:t>
            </a:r>
            <a:r>
              <a:rPr lang="tr-TR" sz="2400" i="1" baseline="-25000" dirty="0"/>
              <a:t> </a:t>
            </a:r>
            <a:r>
              <a:rPr lang="tr-TR" sz="2400" dirty="0"/>
              <a:t>değerleri elde edilir.</a:t>
            </a:r>
          </a:p>
        </p:txBody>
      </p:sp>
      <p:pic>
        <p:nvPicPr>
          <p:cNvPr id="102410" name="Picture 10"/>
          <p:cNvPicPr>
            <a:picLocks noChangeAspect="1" noChangeArrowheads="1"/>
          </p:cNvPicPr>
          <p:nvPr/>
        </p:nvPicPr>
        <p:blipFill>
          <a:blip r:embed="rId2" cstate="print"/>
          <a:srcRect l="23759" r="22509"/>
          <a:stretch>
            <a:fillRect/>
          </a:stretch>
        </p:blipFill>
        <p:spPr bwMode="auto">
          <a:xfrm>
            <a:off x="2195736" y="1700808"/>
            <a:ext cx="4997542" cy="2088232"/>
          </a:xfrm>
          <a:prstGeom prst="rect">
            <a:avLst/>
          </a:prstGeom>
          <a:noFill/>
          <a:ln w="9525">
            <a:noFill/>
            <a:miter lim="800000"/>
            <a:headEnd/>
            <a:tailEnd/>
          </a:ln>
          <a:effectLst/>
        </p:spPr>
      </p:pic>
      <p:sp>
        <p:nvSpPr>
          <p:cNvPr id="13" name="12 Dikdörtgen"/>
          <p:cNvSpPr/>
          <p:nvPr/>
        </p:nvSpPr>
        <p:spPr>
          <a:xfrm>
            <a:off x="323528" y="3717032"/>
            <a:ext cx="4465068" cy="369332"/>
          </a:xfrm>
          <a:prstGeom prst="rect">
            <a:avLst/>
          </a:prstGeom>
        </p:spPr>
        <p:txBody>
          <a:bodyPr wrap="none">
            <a:spAutoFit/>
          </a:bodyPr>
          <a:lstStyle/>
          <a:p>
            <a:r>
              <a:rPr lang="tr-TR" dirty="0"/>
              <a:t>Sonuç olarak şu şekilde bir tablo elde edilir </a:t>
            </a:r>
          </a:p>
        </p:txBody>
      </p:sp>
      <p:pic>
        <p:nvPicPr>
          <p:cNvPr id="102411" name="Picture 11"/>
          <p:cNvPicPr>
            <a:picLocks noChangeAspect="1" noChangeArrowheads="1"/>
          </p:cNvPicPr>
          <p:nvPr/>
        </p:nvPicPr>
        <p:blipFill>
          <a:blip r:embed="rId3" cstate="print"/>
          <a:srcRect r="4840" b="12615"/>
          <a:stretch>
            <a:fillRect/>
          </a:stretch>
        </p:blipFill>
        <p:spPr bwMode="auto">
          <a:xfrm>
            <a:off x="755576" y="4005064"/>
            <a:ext cx="7560840" cy="2520280"/>
          </a:xfrm>
          <a:prstGeom prst="rect">
            <a:avLst/>
          </a:prstGeom>
          <a:noFill/>
          <a:ln w="9525">
            <a:noFill/>
            <a:miter lim="800000"/>
            <a:headEnd/>
            <a:tailEnd/>
          </a:ln>
          <a:effectLst/>
        </p:spPr>
      </p:pic>
      <p:sp>
        <p:nvSpPr>
          <p:cNvPr id="15" name="14 Metin kutusu"/>
          <p:cNvSpPr txBox="1"/>
          <p:nvPr/>
        </p:nvSpPr>
        <p:spPr>
          <a:xfrm>
            <a:off x="4067944" y="6444044"/>
            <a:ext cx="2736304" cy="369332"/>
          </a:xfrm>
          <a:prstGeom prst="rect">
            <a:avLst/>
          </a:prstGeom>
          <a:noFill/>
        </p:spPr>
        <p:txBody>
          <a:bodyPr wrap="square" rtlCol="0">
            <a:spAutoFit/>
          </a:bodyPr>
          <a:lstStyle/>
          <a:p>
            <a:r>
              <a:rPr lang="tr-TR" dirty="0"/>
              <a:t>Tablo </a:t>
            </a:r>
            <a:r>
              <a:rPr lang="tr-TR" dirty="0">
                <a:latin typeface="Times New Roman" pitchFamily="18" charset="0"/>
                <a:cs typeface="Times New Roman" pitchFamily="18" charset="0"/>
              </a:rPr>
              <a:t>23</a:t>
            </a:r>
          </a:p>
        </p:txBody>
      </p:sp>
    </p:spTree>
    <p:extLst>
      <p:ext uri="{BB962C8B-B14F-4D97-AF65-F5344CB8AC3E}">
        <p14:creationId xmlns:p14="http://schemas.microsoft.com/office/powerpoint/2010/main" val="80601790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764704"/>
            <a:ext cx="8229600" cy="5559896"/>
          </a:xfrm>
        </p:spPr>
        <p:txBody>
          <a:bodyPr>
            <a:normAutofit fontScale="92500" lnSpcReduction="20000"/>
          </a:bodyPr>
          <a:lstStyle/>
          <a:p>
            <a:pPr lvl="0" algn="just">
              <a:buNone/>
            </a:pPr>
            <a:r>
              <a:rPr lang="tr-TR" b="1" dirty="0"/>
              <a:t>d) En küçük </a:t>
            </a:r>
            <a:r>
              <a:rPr lang="tr-TR" i="1" dirty="0" err="1"/>
              <a:t>Gini</a:t>
            </a:r>
            <a:r>
              <a:rPr lang="tr-TR" i="1" baseline="-25000" dirty="0" err="1"/>
              <a:t>j</a:t>
            </a:r>
            <a:r>
              <a:rPr lang="tr-TR" dirty="0"/>
              <a:t> </a:t>
            </a:r>
            <a:r>
              <a:rPr lang="tr-TR" b="1" dirty="0"/>
              <a:t>değerinin seçilmesi: </a:t>
            </a:r>
            <a:r>
              <a:rPr lang="tr-TR" dirty="0"/>
              <a:t>Yukarıdaki tabloda hesaplanan bu değerler göz önüne alındığında, </a:t>
            </a:r>
            <a:r>
              <a:rPr lang="tr-TR" i="1" dirty="0" err="1"/>
              <a:t>Gini</a:t>
            </a:r>
            <a:r>
              <a:rPr lang="tr-TR" i="1" baseline="-25000" dirty="0" err="1"/>
              <a:t>cinsiyet</a:t>
            </a:r>
            <a:r>
              <a:rPr lang="tr-TR" i="1" dirty="0"/>
              <a:t> =</a:t>
            </a:r>
            <a:r>
              <a:rPr lang="tr-TR" dirty="0"/>
              <a:t> 0.200 değerinin </a:t>
            </a:r>
            <a:r>
              <a:rPr lang="tr-TR" i="1" dirty="0" err="1"/>
              <a:t>Ginij</a:t>
            </a:r>
            <a:r>
              <a:rPr lang="tr-TR" dirty="0"/>
              <a:t> değerleri içinde en küçüğü olduğu anlaşılır. O halde bu niteliğe göre bir bölünme söz konusu olacaktır. Bölünme CİNSİYET niteliğinin KADIN ve ERKEK değerlerine göre düzenlenir. O halde CİNSİYET için KADIN değeri tablo üzerine araştırılırsa (3, 6) satırlarda yer aldığı anlaşılır. Bu durumda bölünmenin (3, 6) ve (1, 4, 5) satırları biçiminde gerçekleşmesi gerekir. Elde edilen sonuçlara göre karar ağacı aşağıda gösterildiği biçimi alır.</a:t>
            </a:r>
          </a:p>
          <a:p>
            <a:pPr>
              <a:buNone/>
            </a:pPr>
            <a:endParaRPr lang="tr-TR" dirty="0"/>
          </a:p>
        </p:txBody>
      </p:sp>
    </p:spTree>
    <p:extLst>
      <p:ext uri="{BB962C8B-B14F-4D97-AF65-F5344CB8AC3E}">
        <p14:creationId xmlns:p14="http://schemas.microsoft.com/office/powerpoint/2010/main" val="35560025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Resim" descr="C:\Users\AHUALE~1\AppData\Local\Temp\FineReader11\media\image35.jpeg"/>
          <p:cNvPicPr/>
          <p:nvPr/>
        </p:nvPicPr>
        <p:blipFill>
          <a:blip r:embed="rId2" cstate="print">
            <a:lum bright="-20000" contrast="40000"/>
          </a:blip>
          <a:srcRect/>
          <a:stretch>
            <a:fillRect/>
          </a:stretch>
        </p:blipFill>
        <p:spPr bwMode="auto">
          <a:xfrm>
            <a:off x="755576" y="908720"/>
            <a:ext cx="7416824" cy="5112568"/>
          </a:xfrm>
          <a:prstGeom prst="rect">
            <a:avLst/>
          </a:prstGeom>
          <a:noFill/>
          <a:ln w="9525">
            <a:noFill/>
            <a:miter lim="800000"/>
            <a:headEnd/>
            <a:tailEnd/>
          </a:ln>
        </p:spPr>
      </p:pic>
      <p:sp>
        <p:nvSpPr>
          <p:cNvPr id="5" name="4 Metin kutusu"/>
          <p:cNvSpPr txBox="1"/>
          <p:nvPr/>
        </p:nvSpPr>
        <p:spPr>
          <a:xfrm>
            <a:off x="3923928" y="5805264"/>
            <a:ext cx="3528392" cy="369332"/>
          </a:xfrm>
          <a:prstGeom prst="rect">
            <a:avLst/>
          </a:prstGeom>
          <a:noFill/>
        </p:spPr>
        <p:txBody>
          <a:bodyPr wrap="square" rtlCol="0">
            <a:spAutoFit/>
          </a:bodyPr>
          <a:lstStyle/>
          <a:p>
            <a:r>
              <a:rPr lang="tr-TR" dirty="0"/>
              <a:t>Şekil 5</a:t>
            </a:r>
          </a:p>
        </p:txBody>
      </p:sp>
    </p:spTree>
    <p:extLst>
      <p:ext uri="{BB962C8B-B14F-4D97-AF65-F5344CB8AC3E}">
        <p14:creationId xmlns:p14="http://schemas.microsoft.com/office/powerpoint/2010/main" val="179685635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323528" y="620688"/>
            <a:ext cx="8229600" cy="2448272"/>
          </a:xfrm>
        </p:spPr>
        <p:txBody>
          <a:bodyPr>
            <a:normAutofit fontScale="92500" lnSpcReduction="20000"/>
          </a:bodyPr>
          <a:lstStyle/>
          <a:p>
            <a:pPr>
              <a:buNone/>
            </a:pPr>
            <a:r>
              <a:rPr lang="tr-TR" dirty="0"/>
              <a:t>	</a:t>
            </a:r>
          </a:p>
          <a:p>
            <a:pPr>
              <a:buNone/>
            </a:pPr>
            <a:r>
              <a:rPr lang="tr-TR" dirty="0"/>
              <a:t>Adım </a:t>
            </a:r>
            <a:r>
              <a:rPr lang="tr-TR" dirty="0">
                <a:latin typeface="Times New Roman" pitchFamily="18" charset="0"/>
                <a:cs typeface="Times New Roman" pitchFamily="18" charset="0"/>
              </a:rPr>
              <a:t>3</a:t>
            </a:r>
            <a:r>
              <a:rPr lang="tr-TR" dirty="0"/>
              <a:t>:</a:t>
            </a:r>
            <a:endParaRPr lang="tr-TR" b="1" dirty="0"/>
          </a:p>
          <a:p>
            <a:pPr>
              <a:buNone/>
            </a:pPr>
            <a:r>
              <a:rPr lang="tr-TR" dirty="0"/>
              <a:t>	Şekil üzerinde görüldüğü gibi </a:t>
            </a:r>
            <a:r>
              <a:rPr lang="tr-TR" dirty="0">
                <a:latin typeface="Times New Roman" pitchFamily="18" charset="0"/>
                <a:cs typeface="Times New Roman" pitchFamily="18" charset="0"/>
              </a:rPr>
              <a:t>(1,4,5) </a:t>
            </a:r>
            <a:r>
              <a:rPr lang="tr-TR" dirty="0"/>
              <a:t>satırları EVET ile sonlanmıştır. (O halde bu satırları Tablo </a:t>
            </a:r>
            <a:r>
              <a:rPr lang="tr-TR" dirty="0">
                <a:latin typeface="Times New Roman" pitchFamily="18" charset="0"/>
                <a:cs typeface="Times New Roman" pitchFamily="18" charset="0"/>
              </a:rPr>
              <a:t>22</a:t>
            </a:r>
            <a:r>
              <a:rPr lang="tr-TR" dirty="0"/>
              <a:t> den çıkaracak olursak, eğitim kümesinin aşağıdaki satırları elde edilir.</a:t>
            </a:r>
          </a:p>
          <a:p>
            <a:pPr>
              <a:buNone/>
            </a:pPr>
            <a:endParaRPr lang="tr-TR" dirty="0"/>
          </a:p>
        </p:txBody>
      </p:sp>
      <p:pic>
        <p:nvPicPr>
          <p:cNvPr id="103426" name="Picture 2"/>
          <p:cNvPicPr>
            <a:picLocks noChangeAspect="1" noChangeArrowheads="1"/>
          </p:cNvPicPr>
          <p:nvPr/>
        </p:nvPicPr>
        <p:blipFill>
          <a:blip r:embed="rId2" cstate="print"/>
          <a:srcRect/>
          <a:stretch>
            <a:fillRect/>
          </a:stretch>
        </p:blipFill>
        <p:spPr bwMode="auto">
          <a:xfrm>
            <a:off x="827584" y="3356992"/>
            <a:ext cx="7603861" cy="1656184"/>
          </a:xfrm>
          <a:prstGeom prst="rect">
            <a:avLst/>
          </a:prstGeom>
          <a:noFill/>
          <a:ln w="9525">
            <a:noFill/>
            <a:miter lim="800000"/>
            <a:headEnd/>
            <a:tailEnd/>
          </a:ln>
          <a:effectLst/>
        </p:spPr>
      </p:pic>
      <p:sp>
        <p:nvSpPr>
          <p:cNvPr id="5" name="4 Metin kutusu"/>
          <p:cNvSpPr txBox="1"/>
          <p:nvPr/>
        </p:nvSpPr>
        <p:spPr>
          <a:xfrm>
            <a:off x="3131840" y="4797152"/>
            <a:ext cx="3384376" cy="369332"/>
          </a:xfrm>
          <a:prstGeom prst="rect">
            <a:avLst/>
          </a:prstGeom>
          <a:noFill/>
        </p:spPr>
        <p:txBody>
          <a:bodyPr wrap="square" rtlCol="0">
            <a:spAutoFit/>
          </a:bodyPr>
          <a:lstStyle/>
          <a:p>
            <a:r>
              <a:rPr lang="tr-TR" dirty="0"/>
              <a:t>Tablo </a:t>
            </a:r>
            <a:r>
              <a:rPr lang="tr-TR" dirty="0">
                <a:latin typeface="Times New Roman" pitchFamily="18" charset="0"/>
                <a:cs typeface="Times New Roman" pitchFamily="18" charset="0"/>
              </a:rPr>
              <a:t>24</a:t>
            </a:r>
          </a:p>
        </p:txBody>
      </p:sp>
    </p:spTree>
    <p:extLst>
      <p:ext uri="{BB962C8B-B14F-4D97-AF65-F5344CB8AC3E}">
        <p14:creationId xmlns:p14="http://schemas.microsoft.com/office/powerpoint/2010/main" val="48856972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620688"/>
            <a:ext cx="8229600" cy="1296144"/>
          </a:xfrm>
        </p:spPr>
        <p:txBody>
          <a:bodyPr>
            <a:normAutofit fontScale="92500" lnSpcReduction="20000"/>
          </a:bodyPr>
          <a:lstStyle/>
          <a:p>
            <a:pPr>
              <a:buNone/>
            </a:pPr>
            <a:r>
              <a:rPr lang="tr-TR" dirty="0"/>
              <a:t>	Elde edilen son tablo iki satırdan oluşmakta ve iki ayrı sınıfı tanımlamaktadır. O halde sonuç olarak aşağıdaki ağaç elde edilir:</a:t>
            </a:r>
          </a:p>
          <a:p>
            <a:pPr>
              <a:buNone/>
            </a:pPr>
            <a:endParaRPr lang="tr-TR" dirty="0"/>
          </a:p>
        </p:txBody>
      </p:sp>
      <p:pic>
        <p:nvPicPr>
          <p:cNvPr id="4" name="3 Resim" descr="C:\Users\AHUALE~1\AppData\Local\Temp\FineReader11\media\image36.jpeg"/>
          <p:cNvPicPr/>
          <p:nvPr/>
        </p:nvPicPr>
        <p:blipFill>
          <a:blip r:embed="rId2" cstate="print"/>
          <a:srcRect/>
          <a:stretch>
            <a:fillRect/>
          </a:stretch>
        </p:blipFill>
        <p:spPr bwMode="auto">
          <a:xfrm>
            <a:off x="1619672" y="1844824"/>
            <a:ext cx="6552728" cy="4176464"/>
          </a:xfrm>
          <a:prstGeom prst="rect">
            <a:avLst/>
          </a:prstGeom>
          <a:noFill/>
          <a:ln w="9525">
            <a:noFill/>
            <a:miter lim="800000"/>
            <a:headEnd/>
            <a:tailEnd/>
          </a:ln>
        </p:spPr>
      </p:pic>
      <p:sp>
        <p:nvSpPr>
          <p:cNvPr id="5" name="4 Metin kutusu"/>
          <p:cNvSpPr txBox="1"/>
          <p:nvPr/>
        </p:nvSpPr>
        <p:spPr>
          <a:xfrm>
            <a:off x="3203848" y="5949280"/>
            <a:ext cx="2592288" cy="369332"/>
          </a:xfrm>
          <a:prstGeom prst="rect">
            <a:avLst/>
          </a:prstGeom>
          <a:noFill/>
        </p:spPr>
        <p:txBody>
          <a:bodyPr wrap="square" rtlCol="0">
            <a:spAutoFit/>
          </a:bodyPr>
          <a:lstStyle/>
          <a:p>
            <a:r>
              <a:rPr lang="tr-TR" dirty="0"/>
              <a:t>Şekil 6</a:t>
            </a:r>
          </a:p>
        </p:txBody>
      </p:sp>
    </p:spTree>
    <p:extLst>
      <p:ext uri="{BB962C8B-B14F-4D97-AF65-F5344CB8AC3E}">
        <p14:creationId xmlns:p14="http://schemas.microsoft.com/office/powerpoint/2010/main" val="302366561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620688"/>
            <a:ext cx="8229600" cy="5832648"/>
          </a:xfrm>
        </p:spPr>
        <p:txBody>
          <a:bodyPr>
            <a:normAutofit/>
          </a:bodyPr>
          <a:lstStyle/>
          <a:p>
            <a:pPr>
              <a:buNone/>
            </a:pPr>
            <a:r>
              <a:rPr lang="tr-TR" sz="2800" dirty="0">
                <a:solidFill>
                  <a:schemeClr val="bg2">
                    <a:lumMod val="50000"/>
                  </a:schemeClr>
                </a:solidFill>
              </a:rPr>
              <a:t>Karar Ağacı:</a:t>
            </a:r>
          </a:p>
          <a:p>
            <a:pPr>
              <a:buNone/>
            </a:pPr>
            <a:endParaRPr lang="tr-TR" dirty="0"/>
          </a:p>
          <a:p>
            <a:pPr>
              <a:buNone/>
            </a:pPr>
            <a:r>
              <a:rPr lang="tr-TR" sz="2200" dirty="0"/>
              <a:t>KURAL </a:t>
            </a:r>
            <a:r>
              <a:rPr lang="tr-TR" sz="2200" dirty="0">
                <a:latin typeface="Times New Roman" pitchFamily="18" charset="0"/>
                <a:cs typeface="Times New Roman" pitchFamily="18" charset="0"/>
              </a:rPr>
              <a:t>1</a:t>
            </a:r>
            <a:r>
              <a:rPr lang="tr-TR" sz="2200" dirty="0"/>
              <a:t>:</a:t>
            </a:r>
            <a:endParaRPr lang="tr-TR" sz="2200" b="1" dirty="0"/>
          </a:p>
          <a:p>
            <a:pPr>
              <a:buNone/>
            </a:pPr>
            <a:r>
              <a:rPr lang="tr-TR" sz="2200" dirty="0"/>
              <a:t>Eğer </a:t>
            </a:r>
            <a:r>
              <a:rPr lang="tr-TR" sz="2200" b="1" dirty="0"/>
              <a:t>YAŞ=GENÇ</a:t>
            </a:r>
            <a:r>
              <a:rPr lang="tr-TR" sz="2200" dirty="0"/>
              <a:t> ise </a:t>
            </a:r>
            <a:r>
              <a:rPr lang="tr-TR" sz="2200" b="1" dirty="0"/>
              <a:t>KABUL=HAYIR;</a:t>
            </a:r>
            <a:r>
              <a:rPr lang="tr-TR" sz="2200" dirty="0"/>
              <a:t> </a:t>
            </a:r>
            <a:endParaRPr lang="tr-TR" sz="2200" b="1" dirty="0"/>
          </a:p>
          <a:p>
            <a:pPr>
              <a:buNone/>
            </a:pPr>
            <a:r>
              <a:rPr lang="tr-TR" sz="2200" dirty="0"/>
              <a:t>KURAL</a:t>
            </a:r>
            <a:r>
              <a:rPr lang="tr-TR" sz="2200" dirty="0">
                <a:latin typeface="Times New Roman" pitchFamily="18" charset="0"/>
                <a:cs typeface="Times New Roman" pitchFamily="18" charset="0"/>
              </a:rPr>
              <a:t> 2</a:t>
            </a:r>
            <a:r>
              <a:rPr lang="tr-TR" sz="2200" dirty="0"/>
              <a:t>:</a:t>
            </a:r>
            <a:endParaRPr lang="tr-TR" sz="2200" b="1" dirty="0"/>
          </a:p>
          <a:p>
            <a:pPr>
              <a:buNone/>
            </a:pPr>
            <a:r>
              <a:rPr lang="tr-TR" sz="2200" dirty="0"/>
              <a:t>Eğer </a:t>
            </a:r>
            <a:r>
              <a:rPr lang="tr-TR" sz="2200" b="1" dirty="0"/>
              <a:t>YAŞ=ORTA</a:t>
            </a:r>
            <a:r>
              <a:rPr lang="tr-TR" sz="2200" dirty="0"/>
              <a:t> veya </a:t>
            </a:r>
            <a:r>
              <a:rPr lang="tr-TR" sz="2200" b="1" dirty="0"/>
              <a:t>YAŞLI</a:t>
            </a:r>
            <a:r>
              <a:rPr lang="tr-TR" sz="2200" dirty="0"/>
              <a:t> ise ve </a:t>
            </a:r>
            <a:endParaRPr lang="tr-TR" sz="2200" b="1" dirty="0"/>
          </a:p>
          <a:p>
            <a:pPr>
              <a:buNone/>
            </a:pPr>
            <a:r>
              <a:rPr lang="tr-TR" sz="2200" dirty="0"/>
              <a:t>Eğer </a:t>
            </a:r>
            <a:r>
              <a:rPr lang="tr-TR" sz="2200" b="1" dirty="0"/>
              <a:t>CİNSİ YET=ERKEK</a:t>
            </a:r>
            <a:r>
              <a:rPr lang="tr-TR" sz="2200" dirty="0"/>
              <a:t> ise </a:t>
            </a:r>
            <a:r>
              <a:rPr lang="tr-TR" sz="2200" b="1" dirty="0"/>
              <a:t>KABUL=EVET;</a:t>
            </a:r>
          </a:p>
          <a:p>
            <a:pPr>
              <a:buNone/>
            </a:pPr>
            <a:r>
              <a:rPr lang="tr-TR" sz="2200" dirty="0"/>
              <a:t>KURAL</a:t>
            </a:r>
            <a:r>
              <a:rPr lang="tr-TR" sz="2200" dirty="0">
                <a:latin typeface="Times New Roman" pitchFamily="18" charset="0"/>
                <a:cs typeface="Times New Roman" pitchFamily="18" charset="0"/>
              </a:rPr>
              <a:t> 3</a:t>
            </a:r>
            <a:r>
              <a:rPr lang="tr-TR" sz="2200" dirty="0"/>
              <a:t>:</a:t>
            </a:r>
            <a:endParaRPr lang="tr-TR" sz="2200" b="1" dirty="0"/>
          </a:p>
          <a:p>
            <a:pPr>
              <a:buNone/>
            </a:pPr>
            <a:r>
              <a:rPr lang="tr-TR" sz="2200" dirty="0"/>
              <a:t>Eğer </a:t>
            </a:r>
            <a:r>
              <a:rPr lang="tr-TR" sz="2200" b="1" dirty="0"/>
              <a:t>YAŞ=ORTA</a:t>
            </a:r>
            <a:r>
              <a:rPr lang="tr-TR" sz="2200" dirty="0"/>
              <a:t> veya </a:t>
            </a:r>
            <a:r>
              <a:rPr lang="tr-TR" sz="2200" b="1" dirty="0"/>
              <a:t>YAŞLI</a:t>
            </a:r>
            <a:r>
              <a:rPr lang="tr-TR" sz="2200" dirty="0"/>
              <a:t> ise ve </a:t>
            </a:r>
            <a:endParaRPr lang="tr-TR" sz="2200" b="1" dirty="0"/>
          </a:p>
          <a:p>
            <a:pPr>
              <a:buNone/>
            </a:pPr>
            <a:r>
              <a:rPr lang="tr-TR" sz="2200" dirty="0"/>
              <a:t>Eğer </a:t>
            </a:r>
            <a:r>
              <a:rPr lang="tr-TR" sz="2200" b="1" dirty="0"/>
              <a:t>CİNSİ YET=KADIN</a:t>
            </a:r>
            <a:r>
              <a:rPr lang="tr-TR" sz="2200" dirty="0"/>
              <a:t> ise ve</a:t>
            </a:r>
            <a:endParaRPr lang="tr-TR" sz="2200" b="1" dirty="0"/>
          </a:p>
          <a:p>
            <a:pPr>
              <a:buNone/>
            </a:pPr>
            <a:r>
              <a:rPr lang="tr-TR" sz="2200" dirty="0"/>
              <a:t>Eğer </a:t>
            </a:r>
            <a:r>
              <a:rPr lang="tr-TR" sz="2200" b="1" dirty="0"/>
              <a:t>YAŞ=ORTA</a:t>
            </a:r>
            <a:r>
              <a:rPr lang="tr-TR" sz="2200" dirty="0"/>
              <a:t> ise </a:t>
            </a:r>
            <a:r>
              <a:rPr lang="tr-TR" sz="2200" b="1" dirty="0"/>
              <a:t>KABUL=HAYIR;</a:t>
            </a:r>
          </a:p>
          <a:p>
            <a:pPr>
              <a:buNone/>
            </a:pPr>
            <a:r>
              <a:rPr lang="tr-TR" sz="2200" dirty="0"/>
              <a:t>KURAL </a:t>
            </a:r>
            <a:r>
              <a:rPr lang="tr-TR" sz="2200" dirty="0">
                <a:latin typeface="Times New Roman" pitchFamily="18" charset="0"/>
                <a:cs typeface="Times New Roman" pitchFamily="18" charset="0"/>
              </a:rPr>
              <a:t>4</a:t>
            </a:r>
            <a:r>
              <a:rPr lang="tr-TR" sz="2200" dirty="0"/>
              <a:t>:</a:t>
            </a:r>
            <a:endParaRPr lang="tr-TR" sz="2200" b="1" dirty="0"/>
          </a:p>
          <a:p>
            <a:pPr>
              <a:buNone/>
            </a:pPr>
            <a:r>
              <a:rPr lang="tr-TR" sz="2200" dirty="0"/>
              <a:t>Eğer </a:t>
            </a:r>
            <a:r>
              <a:rPr lang="tr-TR" sz="2200" b="1" dirty="0"/>
              <a:t>YAŞ=ORTA</a:t>
            </a:r>
            <a:r>
              <a:rPr lang="tr-TR" sz="2200" dirty="0"/>
              <a:t> veya </a:t>
            </a:r>
            <a:r>
              <a:rPr lang="tr-TR" sz="2200" b="1" dirty="0"/>
              <a:t>YAŞLI</a:t>
            </a:r>
            <a:r>
              <a:rPr lang="tr-TR" sz="2200" dirty="0"/>
              <a:t> ise ve </a:t>
            </a:r>
            <a:endParaRPr lang="tr-TR" sz="2200" b="1" dirty="0"/>
          </a:p>
          <a:p>
            <a:pPr>
              <a:buNone/>
            </a:pPr>
            <a:r>
              <a:rPr lang="tr-TR" sz="2200" dirty="0"/>
              <a:t>Eğer </a:t>
            </a:r>
            <a:r>
              <a:rPr lang="tr-TR" sz="2200" b="1" dirty="0"/>
              <a:t>CİNSİYET=KADIN</a:t>
            </a:r>
            <a:r>
              <a:rPr lang="tr-TR" sz="2200" dirty="0"/>
              <a:t> ise ve</a:t>
            </a:r>
            <a:endParaRPr lang="tr-TR" sz="2200" b="1" dirty="0"/>
          </a:p>
          <a:p>
            <a:pPr>
              <a:buNone/>
            </a:pPr>
            <a:r>
              <a:rPr lang="tr-TR" sz="2200" dirty="0"/>
              <a:t>Eğer </a:t>
            </a:r>
            <a:r>
              <a:rPr lang="tr-TR" sz="2200" b="1" dirty="0"/>
              <a:t>YAŞ=YAŞLI</a:t>
            </a:r>
            <a:r>
              <a:rPr lang="tr-TR" sz="2200" dirty="0"/>
              <a:t> ise </a:t>
            </a:r>
            <a:r>
              <a:rPr lang="tr-TR" sz="2200" b="1" dirty="0"/>
              <a:t>KABUL=EVET;</a:t>
            </a:r>
          </a:p>
          <a:p>
            <a:pPr>
              <a:buNone/>
            </a:pPr>
            <a:endParaRPr lang="tr-TR" dirty="0"/>
          </a:p>
        </p:txBody>
      </p:sp>
    </p:spTree>
    <p:extLst>
      <p:ext uri="{BB962C8B-B14F-4D97-AF65-F5344CB8AC3E}">
        <p14:creationId xmlns:p14="http://schemas.microsoft.com/office/powerpoint/2010/main" val="2700516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197768"/>
            <a:ext cx="8229600" cy="1143000"/>
          </a:xfrm>
        </p:spPr>
        <p:txBody>
          <a:bodyPr>
            <a:normAutofit fontScale="90000"/>
          </a:bodyPr>
          <a:lstStyle/>
          <a:p>
            <a:r>
              <a:rPr lang="tr-TR" sz="4000" dirty="0"/>
              <a:t>2.3. Veri Ambarının Temel Özellikleri</a:t>
            </a:r>
            <a:endParaRPr lang="tr-TR" dirty="0"/>
          </a:p>
        </p:txBody>
      </p:sp>
      <p:sp>
        <p:nvSpPr>
          <p:cNvPr id="3" name="İçerik Yer Tutucusu 2"/>
          <p:cNvSpPr>
            <a:spLocks noGrp="1"/>
          </p:cNvSpPr>
          <p:nvPr>
            <p:ph idx="1"/>
          </p:nvPr>
        </p:nvSpPr>
        <p:spPr>
          <a:xfrm>
            <a:off x="467544" y="1484784"/>
            <a:ext cx="8229600" cy="4857403"/>
          </a:xfrm>
        </p:spPr>
        <p:txBody>
          <a:bodyPr/>
          <a:lstStyle/>
          <a:p>
            <a:r>
              <a:rPr lang="tr-TR" dirty="0"/>
              <a:t>A)İşlemsel çevrede yer alan veri bir süzme işlemi sonucunda veri ambarı çevresine aktarılır. </a:t>
            </a:r>
          </a:p>
          <a:p>
            <a:r>
              <a:rPr lang="tr-TR" dirty="0"/>
              <a:t>İşlemsel ortamdaki verinin tümüyle veri ambarına aktarılması beklenmez.</a:t>
            </a:r>
          </a:p>
          <a:p>
            <a:r>
              <a:rPr lang="tr-TR" dirty="0"/>
              <a:t>Sadece Karar Destek Sistemlerinin gereksinim duyacağı veri aktarılır.</a:t>
            </a:r>
          </a:p>
          <a:p>
            <a:endParaRPr lang="tr-TR" dirty="0"/>
          </a:p>
        </p:txBody>
      </p:sp>
    </p:spTree>
    <p:extLst>
      <p:ext uri="{BB962C8B-B14F-4D97-AF65-F5344CB8AC3E}">
        <p14:creationId xmlns:p14="http://schemas.microsoft.com/office/powerpoint/2010/main" val="223462985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2627784" y="2708920"/>
            <a:ext cx="4392488" cy="1440160"/>
          </a:xfrm>
        </p:spPr>
        <p:txBody>
          <a:bodyPr>
            <a:noAutofit/>
          </a:bodyPr>
          <a:lstStyle/>
          <a:p>
            <a:pPr>
              <a:buNone/>
            </a:pPr>
            <a:r>
              <a:rPr lang="tr-TR" sz="3600" dirty="0">
                <a:solidFill>
                  <a:schemeClr val="bg2">
                    <a:lumMod val="50000"/>
                  </a:schemeClr>
                </a:solidFill>
              </a:rPr>
              <a:t>BÖLÜM SONU</a:t>
            </a:r>
          </a:p>
        </p:txBody>
      </p:sp>
    </p:spTree>
    <p:extLst>
      <p:ext uri="{BB962C8B-B14F-4D97-AF65-F5344CB8AC3E}">
        <p14:creationId xmlns:p14="http://schemas.microsoft.com/office/powerpoint/2010/main" val="2702883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467544" y="2276872"/>
            <a:ext cx="8280920" cy="1368152"/>
          </a:xfrm>
        </p:spPr>
        <p:txBody>
          <a:bodyPr/>
          <a:lstStyle/>
          <a:p>
            <a:r>
              <a:rPr lang="tr-TR" sz="3600" dirty="0"/>
              <a:t>BELLEK TABANLI SINIFLANDIRMA</a:t>
            </a:r>
          </a:p>
        </p:txBody>
      </p:sp>
    </p:spTree>
    <p:extLst>
      <p:ext uri="{BB962C8B-B14F-4D97-AF65-F5344CB8AC3E}">
        <p14:creationId xmlns:p14="http://schemas.microsoft.com/office/powerpoint/2010/main" val="182022982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67544" y="1124744"/>
            <a:ext cx="7595003" cy="924475"/>
          </a:xfrm>
        </p:spPr>
        <p:txBody>
          <a:bodyPr/>
          <a:lstStyle/>
          <a:p>
            <a:r>
              <a:rPr lang="tr-TR" sz="3600" dirty="0">
                <a:solidFill>
                  <a:srgbClr val="002060"/>
                </a:solidFill>
              </a:rPr>
              <a:t>En Yakın k-komşu Algoritması</a:t>
            </a:r>
            <a:endParaRPr lang="tr-TR" sz="3600" dirty="0"/>
          </a:p>
        </p:txBody>
      </p:sp>
      <p:sp>
        <p:nvSpPr>
          <p:cNvPr id="3" name="İçerik Yer Tutucusu 2"/>
          <p:cNvSpPr>
            <a:spLocks noGrp="1"/>
          </p:cNvSpPr>
          <p:nvPr>
            <p:ph idx="1"/>
          </p:nvPr>
        </p:nvSpPr>
        <p:spPr>
          <a:xfrm>
            <a:off x="395536" y="2420888"/>
            <a:ext cx="8352928" cy="4051437"/>
          </a:xfrm>
        </p:spPr>
        <p:txBody>
          <a:bodyPr/>
          <a:lstStyle/>
          <a:p>
            <a:pPr marL="0" indent="0">
              <a:buNone/>
            </a:pPr>
            <a:r>
              <a:rPr lang="tr-TR" sz="2400" dirty="0"/>
              <a:t>Bu yöntem, sınıfları belli olan bir örnek kümesindeki gözlem değerlerinden yararlanarak, örneğe katılacak yeni bir gözlemin hangi sınıfa ait olduğunu belirlemek amacıyla kullanılır.</a:t>
            </a:r>
          </a:p>
          <a:p>
            <a:pPr marL="0" indent="0">
              <a:buNone/>
            </a:pPr>
            <a:endParaRPr lang="tr-TR" dirty="0"/>
          </a:p>
        </p:txBody>
      </p:sp>
    </p:spTree>
    <p:extLst>
      <p:ext uri="{BB962C8B-B14F-4D97-AF65-F5344CB8AC3E}">
        <p14:creationId xmlns:p14="http://schemas.microsoft.com/office/powerpoint/2010/main" val="349368607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539552" y="764704"/>
                <a:ext cx="7848872" cy="5472608"/>
              </a:xfrm>
            </p:spPr>
            <p:txBody>
              <a:bodyPr>
                <a:normAutofit fontScale="85000" lnSpcReduction="10000"/>
              </a:bodyPr>
              <a:lstStyle/>
              <a:p>
                <a:pPr marL="0" indent="0">
                  <a:buNone/>
                </a:pPr>
                <a:r>
                  <a:rPr lang="tr-TR" dirty="0"/>
                  <a:t>Bu yöntem örnek kümedeki gözlemlerin her birinin , sonradan belirlenen bir gözlem değerine olan uzaklıklarının hesaplanması ve </a:t>
                </a:r>
                <a:r>
                  <a:rPr lang="tr-TR" dirty="0">
                    <a:solidFill>
                      <a:srgbClr val="002060"/>
                    </a:solidFill>
                  </a:rPr>
                  <a:t>en küçük uzaklığa </a:t>
                </a:r>
                <a:r>
                  <a:rPr lang="tr-TR" dirty="0"/>
                  <a:t>sahip sayıda gözlemin seçilmesi esasına dayanmaktadır. </a:t>
                </a:r>
              </a:p>
              <a:p>
                <a:pPr marL="0" indent="0">
                  <a:buNone/>
                </a:pPr>
                <a:r>
                  <a:rPr lang="tr-TR" dirty="0"/>
                  <a:t>Uzaklıkların hesaplanmasında ve j noktaları için aşağıdaki </a:t>
                </a:r>
                <a:r>
                  <a:rPr lang="tr-TR" dirty="0">
                    <a:solidFill>
                      <a:srgbClr val="002060"/>
                    </a:solidFill>
                  </a:rPr>
                  <a:t>Öklid uzaklık formülü </a:t>
                </a:r>
                <a:r>
                  <a:rPr lang="tr-TR" dirty="0"/>
                  <a:t>kullanılabilir.</a:t>
                </a:r>
              </a:p>
              <a:p>
                <a:pPr marL="0" indent="0">
                  <a:buNone/>
                </a:pPr>
                <a:endParaRPr lang="tr-TR" dirty="0"/>
              </a:p>
              <a:p>
                <a:pPr marL="0" indent="0">
                  <a:buNone/>
                </a:pPr>
                <a:r>
                  <a:rPr lang="tr-TR" sz="2800" dirty="0">
                    <a:solidFill>
                      <a:srgbClr val="002060"/>
                    </a:solidFill>
                  </a:rPr>
                  <a:t>          D(i,j)=</a:t>
                </a:r>
                <a14:m>
                  <m:oMath xmlns:m="http://schemas.openxmlformats.org/officeDocument/2006/math">
                    <m:rad>
                      <m:radPr>
                        <m:ctrlPr>
                          <a:rPr lang="tr-TR" sz="2800" i="1" smtClean="0">
                            <a:solidFill>
                              <a:srgbClr val="002060"/>
                            </a:solidFill>
                            <a:latin typeface="Cambria Math" panose="02040503050406030204" pitchFamily="18" charset="0"/>
                          </a:rPr>
                        </m:ctrlPr>
                      </m:radPr>
                      <m:deg>
                        <m:r>
                          <a:rPr lang="tr-TR" sz="2800" i="1" smtClean="0">
                            <a:solidFill>
                              <a:srgbClr val="002060"/>
                            </a:solidFill>
                            <a:latin typeface="Cambria Math"/>
                          </a:rPr>
                          <m:t>2</m:t>
                        </m:r>
                      </m:deg>
                      <m:e>
                        <m:nary>
                          <m:naryPr>
                            <m:chr m:val="∑"/>
                            <m:ctrlPr>
                              <a:rPr lang="tr-TR" sz="2800" i="1" smtClean="0">
                                <a:solidFill>
                                  <a:srgbClr val="002060"/>
                                </a:solidFill>
                                <a:latin typeface="Cambria Math" panose="02040503050406030204" pitchFamily="18" charset="0"/>
                              </a:rPr>
                            </m:ctrlPr>
                          </m:naryPr>
                          <m:sub>
                            <m:r>
                              <m:rPr>
                                <m:brk m:alnAt="23"/>
                              </m:rPr>
                              <a:rPr lang="tr-TR" sz="2800" b="0" i="1" smtClean="0">
                                <a:solidFill>
                                  <a:srgbClr val="002060"/>
                                </a:solidFill>
                                <a:latin typeface="Cambria Math"/>
                              </a:rPr>
                              <m:t>𝑘</m:t>
                            </m:r>
                            <m:r>
                              <a:rPr lang="tr-TR" sz="2800" b="0" i="1" smtClean="0">
                                <a:solidFill>
                                  <a:srgbClr val="002060"/>
                                </a:solidFill>
                                <a:latin typeface="Cambria Math"/>
                              </a:rPr>
                              <m:t>=1</m:t>
                            </m:r>
                          </m:sub>
                          <m:sup>
                            <m:r>
                              <a:rPr lang="tr-TR" sz="2800" b="0" i="1" smtClean="0">
                                <a:solidFill>
                                  <a:srgbClr val="002060"/>
                                </a:solidFill>
                                <a:latin typeface="Cambria Math"/>
                              </a:rPr>
                              <m:t>𝑝</m:t>
                            </m:r>
                          </m:sup>
                          <m:e>
                            <m:d>
                              <m:dPr>
                                <m:ctrlPr>
                                  <a:rPr lang="tr-TR" sz="2800" b="0" i="1" smtClean="0">
                                    <a:solidFill>
                                      <a:srgbClr val="002060"/>
                                    </a:solidFill>
                                    <a:latin typeface="Cambria Math" panose="02040503050406030204" pitchFamily="18" charset="0"/>
                                  </a:rPr>
                                </m:ctrlPr>
                              </m:dPr>
                              <m:e>
                                <m:r>
                                  <a:rPr lang="tr-TR" sz="2800" b="0" i="1" smtClean="0">
                                    <a:solidFill>
                                      <a:srgbClr val="002060"/>
                                    </a:solidFill>
                                    <a:latin typeface="Cambria Math"/>
                                  </a:rPr>
                                  <m:t>𝑥</m:t>
                                </m:r>
                                <m:r>
                                  <a:rPr lang="tr-TR" sz="2800" b="0" i="1" baseline="-25000" smtClean="0">
                                    <a:solidFill>
                                      <a:srgbClr val="002060"/>
                                    </a:solidFill>
                                    <a:latin typeface="Cambria Math"/>
                                  </a:rPr>
                                  <m:t>𝑖𝑘</m:t>
                                </m:r>
                                <m:r>
                                  <a:rPr lang="tr-TR" sz="2800" b="0" i="1" smtClean="0">
                                    <a:solidFill>
                                      <a:srgbClr val="002060"/>
                                    </a:solidFill>
                                    <a:latin typeface="Cambria Math"/>
                                  </a:rPr>
                                  <m:t>−</m:t>
                                </m:r>
                                <m:r>
                                  <a:rPr lang="tr-TR" sz="2800" b="0" i="1" smtClean="0">
                                    <a:solidFill>
                                      <a:srgbClr val="002060"/>
                                    </a:solidFill>
                                    <a:latin typeface="Cambria Math"/>
                                  </a:rPr>
                                  <m:t>𝑥𝑗𝑘</m:t>
                                </m:r>
                              </m:e>
                            </m:d>
                            <m:r>
                              <a:rPr lang="tr-TR" sz="2800" b="0" i="1" baseline="30000" smtClean="0">
                                <a:solidFill>
                                  <a:srgbClr val="002060"/>
                                </a:solidFill>
                                <a:latin typeface="Cambria Math"/>
                              </a:rPr>
                              <m:t>2</m:t>
                            </m:r>
                          </m:e>
                        </m:nary>
                      </m:e>
                    </m:rad>
                  </m:oMath>
                </a14:m>
                <a:endParaRPr lang="tr-TR" sz="2800" dirty="0"/>
              </a:p>
              <a:p>
                <a:pPr marL="0" indent="0">
                  <a:buNone/>
                </a:pPr>
                <a:endParaRPr lang="tr-TR" sz="2800" dirty="0"/>
              </a:p>
              <a:p>
                <a:pPr marL="0" indent="0">
                  <a:buNone/>
                </a:pPr>
                <a:r>
                  <a:rPr lang="tr-TR" dirty="0"/>
                  <a:t>Yukarıdaki denklemde görüldüğü gibi, gözlem değerleri arasında bir     noktasına en yakın k=3 komşu belirlenmiştir.</a:t>
                </a:r>
              </a:p>
              <a:p>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539552" y="764704"/>
                <a:ext cx="7848872" cy="5472608"/>
              </a:xfrm>
              <a:blipFill>
                <a:blip r:embed="rId2"/>
                <a:stretch>
                  <a:fillRect l="-1476" t="-1670" r="-1787"/>
                </a:stretch>
              </a:blipFill>
            </p:spPr>
            <p:txBody>
              <a:bodyPr/>
              <a:lstStyle/>
              <a:p>
                <a:r>
                  <a:rPr lang="tr-TR">
                    <a:noFill/>
                  </a:rPr>
                  <a:t> </a:t>
                </a:r>
              </a:p>
            </p:txBody>
          </p:sp>
        </mc:Fallback>
      </mc:AlternateContent>
      <p:sp>
        <p:nvSpPr>
          <p:cNvPr id="4" name="İkizkenar Üçgen 3"/>
          <p:cNvSpPr/>
          <p:nvPr/>
        </p:nvSpPr>
        <p:spPr>
          <a:xfrm>
            <a:off x="1043608" y="5308377"/>
            <a:ext cx="265176" cy="36004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385046816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ebru\Desktop\veri  ma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10759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971600" y="332656"/>
            <a:ext cx="7125113" cy="593036"/>
          </a:xfrm>
        </p:spPr>
        <p:txBody>
          <a:bodyPr>
            <a:normAutofit fontScale="90000"/>
          </a:bodyPr>
          <a:lstStyle/>
          <a:p>
            <a:r>
              <a:rPr lang="tr-TR" dirty="0">
                <a:solidFill>
                  <a:srgbClr val="002060"/>
                </a:solidFill>
              </a:rPr>
              <a:t>En yakın k- komşu Algoritması</a:t>
            </a:r>
          </a:p>
        </p:txBody>
      </p:sp>
      <p:sp>
        <p:nvSpPr>
          <p:cNvPr id="3" name="İçerik Yer Tutucusu 2"/>
          <p:cNvSpPr>
            <a:spLocks noGrp="1"/>
          </p:cNvSpPr>
          <p:nvPr>
            <p:ph idx="1"/>
          </p:nvPr>
        </p:nvSpPr>
        <p:spPr>
          <a:xfrm>
            <a:off x="251520" y="1484784"/>
            <a:ext cx="8424936" cy="5166102"/>
          </a:xfrm>
        </p:spPr>
        <p:txBody>
          <a:bodyPr>
            <a:normAutofit fontScale="77500" lnSpcReduction="20000"/>
          </a:bodyPr>
          <a:lstStyle/>
          <a:p>
            <a:pPr marL="0" indent="0">
              <a:buNone/>
            </a:pPr>
            <a:r>
              <a:rPr lang="tr-TR" dirty="0"/>
              <a:t>En yakın komşu algoritması, gözlem değerlerinden oluşan bir küme için aşağıdaki işlemler yapılır.</a:t>
            </a:r>
          </a:p>
          <a:p>
            <a:pPr marL="0" indent="0">
              <a:buNone/>
            </a:pPr>
            <a:endParaRPr lang="tr-TR" dirty="0"/>
          </a:p>
          <a:p>
            <a:r>
              <a:rPr lang="tr-TR" dirty="0"/>
              <a:t>K parametresi belirlenir. Bu parametre verilen bir noktaya en yakın komşuların sayısıdır.</a:t>
            </a:r>
          </a:p>
          <a:p>
            <a:r>
              <a:rPr lang="tr-TR" dirty="0"/>
              <a:t>Bu algoritma verilen bir noktaya en yakın komşuları belirleyeceği için , söz konusu nokta ile diğer tüm noktalar arasındaki uzaklıklar tek tek hesaplanır.</a:t>
            </a:r>
          </a:p>
          <a:p>
            <a:r>
              <a:rPr lang="tr-TR" dirty="0"/>
              <a:t>Yukarıda hesaplanan uzaklıklar göre satırlar sıralanır ve bunlar arasından en küçük olan k tanesi seçilir.</a:t>
            </a:r>
          </a:p>
          <a:p>
            <a:r>
              <a:rPr lang="tr-TR" dirty="0"/>
              <a:t>Seçilen satırların hangi kategoriye ait oldukları belirlenir ve en çok tekrarlanan kategori değeri seçilir.</a:t>
            </a:r>
          </a:p>
          <a:p>
            <a:r>
              <a:rPr lang="tr-TR" dirty="0"/>
              <a:t>Seçilen kategori, tahmin edilmesi beklenen gözlem değerinin kategorisi olarak kabul edilir.</a:t>
            </a:r>
          </a:p>
          <a:p>
            <a:endParaRPr lang="tr-TR" dirty="0"/>
          </a:p>
          <a:p>
            <a:pPr marL="0" indent="0">
              <a:buNone/>
            </a:pPr>
            <a:endParaRPr lang="tr-TR" dirty="0"/>
          </a:p>
          <a:p>
            <a:endParaRPr lang="tr-TR" dirty="0"/>
          </a:p>
        </p:txBody>
      </p:sp>
    </p:spTree>
    <p:extLst>
      <p:ext uri="{BB962C8B-B14F-4D97-AF65-F5344CB8AC3E}">
        <p14:creationId xmlns:p14="http://schemas.microsoft.com/office/powerpoint/2010/main" val="207070840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23528" y="764704"/>
            <a:ext cx="7125113" cy="216024"/>
          </a:xfrm>
        </p:spPr>
        <p:txBody>
          <a:bodyPr>
            <a:normAutofit fontScale="90000"/>
          </a:bodyPr>
          <a:lstStyle/>
          <a:p>
            <a:r>
              <a:rPr lang="tr-TR" sz="1800" b="1" dirty="0">
                <a:solidFill>
                  <a:srgbClr val="002060"/>
                </a:solidFill>
              </a:rPr>
              <a:t>Uygulama 1</a:t>
            </a:r>
            <a:br>
              <a:rPr lang="tr-TR" dirty="0"/>
            </a:br>
            <a:endParaRPr lang="tr-TR" dirty="0"/>
          </a:p>
        </p:txBody>
      </p:sp>
      <p:sp>
        <p:nvSpPr>
          <p:cNvPr id="3" name="İçerik Yer Tutucusu 2"/>
          <p:cNvSpPr>
            <a:spLocks noGrp="1"/>
          </p:cNvSpPr>
          <p:nvPr>
            <p:ph idx="1"/>
          </p:nvPr>
        </p:nvSpPr>
        <p:spPr>
          <a:xfrm>
            <a:off x="323528" y="476672"/>
            <a:ext cx="8424936" cy="1800200"/>
          </a:xfrm>
        </p:spPr>
        <p:txBody>
          <a:bodyPr>
            <a:normAutofit/>
          </a:bodyPr>
          <a:lstStyle/>
          <a:p>
            <a:pPr marL="0" indent="0">
              <a:buNone/>
            </a:pPr>
            <a:r>
              <a:rPr lang="tr-TR" sz="1600" dirty="0">
                <a:solidFill>
                  <a:srgbClr val="002060"/>
                </a:solidFill>
              </a:rPr>
              <a:t>Aşağıda verilen gözlem tablosunu göz önüne alalım. Bu gözlemler </a:t>
            </a:r>
            <a:r>
              <a:rPr lang="tr-TR" sz="1600" b="1" dirty="0">
                <a:solidFill>
                  <a:srgbClr val="002060"/>
                </a:solidFill>
              </a:rPr>
              <a:t>X1</a:t>
            </a:r>
            <a:r>
              <a:rPr lang="tr-TR" sz="1600" dirty="0">
                <a:solidFill>
                  <a:srgbClr val="002060"/>
                </a:solidFill>
              </a:rPr>
              <a:t> ve </a:t>
            </a:r>
            <a:r>
              <a:rPr lang="tr-TR" sz="1600" b="1" dirty="0">
                <a:solidFill>
                  <a:srgbClr val="002060"/>
                </a:solidFill>
              </a:rPr>
              <a:t>X2</a:t>
            </a:r>
            <a:r>
              <a:rPr lang="tr-TR" sz="1600" dirty="0">
                <a:solidFill>
                  <a:srgbClr val="002060"/>
                </a:solidFill>
              </a:rPr>
              <a:t> niteliklerinden ve </a:t>
            </a:r>
            <a:r>
              <a:rPr lang="tr-TR" sz="1600" b="1" dirty="0">
                <a:solidFill>
                  <a:srgbClr val="002060"/>
                </a:solidFill>
              </a:rPr>
              <a:t>Y </a:t>
            </a:r>
            <a:r>
              <a:rPr lang="tr-TR" sz="1600" dirty="0">
                <a:solidFill>
                  <a:srgbClr val="002060"/>
                </a:solidFill>
              </a:rPr>
              <a:t>sınıfından oluşmaktadır. Bu gözlem değerlerine bağlı olarak, yeni bir gözlem olan X1=8, X2=4 değerinin yani (8,4) gözleminin hangi sınıfa dahil olduğunu k-en yakın komşu yöntemiyle bulalım.</a:t>
            </a:r>
            <a:endParaRPr lang="tr-TR" sz="1600" dirty="0"/>
          </a:p>
        </p:txBody>
      </p:sp>
      <p:graphicFrame>
        <p:nvGraphicFramePr>
          <p:cNvPr id="5" name="İçerik Yer Tutucusu 4"/>
          <p:cNvGraphicFramePr>
            <a:graphicFrameLocks/>
          </p:cNvGraphicFramePr>
          <p:nvPr/>
        </p:nvGraphicFramePr>
        <p:xfrm>
          <a:off x="485916" y="2204864"/>
          <a:ext cx="7848873" cy="3352800"/>
        </p:xfrm>
        <a:graphic>
          <a:graphicData uri="http://schemas.openxmlformats.org/drawingml/2006/table">
            <a:tbl>
              <a:tblPr firstRow="1" bandRow="1">
                <a:tableStyleId>{93296810-A885-4BE3-A3E7-6D5BEEA58F35}</a:tableStyleId>
              </a:tblPr>
              <a:tblGrid>
                <a:gridCol w="2616291">
                  <a:extLst>
                    <a:ext uri="{9D8B030D-6E8A-4147-A177-3AD203B41FA5}">
                      <a16:colId xmlns:a16="http://schemas.microsoft.com/office/drawing/2014/main" val="20000"/>
                    </a:ext>
                  </a:extLst>
                </a:gridCol>
                <a:gridCol w="2616291">
                  <a:extLst>
                    <a:ext uri="{9D8B030D-6E8A-4147-A177-3AD203B41FA5}">
                      <a16:colId xmlns:a16="http://schemas.microsoft.com/office/drawing/2014/main" val="20001"/>
                    </a:ext>
                  </a:extLst>
                </a:gridCol>
                <a:gridCol w="2616291">
                  <a:extLst>
                    <a:ext uri="{9D8B030D-6E8A-4147-A177-3AD203B41FA5}">
                      <a16:colId xmlns:a16="http://schemas.microsoft.com/office/drawing/2014/main" val="20002"/>
                    </a:ext>
                  </a:extLst>
                </a:gridCol>
              </a:tblGrid>
              <a:tr h="277038">
                <a:tc>
                  <a:txBody>
                    <a:bodyPr/>
                    <a:lstStyle/>
                    <a:p>
                      <a:r>
                        <a:rPr lang="tr-TR" sz="1400" dirty="0"/>
                        <a:t>X1</a:t>
                      </a:r>
                    </a:p>
                  </a:txBody>
                  <a:tcPr/>
                </a:tc>
                <a:tc>
                  <a:txBody>
                    <a:bodyPr/>
                    <a:lstStyle/>
                    <a:p>
                      <a:r>
                        <a:rPr lang="tr-TR" sz="1400" dirty="0"/>
                        <a:t>X2</a:t>
                      </a:r>
                    </a:p>
                  </a:txBody>
                  <a:tcPr/>
                </a:tc>
                <a:tc>
                  <a:txBody>
                    <a:bodyPr/>
                    <a:lstStyle/>
                    <a:p>
                      <a:r>
                        <a:rPr lang="tr-TR" sz="1400" dirty="0"/>
                        <a:t>Y</a:t>
                      </a:r>
                    </a:p>
                  </a:txBody>
                  <a:tcPr/>
                </a:tc>
                <a:extLst>
                  <a:ext uri="{0D108BD9-81ED-4DB2-BD59-A6C34878D82A}">
                    <a16:rowId xmlns:a16="http://schemas.microsoft.com/office/drawing/2014/main" val="10000"/>
                  </a:ext>
                </a:extLst>
              </a:tr>
              <a:tr h="253952">
                <a:tc>
                  <a:txBody>
                    <a:bodyPr/>
                    <a:lstStyle/>
                    <a:p>
                      <a:r>
                        <a:rPr lang="tr-TR" sz="1400" dirty="0"/>
                        <a:t>2</a:t>
                      </a:r>
                    </a:p>
                  </a:txBody>
                  <a:tcPr/>
                </a:tc>
                <a:tc>
                  <a:txBody>
                    <a:bodyPr/>
                    <a:lstStyle/>
                    <a:p>
                      <a:r>
                        <a:rPr lang="tr-TR" sz="1400" dirty="0"/>
                        <a:t>4</a:t>
                      </a:r>
                    </a:p>
                  </a:txBody>
                  <a:tcPr/>
                </a:tc>
                <a:tc>
                  <a:txBody>
                    <a:bodyPr/>
                    <a:lstStyle/>
                    <a:p>
                      <a:r>
                        <a:rPr lang="tr-TR" sz="1400" dirty="0"/>
                        <a:t>KÖTÜ</a:t>
                      </a:r>
                    </a:p>
                  </a:txBody>
                  <a:tcPr/>
                </a:tc>
                <a:extLst>
                  <a:ext uri="{0D108BD9-81ED-4DB2-BD59-A6C34878D82A}">
                    <a16:rowId xmlns:a16="http://schemas.microsoft.com/office/drawing/2014/main" val="10001"/>
                  </a:ext>
                </a:extLst>
              </a:tr>
              <a:tr h="277038">
                <a:tc>
                  <a:txBody>
                    <a:bodyPr/>
                    <a:lstStyle/>
                    <a:p>
                      <a:r>
                        <a:rPr lang="tr-TR" sz="1400" dirty="0"/>
                        <a:t>3</a:t>
                      </a:r>
                    </a:p>
                  </a:txBody>
                  <a:tcPr/>
                </a:tc>
                <a:tc>
                  <a:txBody>
                    <a:bodyPr/>
                    <a:lstStyle/>
                    <a:p>
                      <a:r>
                        <a:rPr lang="tr-TR" sz="1400" dirty="0"/>
                        <a:t>6</a:t>
                      </a:r>
                    </a:p>
                  </a:txBody>
                  <a:tcPr/>
                </a:tc>
                <a:tc>
                  <a:txBody>
                    <a:bodyPr/>
                    <a:lstStyle/>
                    <a:p>
                      <a:r>
                        <a:rPr lang="tr-TR" sz="1400" dirty="0"/>
                        <a:t>İYİ</a:t>
                      </a:r>
                    </a:p>
                  </a:txBody>
                  <a:tcPr/>
                </a:tc>
                <a:extLst>
                  <a:ext uri="{0D108BD9-81ED-4DB2-BD59-A6C34878D82A}">
                    <a16:rowId xmlns:a16="http://schemas.microsoft.com/office/drawing/2014/main" val="10002"/>
                  </a:ext>
                </a:extLst>
              </a:tr>
              <a:tr h="277038">
                <a:tc>
                  <a:txBody>
                    <a:bodyPr/>
                    <a:lstStyle/>
                    <a:p>
                      <a:r>
                        <a:rPr lang="tr-TR" sz="1400" dirty="0"/>
                        <a:t>3</a:t>
                      </a:r>
                    </a:p>
                  </a:txBody>
                  <a:tcPr/>
                </a:tc>
                <a:tc>
                  <a:txBody>
                    <a:bodyPr/>
                    <a:lstStyle/>
                    <a:p>
                      <a:r>
                        <a:rPr lang="tr-TR" sz="1400" dirty="0"/>
                        <a:t>4</a:t>
                      </a:r>
                    </a:p>
                  </a:txBody>
                  <a:tcPr/>
                </a:tc>
                <a:tc>
                  <a:txBody>
                    <a:bodyPr/>
                    <a:lstStyle/>
                    <a:p>
                      <a:r>
                        <a:rPr lang="tr-TR" sz="1400" dirty="0"/>
                        <a:t>İYİ</a:t>
                      </a:r>
                    </a:p>
                  </a:txBody>
                  <a:tcPr/>
                </a:tc>
                <a:extLst>
                  <a:ext uri="{0D108BD9-81ED-4DB2-BD59-A6C34878D82A}">
                    <a16:rowId xmlns:a16="http://schemas.microsoft.com/office/drawing/2014/main" val="10003"/>
                  </a:ext>
                </a:extLst>
              </a:tr>
              <a:tr h="277038">
                <a:tc>
                  <a:txBody>
                    <a:bodyPr/>
                    <a:lstStyle/>
                    <a:p>
                      <a:r>
                        <a:rPr lang="tr-TR" sz="1400" dirty="0"/>
                        <a:t>4</a:t>
                      </a:r>
                    </a:p>
                  </a:txBody>
                  <a:tcPr/>
                </a:tc>
                <a:tc>
                  <a:txBody>
                    <a:bodyPr/>
                    <a:lstStyle/>
                    <a:p>
                      <a:r>
                        <a:rPr lang="tr-TR" sz="1400" dirty="0"/>
                        <a:t>10</a:t>
                      </a:r>
                    </a:p>
                  </a:txBody>
                  <a:tcPr/>
                </a:tc>
                <a:tc>
                  <a:txBody>
                    <a:bodyPr/>
                    <a:lstStyle/>
                    <a:p>
                      <a:r>
                        <a:rPr lang="tr-TR" sz="1400" dirty="0"/>
                        <a:t>KÖTÜ</a:t>
                      </a:r>
                    </a:p>
                  </a:txBody>
                  <a:tcPr/>
                </a:tc>
                <a:extLst>
                  <a:ext uri="{0D108BD9-81ED-4DB2-BD59-A6C34878D82A}">
                    <a16:rowId xmlns:a16="http://schemas.microsoft.com/office/drawing/2014/main" val="10004"/>
                  </a:ext>
                </a:extLst>
              </a:tr>
              <a:tr h="277038">
                <a:tc>
                  <a:txBody>
                    <a:bodyPr/>
                    <a:lstStyle/>
                    <a:p>
                      <a:r>
                        <a:rPr lang="tr-TR" sz="1400" dirty="0"/>
                        <a:t>5</a:t>
                      </a:r>
                    </a:p>
                  </a:txBody>
                  <a:tcPr/>
                </a:tc>
                <a:tc>
                  <a:txBody>
                    <a:bodyPr/>
                    <a:lstStyle/>
                    <a:p>
                      <a:r>
                        <a:rPr lang="tr-TR" sz="1400" dirty="0"/>
                        <a:t>8</a:t>
                      </a:r>
                    </a:p>
                  </a:txBody>
                  <a:tcPr/>
                </a:tc>
                <a:tc>
                  <a:txBody>
                    <a:bodyPr/>
                    <a:lstStyle/>
                    <a:p>
                      <a:r>
                        <a:rPr lang="tr-TR" sz="1400" dirty="0"/>
                        <a:t>KÖTÜ</a:t>
                      </a:r>
                    </a:p>
                  </a:txBody>
                  <a:tcPr/>
                </a:tc>
                <a:extLst>
                  <a:ext uri="{0D108BD9-81ED-4DB2-BD59-A6C34878D82A}">
                    <a16:rowId xmlns:a16="http://schemas.microsoft.com/office/drawing/2014/main" val="10005"/>
                  </a:ext>
                </a:extLst>
              </a:tr>
              <a:tr h="277038">
                <a:tc>
                  <a:txBody>
                    <a:bodyPr/>
                    <a:lstStyle/>
                    <a:p>
                      <a:r>
                        <a:rPr lang="tr-TR" sz="1400" dirty="0"/>
                        <a:t>6</a:t>
                      </a:r>
                    </a:p>
                  </a:txBody>
                  <a:tcPr/>
                </a:tc>
                <a:tc>
                  <a:txBody>
                    <a:bodyPr/>
                    <a:lstStyle/>
                    <a:p>
                      <a:r>
                        <a:rPr lang="tr-TR" sz="1400" dirty="0"/>
                        <a:t>3</a:t>
                      </a:r>
                    </a:p>
                  </a:txBody>
                  <a:tcPr/>
                </a:tc>
                <a:tc>
                  <a:txBody>
                    <a:bodyPr/>
                    <a:lstStyle/>
                    <a:p>
                      <a:r>
                        <a:rPr lang="tr-TR" sz="1400" dirty="0"/>
                        <a:t>İYİ</a:t>
                      </a:r>
                    </a:p>
                  </a:txBody>
                  <a:tcPr/>
                </a:tc>
                <a:extLst>
                  <a:ext uri="{0D108BD9-81ED-4DB2-BD59-A6C34878D82A}">
                    <a16:rowId xmlns:a16="http://schemas.microsoft.com/office/drawing/2014/main" val="10006"/>
                  </a:ext>
                </a:extLst>
              </a:tr>
              <a:tr h="277038">
                <a:tc>
                  <a:txBody>
                    <a:bodyPr/>
                    <a:lstStyle/>
                    <a:p>
                      <a:r>
                        <a:rPr lang="tr-TR" sz="1400" dirty="0"/>
                        <a:t>7</a:t>
                      </a:r>
                    </a:p>
                  </a:txBody>
                  <a:tcPr/>
                </a:tc>
                <a:tc>
                  <a:txBody>
                    <a:bodyPr/>
                    <a:lstStyle/>
                    <a:p>
                      <a:r>
                        <a:rPr lang="tr-TR" sz="1400" dirty="0"/>
                        <a:t>9</a:t>
                      </a:r>
                    </a:p>
                  </a:txBody>
                  <a:tcPr/>
                </a:tc>
                <a:tc>
                  <a:txBody>
                    <a:bodyPr/>
                    <a:lstStyle/>
                    <a:p>
                      <a:r>
                        <a:rPr lang="tr-TR" sz="1400" dirty="0"/>
                        <a:t>İYİ</a:t>
                      </a:r>
                    </a:p>
                  </a:txBody>
                  <a:tcPr/>
                </a:tc>
                <a:extLst>
                  <a:ext uri="{0D108BD9-81ED-4DB2-BD59-A6C34878D82A}">
                    <a16:rowId xmlns:a16="http://schemas.microsoft.com/office/drawing/2014/main" val="10007"/>
                  </a:ext>
                </a:extLst>
              </a:tr>
              <a:tr h="277038">
                <a:tc>
                  <a:txBody>
                    <a:bodyPr/>
                    <a:lstStyle/>
                    <a:p>
                      <a:r>
                        <a:rPr lang="tr-TR" sz="1400" dirty="0"/>
                        <a:t>9</a:t>
                      </a:r>
                    </a:p>
                  </a:txBody>
                  <a:tcPr/>
                </a:tc>
                <a:tc>
                  <a:txBody>
                    <a:bodyPr/>
                    <a:lstStyle/>
                    <a:p>
                      <a:r>
                        <a:rPr lang="tr-TR" sz="1400" dirty="0"/>
                        <a:t>7</a:t>
                      </a:r>
                    </a:p>
                  </a:txBody>
                  <a:tcPr/>
                </a:tc>
                <a:tc>
                  <a:txBody>
                    <a:bodyPr/>
                    <a:lstStyle/>
                    <a:p>
                      <a:r>
                        <a:rPr lang="tr-TR" sz="1400" dirty="0"/>
                        <a:t>KÖTÜ</a:t>
                      </a:r>
                    </a:p>
                  </a:txBody>
                  <a:tcPr/>
                </a:tc>
                <a:extLst>
                  <a:ext uri="{0D108BD9-81ED-4DB2-BD59-A6C34878D82A}">
                    <a16:rowId xmlns:a16="http://schemas.microsoft.com/office/drawing/2014/main" val="10008"/>
                  </a:ext>
                </a:extLst>
              </a:tr>
              <a:tr h="277038">
                <a:tc>
                  <a:txBody>
                    <a:bodyPr/>
                    <a:lstStyle/>
                    <a:p>
                      <a:r>
                        <a:rPr lang="tr-TR" sz="1400" dirty="0"/>
                        <a:t>11</a:t>
                      </a:r>
                    </a:p>
                  </a:txBody>
                  <a:tcPr/>
                </a:tc>
                <a:tc>
                  <a:txBody>
                    <a:bodyPr/>
                    <a:lstStyle/>
                    <a:p>
                      <a:r>
                        <a:rPr lang="tr-TR" sz="1400" dirty="0"/>
                        <a:t>7</a:t>
                      </a:r>
                    </a:p>
                  </a:txBody>
                  <a:tcPr/>
                </a:tc>
                <a:tc>
                  <a:txBody>
                    <a:bodyPr/>
                    <a:lstStyle/>
                    <a:p>
                      <a:r>
                        <a:rPr lang="tr-TR" sz="1400" dirty="0"/>
                        <a:t>KÖTÜ</a:t>
                      </a:r>
                    </a:p>
                  </a:txBody>
                  <a:tcPr/>
                </a:tc>
                <a:extLst>
                  <a:ext uri="{0D108BD9-81ED-4DB2-BD59-A6C34878D82A}">
                    <a16:rowId xmlns:a16="http://schemas.microsoft.com/office/drawing/2014/main" val="10009"/>
                  </a:ext>
                </a:extLst>
              </a:tr>
              <a:tr h="277038">
                <a:tc>
                  <a:txBody>
                    <a:bodyPr/>
                    <a:lstStyle/>
                    <a:p>
                      <a:r>
                        <a:rPr lang="tr-TR" sz="1400" dirty="0"/>
                        <a:t>10</a:t>
                      </a:r>
                    </a:p>
                  </a:txBody>
                  <a:tcPr/>
                </a:tc>
                <a:tc>
                  <a:txBody>
                    <a:bodyPr/>
                    <a:lstStyle/>
                    <a:p>
                      <a:r>
                        <a:rPr lang="tr-TR" sz="1400" dirty="0"/>
                        <a:t>2</a:t>
                      </a:r>
                    </a:p>
                  </a:txBody>
                  <a:tcPr/>
                </a:tc>
                <a:tc>
                  <a:txBody>
                    <a:bodyPr/>
                    <a:lstStyle/>
                    <a:p>
                      <a:r>
                        <a:rPr lang="tr-TR" sz="1400" dirty="0"/>
                        <a:t>KÖTÜ</a:t>
                      </a:r>
                    </a:p>
                  </a:txBody>
                  <a:tcPr/>
                </a:tc>
                <a:extLst>
                  <a:ext uri="{0D108BD9-81ED-4DB2-BD59-A6C34878D82A}">
                    <a16:rowId xmlns:a16="http://schemas.microsoft.com/office/drawing/2014/main" val="10010"/>
                  </a:ext>
                </a:extLst>
              </a:tr>
            </a:tbl>
          </a:graphicData>
        </a:graphic>
      </p:graphicFrame>
      <p:sp>
        <p:nvSpPr>
          <p:cNvPr id="6" name="Metin kutusu 5"/>
          <p:cNvSpPr txBox="1"/>
          <p:nvPr/>
        </p:nvSpPr>
        <p:spPr>
          <a:xfrm>
            <a:off x="467544" y="5805264"/>
            <a:ext cx="7200800" cy="276999"/>
          </a:xfrm>
          <a:prstGeom prst="rect">
            <a:avLst/>
          </a:prstGeom>
          <a:noFill/>
        </p:spPr>
        <p:txBody>
          <a:bodyPr wrap="square" rtlCol="0">
            <a:spAutoFit/>
          </a:bodyPr>
          <a:lstStyle/>
          <a:p>
            <a:r>
              <a:rPr lang="tr-TR" sz="1200" dirty="0">
                <a:solidFill>
                  <a:schemeClr val="bg1"/>
                </a:solidFill>
              </a:rPr>
              <a:t>Tablo1. Gözlem değerleri</a:t>
            </a:r>
          </a:p>
        </p:txBody>
      </p:sp>
    </p:spTree>
    <p:extLst>
      <p:ext uri="{BB962C8B-B14F-4D97-AF65-F5344CB8AC3E}">
        <p14:creationId xmlns:p14="http://schemas.microsoft.com/office/powerpoint/2010/main" val="372192187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251520" y="764704"/>
                <a:ext cx="8280920" cy="5472607"/>
              </a:xfrm>
            </p:spPr>
            <p:txBody>
              <a:bodyPr>
                <a:normAutofit fontScale="77500" lnSpcReduction="20000"/>
              </a:bodyPr>
              <a:lstStyle/>
              <a:p>
                <a:pPr>
                  <a:buFont typeface="+mj-lt"/>
                  <a:buAutoNum type="alphaLcParenR"/>
                </a:pPr>
                <a:r>
                  <a:rPr lang="tr-TR" b="1" dirty="0">
                    <a:solidFill>
                      <a:srgbClr val="002060"/>
                    </a:solidFill>
                  </a:rPr>
                  <a:t>K nın belirlenmesi: </a:t>
                </a:r>
                <a:r>
                  <a:rPr lang="tr-TR" dirty="0"/>
                  <a:t>Algoritmaya başlamadan önce, k-en yakın algoritması için k=4 olduğunu kabul ediyoruz. Böylece bu problem çerçevesinde verilen (8,4) noktasına en yakın 4 komşuyu arayacağımızı belirttik.</a:t>
                </a:r>
              </a:p>
              <a:p>
                <a:pPr>
                  <a:buFont typeface="+mj-lt"/>
                  <a:buAutoNum type="alphaLcParenR"/>
                </a:pPr>
                <a:endParaRPr lang="tr-TR" dirty="0"/>
              </a:p>
              <a:p>
                <a:pPr>
                  <a:buFont typeface="+mj-lt"/>
                  <a:buAutoNum type="alphaLcParenR"/>
                </a:pPr>
                <a:r>
                  <a:rPr lang="tr-TR" b="1" dirty="0">
                    <a:solidFill>
                      <a:srgbClr val="002060"/>
                    </a:solidFill>
                  </a:rPr>
                  <a:t>Uzaklıkların hesaplanması: </a:t>
                </a:r>
                <a:r>
                  <a:rPr lang="tr-TR" dirty="0"/>
                  <a:t>(8,4) noktası ile gözlem değerinin her birisi arasındaki uzaklıkları hesaplamamız gerekiyor. Uzaklık bağıntısı olarak Öklid uzaklık formülünü kullanıyoruz. Öklid bağıntısı,</a:t>
                </a:r>
              </a:p>
              <a:p>
                <a:pPr marL="0" indent="0">
                  <a:buNone/>
                </a:pPr>
                <a:endParaRPr lang="tr-TR" dirty="0"/>
              </a:p>
              <a:p>
                <a:pPr marL="0" indent="0">
                  <a:buNone/>
                </a:pPr>
                <a:r>
                  <a:rPr lang="tr-TR" b="1" dirty="0">
                    <a:solidFill>
                      <a:srgbClr val="002060"/>
                    </a:solidFill>
                  </a:rPr>
                  <a:t>                      D(i,j)=</a:t>
                </a:r>
                <a14:m>
                  <m:oMath xmlns:m="http://schemas.openxmlformats.org/officeDocument/2006/math">
                    <m:rad>
                      <m:radPr>
                        <m:ctrlPr>
                          <a:rPr lang="tr-TR" b="1" i="1">
                            <a:solidFill>
                              <a:srgbClr val="002060"/>
                            </a:solidFill>
                            <a:latin typeface="Cambria Math" panose="02040503050406030204" pitchFamily="18" charset="0"/>
                          </a:rPr>
                        </m:ctrlPr>
                      </m:radPr>
                      <m:deg>
                        <m:r>
                          <a:rPr lang="tr-TR" b="1" i="1">
                            <a:solidFill>
                              <a:srgbClr val="002060"/>
                            </a:solidFill>
                            <a:latin typeface="Cambria Math"/>
                          </a:rPr>
                          <m:t>𝟐</m:t>
                        </m:r>
                      </m:deg>
                      <m:e>
                        <m:nary>
                          <m:naryPr>
                            <m:chr m:val="∑"/>
                            <m:ctrlPr>
                              <a:rPr lang="tr-TR" b="1" i="1">
                                <a:solidFill>
                                  <a:srgbClr val="002060"/>
                                </a:solidFill>
                                <a:latin typeface="Cambria Math" panose="02040503050406030204" pitchFamily="18" charset="0"/>
                              </a:rPr>
                            </m:ctrlPr>
                          </m:naryPr>
                          <m:sub>
                            <m:r>
                              <m:rPr>
                                <m:brk m:alnAt="23"/>
                              </m:rPr>
                              <a:rPr lang="tr-TR" b="1" i="1">
                                <a:solidFill>
                                  <a:srgbClr val="002060"/>
                                </a:solidFill>
                                <a:latin typeface="Cambria Math"/>
                              </a:rPr>
                              <m:t>𝒌</m:t>
                            </m:r>
                            <m:r>
                              <a:rPr lang="tr-TR" b="1" i="1">
                                <a:solidFill>
                                  <a:srgbClr val="002060"/>
                                </a:solidFill>
                                <a:latin typeface="Cambria Math"/>
                              </a:rPr>
                              <m:t>=</m:t>
                            </m:r>
                            <m:r>
                              <a:rPr lang="tr-TR" b="1" i="1">
                                <a:solidFill>
                                  <a:srgbClr val="002060"/>
                                </a:solidFill>
                                <a:latin typeface="Cambria Math"/>
                              </a:rPr>
                              <m:t>𝟏</m:t>
                            </m:r>
                          </m:sub>
                          <m:sup>
                            <m:r>
                              <a:rPr lang="tr-TR" b="1" i="1">
                                <a:solidFill>
                                  <a:srgbClr val="002060"/>
                                </a:solidFill>
                                <a:latin typeface="Cambria Math"/>
                              </a:rPr>
                              <m:t>𝒑</m:t>
                            </m:r>
                          </m:sup>
                          <m:e>
                            <m:d>
                              <m:dPr>
                                <m:ctrlPr>
                                  <a:rPr lang="tr-TR" b="1" i="1">
                                    <a:solidFill>
                                      <a:srgbClr val="002060"/>
                                    </a:solidFill>
                                    <a:latin typeface="Cambria Math" panose="02040503050406030204" pitchFamily="18" charset="0"/>
                                  </a:rPr>
                                </m:ctrlPr>
                              </m:dPr>
                              <m:e>
                                <m:r>
                                  <a:rPr lang="tr-TR" b="1" i="1">
                                    <a:solidFill>
                                      <a:srgbClr val="002060"/>
                                    </a:solidFill>
                                    <a:latin typeface="Cambria Math"/>
                                  </a:rPr>
                                  <m:t>𝒙</m:t>
                                </m:r>
                                <m:r>
                                  <a:rPr lang="tr-TR" b="1" i="1" baseline="-25000">
                                    <a:solidFill>
                                      <a:srgbClr val="002060"/>
                                    </a:solidFill>
                                    <a:latin typeface="Cambria Math"/>
                                  </a:rPr>
                                  <m:t>𝒊𝒌</m:t>
                                </m:r>
                                <m:r>
                                  <a:rPr lang="tr-TR" b="1" i="1">
                                    <a:solidFill>
                                      <a:srgbClr val="002060"/>
                                    </a:solidFill>
                                    <a:latin typeface="Cambria Math"/>
                                  </a:rPr>
                                  <m:t>−</m:t>
                                </m:r>
                                <m:r>
                                  <a:rPr lang="tr-TR" b="1" i="1">
                                    <a:solidFill>
                                      <a:srgbClr val="002060"/>
                                    </a:solidFill>
                                    <a:latin typeface="Cambria Math"/>
                                  </a:rPr>
                                  <m:t>𝒙𝒋𝒌</m:t>
                                </m:r>
                              </m:e>
                            </m:d>
                            <m:r>
                              <a:rPr lang="tr-TR" b="1" i="1" baseline="30000">
                                <a:solidFill>
                                  <a:srgbClr val="002060"/>
                                </a:solidFill>
                                <a:latin typeface="Cambria Math"/>
                              </a:rPr>
                              <m:t>𝟐</m:t>
                            </m:r>
                          </m:e>
                        </m:nary>
                      </m:e>
                    </m:rad>
                  </m:oMath>
                </a14:m>
                <a:endParaRPr lang="tr-TR" b="1" dirty="0"/>
              </a:p>
              <a:p>
                <a:pPr marL="0" indent="0">
                  <a:buNone/>
                </a:pPr>
                <a:r>
                  <a:rPr lang="tr-TR" dirty="0"/>
                  <a:t>biçiminde olduğuna göre birinci gözlem olan (2,4) noktası ile (8,4) noktası arasındaki uzaklık şu şekilde hesaplanır :</a:t>
                </a:r>
              </a:p>
              <a:p>
                <a:pPr marL="0" indent="0">
                  <a:buNone/>
                </a:pPr>
                <a:r>
                  <a:rPr lang="tr-TR" dirty="0">
                    <a:solidFill>
                      <a:srgbClr val="002060"/>
                    </a:solidFill>
                  </a:rPr>
                  <a:t>                    D(i,j)=</a:t>
                </a:r>
                <a14:m>
                  <m:oMath xmlns:m="http://schemas.openxmlformats.org/officeDocument/2006/math">
                    <m:rad>
                      <m:radPr>
                        <m:degHide m:val="on"/>
                        <m:ctrlPr>
                          <a:rPr lang="tr-TR" i="1" smtClean="0">
                            <a:solidFill>
                              <a:srgbClr val="002060"/>
                            </a:solidFill>
                            <a:latin typeface="Cambria Math" panose="02040503050406030204" pitchFamily="18" charset="0"/>
                          </a:rPr>
                        </m:ctrlPr>
                      </m:radPr>
                      <m:deg/>
                      <m:e>
                        <m:d>
                          <m:dPr>
                            <m:ctrlPr>
                              <a:rPr lang="tr-TR" b="0" i="1" smtClean="0">
                                <a:solidFill>
                                  <a:srgbClr val="002060"/>
                                </a:solidFill>
                                <a:latin typeface="Cambria Math" panose="02040503050406030204" pitchFamily="18" charset="0"/>
                              </a:rPr>
                            </m:ctrlPr>
                          </m:dPr>
                          <m:e>
                            <m:r>
                              <a:rPr lang="tr-TR" b="0" i="1" smtClean="0">
                                <a:solidFill>
                                  <a:srgbClr val="002060"/>
                                </a:solidFill>
                                <a:latin typeface="Cambria Math"/>
                              </a:rPr>
                              <m:t>2−8</m:t>
                            </m:r>
                          </m:e>
                        </m:d>
                        <m:r>
                          <a:rPr lang="tr-TR" b="0" i="1" baseline="30000" smtClean="0">
                            <a:solidFill>
                              <a:srgbClr val="002060"/>
                            </a:solidFill>
                            <a:latin typeface="Cambria Math"/>
                          </a:rPr>
                          <m:t>2</m:t>
                        </m:r>
                        <m:r>
                          <a:rPr lang="tr-TR" b="0" i="1" smtClean="0">
                            <a:solidFill>
                              <a:srgbClr val="002060"/>
                            </a:solidFill>
                            <a:latin typeface="Cambria Math"/>
                          </a:rPr>
                          <m:t>+</m:t>
                        </m:r>
                        <m:d>
                          <m:dPr>
                            <m:ctrlPr>
                              <a:rPr lang="tr-TR" b="0" i="1" smtClean="0">
                                <a:solidFill>
                                  <a:srgbClr val="002060"/>
                                </a:solidFill>
                                <a:latin typeface="Cambria Math" panose="02040503050406030204" pitchFamily="18" charset="0"/>
                              </a:rPr>
                            </m:ctrlPr>
                          </m:dPr>
                          <m:e>
                            <m:r>
                              <a:rPr lang="tr-TR" b="0" i="1" smtClean="0">
                                <a:solidFill>
                                  <a:srgbClr val="002060"/>
                                </a:solidFill>
                                <a:latin typeface="Cambria Math"/>
                              </a:rPr>
                              <m:t>4−4</m:t>
                            </m:r>
                          </m:e>
                        </m:d>
                        <m:r>
                          <a:rPr lang="tr-TR" b="0" i="1" baseline="30000" smtClean="0">
                            <a:solidFill>
                              <a:srgbClr val="002060"/>
                            </a:solidFill>
                            <a:latin typeface="Cambria Math"/>
                          </a:rPr>
                          <m:t>2</m:t>
                        </m:r>
                      </m:e>
                    </m:rad>
                  </m:oMath>
                </a14:m>
                <a:r>
                  <a:rPr lang="tr-TR" dirty="0">
                    <a:solidFill>
                      <a:srgbClr val="002060"/>
                    </a:solidFill>
                  </a:rPr>
                  <a:t> =6.00</a:t>
                </a:r>
              </a:p>
              <a:p>
                <a:pPr marL="0" indent="0">
                  <a:buNone/>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251520" y="764704"/>
                <a:ext cx="8280920" cy="5472607"/>
              </a:xfrm>
              <a:blipFill>
                <a:blip r:embed="rId2"/>
                <a:stretch>
                  <a:fillRect l="-1177" t="-2227" r="-2060" b="-111"/>
                </a:stretch>
              </a:blipFill>
            </p:spPr>
            <p:txBody>
              <a:bodyPr/>
              <a:lstStyle/>
              <a:p>
                <a:r>
                  <a:rPr lang="tr-TR">
                    <a:noFill/>
                  </a:rPr>
                  <a:t> </a:t>
                </a:r>
              </a:p>
            </p:txBody>
          </p:sp>
        </mc:Fallback>
      </mc:AlternateContent>
    </p:spTree>
    <p:extLst>
      <p:ext uri="{BB962C8B-B14F-4D97-AF65-F5344CB8AC3E}">
        <p14:creationId xmlns:p14="http://schemas.microsoft.com/office/powerpoint/2010/main" val="428162580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107504" y="764704"/>
                <a:ext cx="8784976" cy="5544616"/>
              </a:xfrm>
            </p:spPr>
            <p:txBody>
              <a:bodyPr>
                <a:normAutofit fontScale="85000" lnSpcReduction="20000"/>
              </a:bodyPr>
              <a:lstStyle/>
              <a:p>
                <a:pPr marL="0" indent="0">
                  <a:buNone/>
                </a:pPr>
                <a:r>
                  <a:rPr lang="tr-TR" dirty="0"/>
                  <a:t>Benzer biçimde diğer gözlemlerin her birinin (8,4) noktasına olan uzaklıkları tek tek hesaplanır.</a:t>
                </a:r>
              </a:p>
              <a:p>
                <a:pPr marL="0" indent="0">
                  <a:buNone/>
                </a:pPr>
                <a:endParaRPr lang="tr-TR" dirty="0"/>
              </a:p>
              <a:p>
                <a:pPr>
                  <a:buFont typeface="Wingdings" pitchFamily="2" charset="2"/>
                  <a:buChar char="ü"/>
                </a:pPr>
                <a:r>
                  <a:rPr lang="tr-TR" dirty="0">
                    <a:solidFill>
                      <a:srgbClr val="002060"/>
                    </a:solidFill>
                  </a:rPr>
                  <a:t>D(i,j)=</a:t>
                </a:r>
                <a14:m>
                  <m:oMath xmlns:m="http://schemas.openxmlformats.org/officeDocument/2006/math">
                    <m:rad>
                      <m:radPr>
                        <m:degHide m:val="on"/>
                        <m:ctrlPr>
                          <a:rPr lang="tr-TR" i="1">
                            <a:solidFill>
                              <a:srgbClr val="002060"/>
                            </a:solidFill>
                            <a:latin typeface="Cambria Math" panose="02040503050406030204" pitchFamily="18" charset="0"/>
                          </a:rPr>
                        </m:ctrlPr>
                      </m:radPr>
                      <m:deg/>
                      <m:e>
                        <m:d>
                          <m:dPr>
                            <m:ctrlPr>
                              <a:rPr lang="tr-TR" i="1">
                                <a:solidFill>
                                  <a:srgbClr val="002060"/>
                                </a:solidFill>
                                <a:latin typeface="Cambria Math" panose="02040503050406030204" pitchFamily="18" charset="0"/>
                              </a:rPr>
                            </m:ctrlPr>
                          </m:dPr>
                          <m:e>
                            <m:r>
                              <a:rPr lang="tr-TR" b="0" i="1" smtClean="0">
                                <a:solidFill>
                                  <a:srgbClr val="002060"/>
                                </a:solidFill>
                                <a:latin typeface="Cambria Math"/>
                              </a:rPr>
                              <m:t>3−</m:t>
                            </m:r>
                            <m:r>
                              <a:rPr lang="tr-TR" i="1">
                                <a:solidFill>
                                  <a:srgbClr val="002060"/>
                                </a:solidFill>
                                <a:latin typeface="Cambria Math"/>
                              </a:rPr>
                              <m:t>8</m:t>
                            </m:r>
                          </m:e>
                        </m:d>
                        <m:r>
                          <a:rPr lang="tr-TR" i="1" baseline="30000">
                            <a:solidFill>
                              <a:srgbClr val="002060"/>
                            </a:solidFill>
                            <a:latin typeface="Cambria Math"/>
                          </a:rPr>
                          <m:t>2</m:t>
                        </m:r>
                        <m:r>
                          <a:rPr lang="tr-TR" i="1">
                            <a:solidFill>
                              <a:srgbClr val="002060"/>
                            </a:solidFill>
                            <a:latin typeface="Cambria Math"/>
                          </a:rPr>
                          <m:t>+</m:t>
                        </m:r>
                        <m:d>
                          <m:dPr>
                            <m:ctrlPr>
                              <a:rPr lang="tr-TR" i="1">
                                <a:solidFill>
                                  <a:srgbClr val="002060"/>
                                </a:solidFill>
                                <a:latin typeface="Cambria Math" panose="02040503050406030204" pitchFamily="18" charset="0"/>
                              </a:rPr>
                            </m:ctrlPr>
                          </m:dPr>
                          <m:e>
                            <m:r>
                              <a:rPr lang="tr-TR" b="0" i="1" smtClean="0">
                                <a:solidFill>
                                  <a:srgbClr val="002060"/>
                                </a:solidFill>
                                <a:latin typeface="Cambria Math"/>
                              </a:rPr>
                              <m:t>6</m:t>
                            </m:r>
                            <m:r>
                              <a:rPr lang="tr-TR" i="1">
                                <a:solidFill>
                                  <a:srgbClr val="002060"/>
                                </a:solidFill>
                                <a:latin typeface="Cambria Math"/>
                              </a:rPr>
                              <m:t>−4</m:t>
                            </m:r>
                          </m:e>
                        </m:d>
                        <m:r>
                          <a:rPr lang="tr-TR" i="1" baseline="30000">
                            <a:solidFill>
                              <a:srgbClr val="002060"/>
                            </a:solidFill>
                            <a:latin typeface="Cambria Math"/>
                          </a:rPr>
                          <m:t>2</m:t>
                        </m:r>
                      </m:e>
                    </m:rad>
                  </m:oMath>
                </a14:m>
                <a:r>
                  <a:rPr lang="tr-TR" dirty="0">
                    <a:solidFill>
                      <a:srgbClr val="002060"/>
                    </a:solidFill>
                  </a:rPr>
                  <a:t> =5,39</a:t>
                </a:r>
              </a:p>
              <a:p>
                <a:pPr>
                  <a:buFont typeface="Wingdings" pitchFamily="2" charset="2"/>
                  <a:buChar char="ü"/>
                </a:pPr>
                <a:r>
                  <a:rPr lang="tr-TR" dirty="0">
                    <a:solidFill>
                      <a:srgbClr val="002060"/>
                    </a:solidFill>
                  </a:rPr>
                  <a:t>D(i,j)=</a:t>
                </a:r>
                <a14:m>
                  <m:oMath xmlns:m="http://schemas.openxmlformats.org/officeDocument/2006/math">
                    <m:rad>
                      <m:radPr>
                        <m:degHide m:val="on"/>
                        <m:ctrlPr>
                          <a:rPr lang="tr-TR" i="1">
                            <a:solidFill>
                              <a:srgbClr val="002060"/>
                            </a:solidFill>
                            <a:latin typeface="Cambria Math" panose="02040503050406030204" pitchFamily="18" charset="0"/>
                          </a:rPr>
                        </m:ctrlPr>
                      </m:radPr>
                      <m:deg/>
                      <m:e>
                        <m:d>
                          <m:dPr>
                            <m:ctrlPr>
                              <a:rPr lang="tr-TR" i="1">
                                <a:solidFill>
                                  <a:srgbClr val="002060"/>
                                </a:solidFill>
                                <a:latin typeface="Cambria Math" panose="02040503050406030204" pitchFamily="18" charset="0"/>
                              </a:rPr>
                            </m:ctrlPr>
                          </m:dPr>
                          <m:e>
                            <m:r>
                              <a:rPr lang="tr-TR" b="0" i="1" smtClean="0">
                                <a:solidFill>
                                  <a:srgbClr val="002060"/>
                                </a:solidFill>
                                <a:latin typeface="Cambria Math"/>
                              </a:rPr>
                              <m:t>3</m:t>
                            </m:r>
                            <m:r>
                              <a:rPr lang="tr-TR" i="1">
                                <a:solidFill>
                                  <a:srgbClr val="002060"/>
                                </a:solidFill>
                                <a:latin typeface="Cambria Math"/>
                              </a:rPr>
                              <m:t>−8</m:t>
                            </m:r>
                          </m:e>
                        </m:d>
                        <m:r>
                          <a:rPr lang="tr-TR" i="1" baseline="30000">
                            <a:solidFill>
                              <a:srgbClr val="002060"/>
                            </a:solidFill>
                            <a:latin typeface="Cambria Math"/>
                          </a:rPr>
                          <m:t>2</m:t>
                        </m:r>
                        <m:r>
                          <a:rPr lang="tr-TR" i="1">
                            <a:solidFill>
                              <a:srgbClr val="002060"/>
                            </a:solidFill>
                            <a:latin typeface="Cambria Math"/>
                          </a:rPr>
                          <m:t>+</m:t>
                        </m:r>
                        <m:d>
                          <m:dPr>
                            <m:ctrlPr>
                              <a:rPr lang="tr-TR" i="1">
                                <a:solidFill>
                                  <a:srgbClr val="002060"/>
                                </a:solidFill>
                                <a:latin typeface="Cambria Math" panose="02040503050406030204" pitchFamily="18" charset="0"/>
                              </a:rPr>
                            </m:ctrlPr>
                          </m:dPr>
                          <m:e>
                            <m:r>
                              <a:rPr lang="tr-TR" b="0" i="1" smtClean="0">
                                <a:solidFill>
                                  <a:srgbClr val="002060"/>
                                </a:solidFill>
                                <a:latin typeface="Cambria Math"/>
                              </a:rPr>
                              <m:t>4</m:t>
                            </m:r>
                            <m:r>
                              <a:rPr lang="tr-TR" i="1">
                                <a:solidFill>
                                  <a:srgbClr val="002060"/>
                                </a:solidFill>
                                <a:latin typeface="Cambria Math"/>
                              </a:rPr>
                              <m:t>−4</m:t>
                            </m:r>
                          </m:e>
                        </m:d>
                        <m:r>
                          <a:rPr lang="tr-TR" i="1" baseline="30000">
                            <a:solidFill>
                              <a:srgbClr val="002060"/>
                            </a:solidFill>
                            <a:latin typeface="Cambria Math"/>
                          </a:rPr>
                          <m:t>2</m:t>
                        </m:r>
                      </m:e>
                    </m:rad>
                  </m:oMath>
                </a14:m>
                <a:r>
                  <a:rPr lang="tr-TR" dirty="0">
                    <a:solidFill>
                      <a:srgbClr val="002060"/>
                    </a:solidFill>
                  </a:rPr>
                  <a:t> =5.00</a:t>
                </a:r>
              </a:p>
              <a:p>
                <a:pPr>
                  <a:buFont typeface="Wingdings" pitchFamily="2" charset="2"/>
                  <a:buChar char="ü"/>
                </a:pPr>
                <a:r>
                  <a:rPr lang="tr-TR" dirty="0">
                    <a:solidFill>
                      <a:srgbClr val="002060"/>
                    </a:solidFill>
                  </a:rPr>
                  <a:t>D(i,j)=</a:t>
                </a:r>
                <a14:m>
                  <m:oMath xmlns:m="http://schemas.openxmlformats.org/officeDocument/2006/math">
                    <m:rad>
                      <m:radPr>
                        <m:degHide m:val="on"/>
                        <m:ctrlPr>
                          <a:rPr lang="tr-TR" i="1">
                            <a:solidFill>
                              <a:srgbClr val="002060"/>
                            </a:solidFill>
                            <a:latin typeface="Cambria Math" panose="02040503050406030204" pitchFamily="18" charset="0"/>
                          </a:rPr>
                        </m:ctrlPr>
                      </m:radPr>
                      <m:deg/>
                      <m:e>
                        <m:d>
                          <m:dPr>
                            <m:ctrlPr>
                              <a:rPr lang="tr-TR" i="1">
                                <a:solidFill>
                                  <a:srgbClr val="002060"/>
                                </a:solidFill>
                                <a:latin typeface="Cambria Math" panose="02040503050406030204" pitchFamily="18" charset="0"/>
                              </a:rPr>
                            </m:ctrlPr>
                          </m:dPr>
                          <m:e>
                            <m:r>
                              <a:rPr lang="tr-TR" b="0" i="1" smtClean="0">
                                <a:solidFill>
                                  <a:srgbClr val="002060"/>
                                </a:solidFill>
                                <a:latin typeface="Cambria Math"/>
                              </a:rPr>
                              <m:t>4</m:t>
                            </m:r>
                            <m:r>
                              <a:rPr lang="tr-TR" i="1">
                                <a:solidFill>
                                  <a:srgbClr val="002060"/>
                                </a:solidFill>
                                <a:latin typeface="Cambria Math"/>
                              </a:rPr>
                              <m:t>−8</m:t>
                            </m:r>
                          </m:e>
                        </m:d>
                        <m:r>
                          <a:rPr lang="tr-TR" i="1" baseline="30000">
                            <a:solidFill>
                              <a:srgbClr val="002060"/>
                            </a:solidFill>
                            <a:latin typeface="Cambria Math"/>
                          </a:rPr>
                          <m:t>2</m:t>
                        </m:r>
                        <m:r>
                          <a:rPr lang="tr-TR" i="1">
                            <a:solidFill>
                              <a:srgbClr val="002060"/>
                            </a:solidFill>
                            <a:latin typeface="Cambria Math"/>
                          </a:rPr>
                          <m:t>+</m:t>
                        </m:r>
                        <m:d>
                          <m:dPr>
                            <m:ctrlPr>
                              <a:rPr lang="tr-TR" i="1">
                                <a:solidFill>
                                  <a:srgbClr val="002060"/>
                                </a:solidFill>
                                <a:latin typeface="Cambria Math" panose="02040503050406030204" pitchFamily="18" charset="0"/>
                              </a:rPr>
                            </m:ctrlPr>
                          </m:dPr>
                          <m:e>
                            <m:r>
                              <a:rPr lang="tr-TR" b="0" i="1" smtClean="0">
                                <a:solidFill>
                                  <a:srgbClr val="002060"/>
                                </a:solidFill>
                                <a:latin typeface="Cambria Math"/>
                              </a:rPr>
                              <m:t>10</m:t>
                            </m:r>
                            <m:r>
                              <a:rPr lang="tr-TR" i="1">
                                <a:solidFill>
                                  <a:srgbClr val="002060"/>
                                </a:solidFill>
                                <a:latin typeface="Cambria Math"/>
                              </a:rPr>
                              <m:t>−4</m:t>
                            </m:r>
                          </m:e>
                        </m:d>
                        <m:r>
                          <a:rPr lang="tr-TR" i="1" baseline="30000">
                            <a:solidFill>
                              <a:srgbClr val="002060"/>
                            </a:solidFill>
                            <a:latin typeface="Cambria Math"/>
                          </a:rPr>
                          <m:t>2</m:t>
                        </m:r>
                      </m:e>
                    </m:rad>
                  </m:oMath>
                </a14:m>
                <a:r>
                  <a:rPr lang="tr-TR" dirty="0">
                    <a:solidFill>
                      <a:srgbClr val="002060"/>
                    </a:solidFill>
                  </a:rPr>
                  <a:t> =7.21</a:t>
                </a:r>
              </a:p>
              <a:p>
                <a:pPr>
                  <a:buFont typeface="Wingdings" pitchFamily="2" charset="2"/>
                  <a:buChar char="ü"/>
                </a:pPr>
                <a:r>
                  <a:rPr lang="tr-TR" dirty="0">
                    <a:solidFill>
                      <a:srgbClr val="002060"/>
                    </a:solidFill>
                  </a:rPr>
                  <a:t>D(i,j)=</a:t>
                </a:r>
                <a14:m>
                  <m:oMath xmlns:m="http://schemas.openxmlformats.org/officeDocument/2006/math">
                    <m:rad>
                      <m:radPr>
                        <m:degHide m:val="on"/>
                        <m:ctrlPr>
                          <a:rPr lang="tr-TR" i="1">
                            <a:solidFill>
                              <a:srgbClr val="002060"/>
                            </a:solidFill>
                            <a:latin typeface="Cambria Math" panose="02040503050406030204" pitchFamily="18" charset="0"/>
                          </a:rPr>
                        </m:ctrlPr>
                      </m:radPr>
                      <m:deg/>
                      <m:e>
                        <m:d>
                          <m:dPr>
                            <m:ctrlPr>
                              <a:rPr lang="tr-TR" i="1">
                                <a:solidFill>
                                  <a:srgbClr val="002060"/>
                                </a:solidFill>
                                <a:latin typeface="Cambria Math" panose="02040503050406030204" pitchFamily="18" charset="0"/>
                              </a:rPr>
                            </m:ctrlPr>
                          </m:dPr>
                          <m:e>
                            <m:r>
                              <a:rPr lang="tr-TR" b="0" i="1" smtClean="0">
                                <a:solidFill>
                                  <a:srgbClr val="002060"/>
                                </a:solidFill>
                                <a:latin typeface="Cambria Math"/>
                              </a:rPr>
                              <m:t>5</m:t>
                            </m:r>
                            <m:r>
                              <a:rPr lang="tr-TR" i="1">
                                <a:solidFill>
                                  <a:srgbClr val="002060"/>
                                </a:solidFill>
                                <a:latin typeface="Cambria Math"/>
                              </a:rPr>
                              <m:t>−8</m:t>
                            </m:r>
                          </m:e>
                        </m:d>
                        <m:r>
                          <a:rPr lang="tr-TR" i="1" baseline="30000">
                            <a:solidFill>
                              <a:srgbClr val="002060"/>
                            </a:solidFill>
                            <a:latin typeface="Cambria Math"/>
                          </a:rPr>
                          <m:t>2</m:t>
                        </m:r>
                        <m:r>
                          <a:rPr lang="tr-TR" i="1">
                            <a:solidFill>
                              <a:srgbClr val="002060"/>
                            </a:solidFill>
                            <a:latin typeface="Cambria Math"/>
                          </a:rPr>
                          <m:t>+</m:t>
                        </m:r>
                        <m:d>
                          <m:dPr>
                            <m:ctrlPr>
                              <a:rPr lang="tr-TR" i="1">
                                <a:solidFill>
                                  <a:srgbClr val="002060"/>
                                </a:solidFill>
                                <a:latin typeface="Cambria Math" panose="02040503050406030204" pitchFamily="18" charset="0"/>
                              </a:rPr>
                            </m:ctrlPr>
                          </m:dPr>
                          <m:e>
                            <m:r>
                              <a:rPr lang="tr-TR" b="0" i="1" smtClean="0">
                                <a:solidFill>
                                  <a:srgbClr val="002060"/>
                                </a:solidFill>
                                <a:latin typeface="Cambria Math"/>
                              </a:rPr>
                              <m:t>8</m:t>
                            </m:r>
                            <m:r>
                              <a:rPr lang="tr-TR" i="1">
                                <a:solidFill>
                                  <a:srgbClr val="002060"/>
                                </a:solidFill>
                                <a:latin typeface="Cambria Math"/>
                              </a:rPr>
                              <m:t>−4</m:t>
                            </m:r>
                          </m:e>
                        </m:d>
                        <m:r>
                          <a:rPr lang="tr-TR" i="1" baseline="30000">
                            <a:solidFill>
                              <a:srgbClr val="002060"/>
                            </a:solidFill>
                            <a:latin typeface="Cambria Math"/>
                          </a:rPr>
                          <m:t>2</m:t>
                        </m:r>
                      </m:e>
                    </m:rad>
                  </m:oMath>
                </a14:m>
                <a:r>
                  <a:rPr lang="tr-TR" dirty="0">
                    <a:solidFill>
                      <a:srgbClr val="002060"/>
                    </a:solidFill>
                  </a:rPr>
                  <a:t> =5.00</a:t>
                </a:r>
              </a:p>
              <a:p>
                <a:pPr>
                  <a:buFont typeface="Wingdings" pitchFamily="2" charset="2"/>
                  <a:buChar char="ü"/>
                </a:pPr>
                <a:r>
                  <a:rPr lang="tr-TR" dirty="0">
                    <a:solidFill>
                      <a:srgbClr val="002060"/>
                    </a:solidFill>
                  </a:rPr>
                  <a:t>D(i,j)=</a:t>
                </a:r>
                <a14:m>
                  <m:oMath xmlns:m="http://schemas.openxmlformats.org/officeDocument/2006/math">
                    <m:rad>
                      <m:radPr>
                        <m:degHide m:val="on"/>
                        <m:ctrlPr>
                          <a:rPr lang="tr-TR" i="1">
                            <a:solidFill>
                              <a:srgbClr val="002060"/>
                            </a:solidFill>
                            <a:latin typeface="Cambria Math" panose="02040503050406030204" pitchFamily="18" charset="0"/>
                          </a:rPr>
                        </m:ctrlPr>
                      </m:radPr>
                      <m:deg/>
                      <m:e>
                        <m:d>
                          <m:dPr>
                            <m:ctrlPr>
                              <a:rPr lang="tr-TR" i="1">
                                <a:solidFill>
                                  <a:srgbClr val="002060"/>
                                </a:solidFill>
                                <a:latin typeface="Cambria Math" panose="02040503050406030204" pitchFamily="18" charset="0"/>
                              </a:rPr>
                            </m:ctrlPr>
                          </m:dPr>
                          <m:e>
                            <m:r>
                              <a:rPr lang="tr-TR" b="0" i="1" smtClean="0">
                                <a:solidFill>
                                  <a:srgbClr val="002060"/>
                                </a:solidFill>
                                <a:latin typeface="Cambria Math"/>
                              </a:rPr>
                              <m:t>6</m:t>
                            </m:r>
                            <m:r>
                              <a:rPr lang="tr-TR" i="1">
                                <a:solidFill>
                                  <a:srgbClr val="002060"/>
                                </a:solidFill>
                                <a:latin typeface="Cambria Math"/>
                              </a:rPr>
                              <m:t>−8</m:t>
                            </m:r>
                          </m:e>
                        </m:d>
                        <m:r>
                          <a:rPr lang="tr-TR" i="1" baseline="30000">
                            <a:solidFill>
                              <a:srgbClr val="002060"/>
                            </a:solidFill>
                            <a:latin typeface="Cambria Math"/>
                          </a:rPr>
                          <m:t>2</m:t>
                        </m:r>
                        <m:r>
                          <a:rPr lang="tr-TR" i="1">
                            <a:solidFill>
                              <a:srgbClr val="002060"/>
                            </a:solidFill>
                            <a:latin typeface="Cambria Math"/>
                          </a:rPr>
                          <m:t>+</m:t>
                        </m:r>
                        <m:d>
                          <m:dPr>
                            <m:ctrlPr>
                              <a:rPr lang="tr-TR" i="1">
                                <a:solidFill>
                                  <a:srgbClr val="002060"/>
                                </a:solidFill>
                                <a:latin typeface="Cambria Math" panose="02040503050406030204" pitchFamily="18" charset="0"/>
                              </a:rPr>
                            </m:ctrlPr>
                          </m:dPr>
                          <m:e>
                            <m:r>
                              <a:rPr lang="tr-TR" b="0" i="1" smtClean="0">
                                <a:solidFill>
                                  <a:srgbClr val="002060"/>
                                </a:solidFill>
                                <a:latin typeface="Cambria Math"/>
                              </a:rPr>
                              <m:t>3</m:t>
                            </m:r>
                            <m:r>
                              <a:rPr lang="tr-TR" i="1">
                                <a:solidFill>
                                  <a:srgbClr val="002060"/>
                                </a:solidFill>
                                <a:latin typeface="Cambria Math"/>
                              </a:rPr>
                              <m:t>−4</m:t>
                            </m:r>
                          </m:e>
                        </m:d>
                        <m:r>
                          <a:rPr lang="tr-TR" i="1" baseline="30000">
                            <a:solidFill>
                              <a:srgbClr val="002060"/>
                            </a:solidFill>
                            <a:latin typeface="Cambria Math"/>
                          </a:rPr>
                          <m:t>2</m:t>
                        </m:r>
                      </m:e>
                    </m:rad>
                  </m:oMath>
                </a14:m>
                <a:r>
                  <a:rPr lang="tr-TR" dirty="0">
                    <a:solidFill>
                      <a:srgbClr val="002060"/>
                    </a:solidFill>
                  </a:rPr>
                  <a:t> =2.24</a:t>
                </a:r>
              </a:p>
              <a:p>
                <a:pPr>
                  <a:buFont typeface="Wingdings" pitchFamily="2" charset="2"/>
                  <a:buChar char="ü"/>
                </a:pPr>
                <a:r>
                  <a:rPr lang="tr-TR" dirty="0">
                    <a:solidFill>
                      <a:srgbClr val="002060"/>
                    </a:solidFill>
                  </a:rPr>
                  <a:t>D(i,j)=</a:t>
                </a:r>
                <a14:m>
                  <m:oMath xmlns:m="http://schemas.openxmlformats.org/officeDocument/2006/math">
                    <m:rad>
                      <m:radPr>
                        <m:degHide m:val="on"/>
                        <m:ctrlPr>
                          <a:rPr lang="tr-TR" i="1">
                            <a:solidFill>
                              <a:srgbClr val="002060"/>
                            </a:solidFill>
                            <a:latin typeface="Cambria Math" panose="02040503050406030204" pitchFamily="18" charset="0"/>
                          </a:rPr>
                        </m:ctrlPr>
                      </m:radPr>
                      <m:deg/>
                      <m:e>
                        <m:d>
                          <m:dPr>
                            <m:ctrlPr>
                              <a:rPr lang="tr-TR" i="1">
                                <a:solidFill>
                                  <a:srgbClr val="002060"/>
                                </a:solidFill>
                                <a:latin typeface="Cambria Math" panose="02040503050406030204" pitchFamily="18" charset="0"/>
                              </a:rPr>
                            </m:ctrlPr>
                          </m:dPr>
                          <m:e>
                            <m:r>
                              <a:rPr lang="tr-TR" b="0" i="1" smtClean="0">
                                <a:solidFill>
                                  <a:srgbClr val="002060"/>
                                </a:solidFill>
                                <a:latin typeface="Cambria Math"/>
                              </a:rPr>
                              <m:t>7</m:t>
                            </m:r>
                            <m:r>
                              <a:rPr lang="tr-TR" i="1">
                                <a:solidFill>
                                  <a:srgbClr val="002060"/>
                                </a:solidFill>
                                <a:latin typeface="Cambria Math"/>
                              </a:rPr>
                              <m:t>−8</m:t>
                            </m:r>
                          </m:e>
                        </m:d>
                        <m:r>
                          <a:rPr lang="tr-TR" i="1" baseline="30000">
                            <a:solidFill>
                              <a:srgbClr val="002060"/>
                            </a:solidFill>
                            <a:latin typeface="Cambria Math"/>
                          </a:rPr>
                          <m:t>2</m:t>
                        </m:r>
                        <m:r>
                          <a:rPr lang="tr-TR" i="1">
                            <a:solidFill>
                              <a:srgbClr val="002060"/>
                            </a:solidFill>
                            <a:latin typeface="Cambria Math"/>
                          </a:rPr>
                          <m:t>+</m:t>
                        </m:r>
                        <m:d>
                          <m:dPr>
                            <m:ctrlPr>
                              <a:rPr lang="tr-TR" i="1">
                                <a:solidFill>
                                  <a:srgbClr val="002060"/>
                                </a:solidFill>
                                <a:latin typeface="Cambria Math" panose="02040503050406030204" pitchFamily="18" charset="0"/>
                              </a:rPr>
                            </m:ctrlPr>
                          </m:dPr>
                          <m:e>
                            <m:r>
                              <a:rPr lang="tr-TR" b="0" i="1" smtClean="0">
                                <a:solidFill>
                                  <a:srgbClr val="002060"/>
                                </a:solidFill>
                                <a:latin typeface="Cambria Math"/>
                              </a:rPr>
                              <m:t>9</m:t>
                            </m:r>
                            <m:r>
                              <a:rPr lang="tr-TR" i="1">
                                <a:solidFill>
                                  <a:srgbClr val="002060"/>
                                </a:solidFill>
                                <a:latin typeface="Cambria Math"/>
                              </a:rPr>
                              <m:t>−4</m:t>
                            </m:r>
                          </m:e>
                        </m:d>
                        <m:r>
                          <a:rPr lang="tr-TR" i="1" baseline="30000">
                            <a:solidFill>
                              <a:srgbClr val="002060"/>
                            </a:solidFill>
                            <a:latin typeface="Cambria Math"/>
                          </a:rPr>
                          <m:t>2</m:t>
                        </m:r>
                      </m:e>
                    </m:rad>
                  </m:oMath>
                </a14:m>
                <a:r>
                  <a:rPr lang="tr-TR" dirty="0">
                    <a:solidFill>
                      <a:srgbClr val="002060"/>
                    </a:solidFill>
                  </a:rPr>
                  <a:t> =5.10</a:t>
                </a:r>
              </a:p>
              <a:p>
                <a:pPr>
                  <a:buFont typeface="Wingdings" pitchFamily="2" charset="2"/>
                  <a:buChar char="ü"/>
                </a:pPr>
                <a:r>
                  <a:rPr lang="tr-TR" dirty="0">
                    <a:solidFill>
                      <a:srgbClr val="002060"/>
                    </a:solidFill>
                  </a:rPr>
                  <a:t>D(i,j)=</a:t>
                </a:r>
                <a14:m>
                  <m:oMath xmlns:m="http://schemas.openxmlformats.org/officeDocument/2006/math">
                    <m:rad>
                      <m:radPr>
                        <m:degHide m:val="on"/>
                        <m:ctrlPr>
                          <a:rPr lang="tr-TR" i="1">
                            <a:solidFill>
                              <a:srgbClr val="002060"/>
                            </a:solidFill>
                            <a:latin typeface="Cambria Math" panose="02040503050406030204" pitchFamily="18" charset="0"/>
                          </a:rPr>
                        </m:ctrlPr>
                      </m:radPr>
                      <m:deg/>
                      <m:e>
                        <m:d>
                          <m:dPr>
                            <m:ctrlPr>
                              <a:rPr lang="tr-TR" i="1">
                                <a:solidFill>
                                  <a:srgbClr val="002060"/>
                                </a:solidFill>
                                <a:latin typeface="Cambria Math" panose="02040503050406030204" pitchFamily="18" charset="0"/>
                              </a:rPr>
                            </m:ctrlPr>
                          </m:dPr>
                          <m:e>
                            <m:r>
                              <a:rPr lang="tr-TR" b="0" i="1" smtClean="0">
                                <a:solidFill>
                                  <a:srgbClr val="002060"/>
                                </a:solidFill>
                                <a:latin typeface="Cambria Math"/>
                              </a:rPr>
                              <m:t>9</m:t>
                            </m:r>
                            <m:r>
                              <a:rPr lang="tr-TR" i="1">
                                <a:solidFill>
                                  <a:srgbClr val="002060"/>
                                </a:solidFill>
                                <a:latin typeface="Cambria Math"/>
                              </a:rPr>
                              <m:t>−8</m:t>
                            </m:r>
                          </m:e>
                        </m:d>
                        <m:r>
                          <a:rPr lang="tr-TR" i="1" baseline="30000">
                            <a:solidFill>
                              <a:srgbClr val="002060"/>
                            </a:solidFill>
                            <a:latin typeface="Cambria Math"/>
                          </a:rPr>
                          <m:t>2</m:t>
                        </m:r>
                        <m:r>
                          <a:rPr lang="tr-TR" i="1">
                            <a:solidFill>
                              <a:srgbClr val="002060"/>
                            </a:solidFill>
                            <a:latin typeface="Cambria Math"/>
                          </a:rPr>
                          <m:t>+</m:t>
                        </m:r>
                        <m:d>
                          <m:dPr>
                            <m:ctrlPr>
                              <a:rPr lang="tr-TR" i="1">
                                <a:solidFill>
                                  <a:srgbClr val="002060"/>
                                </a:solidFill>
                                <a:latin typeface="Cambria Math" panose="02040503050406030204" pitchFamily="18" charset="0"/>
                              </a:rPr>
                            </m:ctrlPr>
                          </m:dPr>
                          <m:e>
                            <m:r>
                              <a:rPr lang="tr-TR" b="0" i="1" smtClean="0">
                                <a:solidFill>
                                  <a:srgbClr val="002060"/>
                                </a:solidFill>
                                <a:latin typeface="Cambria Math"/>
                              </a:rPr>
                              <m:t>7</m:t>
                            </m:r>
                            <m:r>
                              <a:rPr lang="tr-TR" i="1">
                                <a:solidFill>
                                  <a:srgbClr val="002060"/>
                                </a:solidFill>
                                <a:latin typeface="Cambria Math"/>
                              </a:rPr>
                              <m:t>−4</m:t>
                            </m:r>
                          </m:e>
                        </m:d>
                        <m:r>
                          <a:rPr lang="tr-TR" i="1" baseline="30000">
                            <a:solidFill>
                              <a:srgbClr val="002060"/>
                            </a:solidFill>
                            <a:latin typeface="Cambria Math"/>
                          </a:rPr>
                          <m:t>2</m:t>
                        </m:r>
                      </m:e>
                    </m:rad>
                  </m:oMath>
                </a14:m>
                <a:r>
                  <a:rPr lang="tr-TR" dirty="0">
                    <a:solidFill>
                      <a:srgbClr val="002060"/>
                    </a:solidFill>
                  </a:rPr>
                  <a:t> =3.16</a:t>
                </a:r>
              </a:p>
              <a:p>
                <a:pPr>
                  <a:buFont typeface="Wingdings" pitchFamily="2" charset="2"/>
                  <a:buChar char="ü"/>
                </a:pPr>
                <a:r>
                  <a:rPr lang="tr-TR" dirty="0">
                    <a:solidFill>
                      <a:srgbClr val="002060"/>
                    </a:solidFill>
                  </a:rPr>
                  <a:t>D(i,j)=</a:t>
                </a:r>
                <a14:m>
                  <m:oMath xmlns:m="http://schemas.openxmlformats.org/officeDocument/2006/math">
                    <m:rad>
                      <m:radPr>
                        <m:degHide m:val="on"/>
                        <m:ctrlPr>
                          <a:rPr lang="tr-TR" i="1">
                            <a:solidFill>
                              <a:srgbClr val="002060"/>
                            </a:solidFill>
                            <a:latin typeface="Cambria Math" panose="02040503050406030204" pitchFamily="18" charset="0"/>
                          </a:rPr>
                        </m:ctrlPr>
                      </m:radPr>
                      <m:deg/>
                      <m:e>
                        <m:d>
                          <m:dPr>
                            <m:ctrlPr>
                              <a:rPr lang="tr-TR" i="1">
                                <a:solidFill>
                                  <a:srgbClr val="002060"/>
                                </a:solidFill>
                                <a:latin typeface="Cambria Math" panose="02040503050406030204" pitchFamily="18" charset="0"/>
                              </a:rPr>
                            </m:ctrlPr>
                          </m:dPr>
                          <m:e>
                            <m:r>
                              <a:rPr lang="tr-TR" b="0" i="1" smtClean="0">
                                <a:solidFill>
                                  <a:srgbClr val="002060"/>
                                </a:solidFill>
                                <a:latin typeface="Cambria Math"/>
                              </a:rPr>
                              <m:t>11</m:t>
                            </m:r>
                            <m:r>
                              <a:rPr lang="tr-TR" i="1">
                                <a:solidFill>
                                  <a:srgbClr val="002060"/>
                                </a:solidFill>
                                <a:latin typeface="Cambria Math"/>
                              </a:rPr>
                              <m:t>−8</m:t>
                            </m:r>
                          </m:e>
                        </m:d>
                        <m:r>
                          <a:rPr lang="tr-TR" i="1" baseline="30000">
                            <a:solidFill>
                              <a:srgbClr val="002060"/>
                            </a:solidFill>
                            <a:latin typeface="Cambria Math"/>
                          </a:rPr>
                          <m:t>2</m:t>
                        </m:r>
                        <m:r>
                          <a:rPr lang="tr-TR" i="1">
                            <a:solidFill>
                              <a:srgbClr val="002060"/>
                            </a:solidFill>
                            <a:latin typeface="Cambria Math"/>
                          </a:rPr>
                          <m:t>+</m:t>
                        </m:r>
                        <m:d>
                          <m:dPr>
                            <m:ctrlPr>
                              <a:rPr lang="tr-TR" i="1">
                                <a:solidFill>
                                  <a:srgbClr val="002060"/>
                                </a:solidFill>
                                <a:latin typeface="Cambria Math" panose="02040503050406030204" pitchFamily="18" charset="0"/>
                              </a:rPr>
                            </m:ctrlPr>
                          </m:dPr>
                          <m:e>
                            <m:r>
                              <a:rPr lang="tr-TR" b="0" i="1" smtClean="0">
                                <a:solidFill>
                                  <a:srgbClr val="002060"/>
                                </a:solidFill>
                                <a:latin typeface="Cambria Math"/>
                              </a:rPr>
                              <m:t>7</m:t>
                            </m:r>
                            <m:r>
                              <a:rPr lang="tr-TR" i="1">
                                <a:solidFill>
                                  <a:srgbClr val="002060"/>
                                </a:solidFill>
                                <a:latin typeface="Cambria Math"/>
                              </a:rPr>
                              <m:t>−4</m:t>
                            </m:r>
                          </m:e>
                        </m:d>
                        <m:r>
                          <a:rPr lang="tr-TR" i="1" baseline="30000">
                            <a:solidFill>
                              <a:srgbClr val="002060"/>
                            </a:solidFill>
                            <a:latin typeface="Cambria Math"/>
                          </a:rPr>
                          <m:t>2</m:t>
                        </m:r>
                      </m:e>
                    </m:rad>
                  </m:oMath>
                </a14:m>
                <a:r>
                  <a:rPr lang="tr-TR" dirty="0">
                    <a:solidFill>
                      <a:srgbClr val="002060"/>
                    </a:solidFill>
                  </a:rPr>
                  <a:t> =4.24</a:t>
                </a:r>
              </a:p>
              <a:p>
                <a:pPr>
                  <a:buFont typeface="Wingdings" pitchFamily="2" charset="2"/>
                  <a:buChar char="ü"/>
                </a:pPr>
                <a:r>
                  <a:rPr lang="tr-TR" dirty="0">
                    <a:solidFill>
                      <a:srgbClr val="002060"/>
                    </a:solidFill>
                  </a:rPr>
                  <a:t>D(i,j)=</a:t>
                </a:r>
                <a14:m>
                  <m:oMath xmlns:m="http://schemas.openxmlformats.org/officeDocument/2006/math">
                    <m:rad>
                      <m:radPr>
                        <m:degHide m:val="on"/>
                        <m:ctrlPr>
                          <a:rPr lang="tr-TR" i="1">
                            <a:solidFill>
                              <a:srgbClr val="002060"/>
                            </a:solidFill>
                            <a:latin typeface="Cambria Math" panose="02040503050406030204" pitchFamily="18" charset="0"/>
                          </a:rPr>
                        </m:ctrlPr>
                      </m:radPr>
                      <m:deg/>
                      <m:e>
                        <m:d>
                          <m:dPr>
                            <m:ctrlPr>
                              <a:rPr lang="tr-TR" i="1">
                                <a:solidFill>
                                  <a:srgbClr val="002060"/>
                                </a:solidFill>
                                <a:latin typeface="Cambria Math" panose="02040503050406030204" pitchFamily="18" charset="0"/>
                              </a:rPr>
                            </m:ctrlPr>
                          </m:dPr>
                          <m:e>
                            <m:r>
                              <a:rPr lang="tr-TR" b="0" i="1" smtClean="0">
                                <a:solidFill>
                                  <a:srgbClr val="002060"/>
                                </a:solidFill>
                                <a:latin typeface="Cambria Math"/>
                              </a:rPr>
                              <m:t>10</m:t>
                            </m:r>
                            <m:r>
                              <a:rPr lang="tr-TR" i="1">
                                <a:solidFill>
                                  <a:srgbClr val="002060"/>
                                </a:solidFill>
                                <a:latin typeface="Cambria Math"/>
                              </a:rPr>
                              <m:t>−8</m:t>
                            </m:r>
                          </m:e>
                        </m:d>
                        <m:r>
                          <a:rPr lang="tr-TR" i="1" baseline="30000">
                            <a:solidFill>
                              <a:srgbClr val="002060"/>
                            </a:solidFill>
                            <a:latin typeface="Cambria Math"/>
                          </a:rPr>
                          <m:t>2</m:t>
                        </m:r>
                        <m:r>
                          <a:rPr lang="tr-TR" i="1">
                            <a:solidFill>
                              <a:srgbClr val="002060"/>
                            </a:solidFill>
                            <a:latin typeface="Cambria Math"/>
                          </a:rPr>
                          <m:t>+</m:t>
                        </m:r>
                        <m:d>
                          <m:dPr>
                            <m:ctrlPr>
                              <a:rPr lang="tr-TR" i="1">
                                <a:solidFill>
                                  <a:srgbClr val="002060"/>
                                </a:solidFill>
                                <a:latin typeface="Cambria Math" panose="02040503050406030204" pitchFamily="18" charset="0"/>
                              </a:rPr>
                            </m:ctrlPr>
                          </m:dPr>
                          <m:e>
                            <m:r>
                              <a:rPr lang="tr-TR" b="0" i="1" smtClean="0">
                                <a:solidFill>
                                  <a:srgbClr val="002060"/>
                                </a:solidFill>
                                <a:latin typeface="Cambria Math"/>
                              </a:rPr>
                              <m:t>2</m:t>
                            </m:r>
                            <m:r>
                              <a:rPr lang="tr-TR" i="1">
                                <a:solidFill>
                                  <a:srgbClr val="002060"/>
                                </a:solidFill>
                                <a:latin typeface="Cambria Math"/>
                              </a:rPr>
                              <m:t>−4</m:t>
                            </m:r>
                          </m:e>
                        </m:d>
                        <m:r>
                          <a:rPr lang="tr-TR" i="1" baseline="30000">
                            <a:solidFill>
                              <a:srgbClr val="002060"/>
                            </a:solidFill>
                            <a:latin typeface="Cambria Math"/>
                          </a:rPr>
                          <m:t>2</m:t>
                        </m:r>
                      </m:e>
                    </m:rad>
                  </m:oMath>
                </a14:m>
                <a:r>
                  <a:rPr lang="tr-TR" dirty="0">
                    <a:solidFill>
                      <a:srgbClr val="002060"/>
                    </a:solidFill>
                  </a:rPr>
                  <a:t> =2.83</a:t>
                </a:r>
              </a:p>
              <a:p>
                <a:pPr marL="0" indent="0">
                  <a:buNone/>
                </a:pPr>
                <a:endParaRPr lang="tr-TR" dirty="0">
                  <a:solidFill>
                    <a:srgbClr val="002060"/>
                  </a:solidFill>
                </a:endParaRPr>
              </a:p>
              <a:p>
                <a:pPr marL="0" indent="0">
                  <a:buNone/>
                </a:pPr>
                <a:r>
                  <a:rPr lang="tr-TR" dirty="0"/>
                  <a:t>Hesaplanan değerler tablo üzerine yerleştirilir.</a:t>
                </a:r>
              </a:p>
              <a:p>
                <a:pPr marL="0" indent="0">
                  <a:buNone/>
                </a:pPr>
                <a:endParaRPr lang="tr-TR" dirty="0">
                  <a:solidFill>
                    <a:srgbClr val="002060"/>
                  </a:solidFill>
                </a:endParaRPr>
              </a:p>
              <a:p>
                <a:pPr marL="0" indent="0">
                  <a:buNone/>
                </a:pPr>
                <a:endParaRPr lang="tr-TR" dirty="0">
                  <a:solidFill>
                    <a:srgbClr val="002060"/>
                  </a:solidFill>
                </a:endParaRP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107504" y="764704"/>
                <a:ext cx="8784976" cy="5544616"/>
              </a:xfrm>
              <a:blipFill>
                <a:blip r:embed="rId2"/>
                <a:stretch>
                  <a:fillRect l="-1319" t="-2527"/>
                </a:stretch>
              </a:blipFill>
            </p:spPr>
            <p:txBody>
              <a:bodyPr/>
              <a:lstStyle/>
              <a:p>
                <a:r>
                  <a:rPr lang="tr-TR">
                    <a:noFill/>
                  </a:rPr>
                  <a:t> </a:t>
                </a:r>
              </a:p>
            </p:txBody>
          </p:sp>
        </mc:Fallback>
      </mc:AlternateContent>
    </p:spTree>
    <p:extLst>
      <p:ext uri="{BB962C8B-B14F-4D97-AF65-F5344CB8AC3E}">
        <p14:creationId xmlns:p14="http://schemas.microsoft.com/office/powerpoint/2010/main" val="212279735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4653136"/>
            <a:ext cx="7739019" cy="1008112"/>
          </a:xfrm>
        </p:spPr>
        <p:txBody>
          <a:bodyPr>
            <a:normAutofit fontScale="70000" lnSpcReduction="20000"/>
          </a:bodyPr>
          <a:lstStyle/>
          <a:p>
            <a:pPr marL="0" indent="0">
              <a:buNone/>
            </a:pPr>
            <a:r>
              <a:rPr lang="tr-TR" dirty="0"/>
              <a:t>c) </a:t>
            </a:r>
            <a:r>
              <a:rPr lang="tr-TR" b="1" dirty="0">
                <a:solidFill>
                  <a:srgbClr val="002060"/>
                </a:solidFill>
              </a:rPr>
              <a:t>En küçük uzaklıkların belirlenmesi</a:t>
            </a:r>
            <a:r>
              <a:rPr lang="tr-TR" dirty="0"/>
              <a:t>: Satırlar sıralanarak, en küçük k=4 tanesi belirleniyor. Bu dört nokta verilen (8,4) noktasına en yakın gözlem değerleridir.</a:t>
            </a:r>
          </a:p>
        </p:txBody>
      </p:sp>
      <p:graphicFrame>
        <p:nvGraphicFramePr>
          <p:cNvPr id="4" name="İçerik Yer Tutucusu 4"/>
          <p:cNvGraphicFramePr>
            <a:graphicFrameLocks/>
          </p:cNvGraphicFramePr>
          <p:nvPr/>
        </p:nvGraphicFramePr>
        <p:xfrm>
          <a:off x="395536" y="404664"/>
          <a:ext cx="7632849" cy="3672405"/>
        </p:xfrm>
        <a:graphic>
          <a:graphicData uri="http://schemas.openxmlformats.org/drawingml/2006/table">
            <a:tbl>
              <a:tblPr firstRow="1" bandRow="1">
                <a:tableStyleId>{93296810-A885-4BE3-A3E7-6D5BEEA58F35}</a:tableStyleId>
              </a:tblPr>
              <a:tblGrid>
                <a:gridCol w="2544283">
                  <a:extLst>
                    <a:ext uri="{9D8B030D-6E8A-4147-A177-3AD203B41FA5}">
                      <a16:colId xmlns:a16="http://schemas.microsoft.com/office/drawing/2014/main" val="20000"/>
                    </a:ext>
                  </a:extLst>
                </a:gridCol>
                <a:gridCol w="2544283">
                  <a:extLst>
                    <a:ext uri="{9D8B030D-6E8A-4147-A177-3AD203B41FA5}">
                      <a16:colId xmlns:a16="http://schemas.microsoft.com/office/drawing/2014/main" val="20001"/>
                    </a:ext>
                  </a:extLst>
                </a:gridCol>
                <a:gridCol w="2544283">
                  <a:extLst>
                    <a:ext uri="{9D8B030D-6E8A-4147-A177-3AD203B41FA5}">
                      <a16:colId xmlns:a16="http://schemas.microsoft.com/office/drawing/2014/main" val="20002"/>
                    </a:ext>
                  </a:extLst>
                </a:gridCol>
              </a:tblGrid>
              <a:tr h="333855">
                <a:tc>
                  <a:txBody>
                    <a:bodyPr/>
                    <a:lstStyle/>
                    <a:p>
                      <a:r>
                        <a:rPr lang="tr-TR" sz="1400" dirty="0"/>
                        <a:t>X1</a:t>
                      </a:r>
                    </a:p>
                  </a:txBody>
                  <a:tcPr/>
                </a:tc>
                <a:tc>
                  <a:txBody>
                    <a:bodyPr/>
                    <a:lstStyle/>
                    <a:p>
                      <a:r>
                        <a:rPr lang="tr-TR" sz="1400" dirty="0"/>
                        <a:t>X2</a:t>
                      </a:r>
                    </a:p>
                  </a:txBody>
                  <a:tcPr/>
                </a:tc>
                <a:tc>
                  <a:txBody>
                    <a:bodyPr/>
                    <a:lstStyle/>
                    <a:p>
                      <a:r>
                        <a:rPr lang="tr-TR" sz="1400" dirty="0"/>
                        <a:t>Uzaklık</a:t>
                      </a:r>
                    </a:p>
                  </a:txBody>
                  <a:tcPr/>
                </a:tc>
                <a:extLst>
                  <a:ext uri="{0D108BD9-81ED-4DB2-BD59-A6C34878D82A}">
                    <a16:rowId xmlns:a16="http://schemas.microsoft.com/office/drawing/2014/main" val="10000"/>
                  </a:ext>
                </a:extLst>
              </a:tr>
              <a:tr h="333855">
                <a:tc>
                  <a:txBody>
                    <a:bodyPr/>
                    <a:lstStyle/>
                    <a:p>
                      <a:r>
                        <a:rPr lang="tr-TR" sz="1400" dirty="0"/>
                        <a:t>2</a:t>
                      </a:r>
                    </a:p>
                  </a:txBody>
                  <a:tcPr/>
                </a:tc>
                <a:tc>
                  <a:txBody>
                    <a:bodyPr/>
                    <a:lstStyle/>
                    <a:p>
                      <a:r>
                        <a:rPr lang="tr-TR" sz="1400" dirty="0"/>
                        <a:t>4</a:t>
                      </a:r>
                    </a:p>
                  </a:txBody>
                  <a:tcPr/>
                </a:tc>
                <a:tc>
                  <a:txBody>
                    <a:bodyPr/>
                    <a:lstStyle/>
                    <a:p>
                      <a:r>
                        <a:rPr lang="tr-TR" sz="1400" dirty="0"/>
                        <a:t>6.00</a:t>
                      </a:r>
                    </a:p>
                  </a:txBody>
                  <a:tcPr/>
                </a:tc>
                <a:extLst>
                  <a:ext uri="{0D108BD9-81ED-4DB2-BD59-A6C34878D82A}">
                    <a16:rowId xmlns:a16="http://schemas.microsoft.com/office/drawing/2014/main" val="10001"/>
                  </a:ext>
                </a:extLst>
              </a:tr>
              <a:tr h="333855">
                <a:tc>
                  <a:txBody>
                    <a:bodyPr/>
                    <a:lstStyle/>
                    <a:p>
                      <a:r>
                        <a:rPr lang="tr-TR" sz="1400" dirty="0"/>
                        <a:t>3</a:t>
                      </a:r>
                    </a:p>
                  </a:txBody>
                  <a:tcPr/>
                </a:tc>
                <a:tc>
                  <a:txBody>
                    <a:bodyPr/>
                    <a:lstStyle/>
                    <a:p>
                      <a:r>
                        <a:rPr lang="tr-TR" sz="1400" dirty="0"/>
                        <a:t>6</a:t>
                      </a:r>
                    </a:p>
                  </a:txBody>
                  <a:tcPr/>
                </a:tc>
                <a:tc>
                  <a:txBody>
                    <a:bodyPr/>
                    <a:lstStyle/>
                    <a:p>
                      <a:r>
                        <a:rPr lang="tr-TR" sz="1400" dirty="0"/>
                        <a:t>5.39</a:t>
                      </a:r>
                    </a:p>
                  </a:txBody>
                  <a:tcPr/>
                </a:tc>
                <a:extLst>
                  <a:ext uri="{0D108BD9-81ED-4DB2-BD59-A6C34878D82A}">
                    <a16:rowId xmlns:a16="http://schemas.microsoft.com/office/drawing/2014/main" val="10002"/>
                  </a:ext>
                </a:extLst>
              </a:tr>
              <a:tr h="333855">
                <a:tc>
                  <a:txBody>
                    <a:bodyPr/>
                    <a:lstStyle/>
                    <a:p>
                      <a:r>
                        <a:rPr lang="tr-TR" sz="1400" dirty="0"/>
                        <a:t>3</a:t>
                      </a:r>
                    </a:p>
                  </a:txBody>
                  <a:tcPr/>
                </a:tc>
                <a:tc>
                  <a:txBody>
                    <a:bodyPr/>
                    <a:lstStyle/>
                    <a:p>
                      <a:r>
                        <a:rPr lang="tr-TR" sz="1400" dirty="0"/>
                        <a:t>4</a:t>
                      </a:r>
                    </a:p>
                  </a:txBody>
                  <a:tcPr/>
                </a:tc>
                <a:tc>
                  <a:txBody>
                    <a:bodyPr/>
                    <a:lstStyle/>
                    <a:p>
                      <a:r>
                        <a:rPr lang="tr-TR" sz="1400" dirty="0"/>
                        <a:t>5.00</a:t>
                      </a:r>
                    </a:p>
                  </a:txBody>
                  <a:tcPr/>
                </a:tc>
                <a:extLst>
                  <a:ext uri="{0D108BD9-81ED-4DB2-BD59-A6C34878D82A}">
                    <a16:rowId xmlns:a16="http://schemas.microsoft.com/office/drawing/2014/main" val="10003"/>
                  </a:ext>
                </a:extLst>
              </a:tr>
              <a:tr h="333855">
                <a:tc>
                  <a:txBody>
                    <a:bodyPr/>
                    <a:lstStyle/>
                    <a:p>
                      <a:r>
                        <a:rPr lang="tr-TR" sz="1400" dirty="0"/>
                        <a:t>4</a:t>
                      </a:r>
                    </a:p>
                  </a:txBody>
                  <a:tcPr/>
                </a:tc>
                <a:tc>
                  <a:txBody>
                    <a:bodyPr/>
                    <a:lstStyle/>
                    <a:p>
                      <a:r>
                        <a:rPr lang="tr-TR" sz="1400" dirty="0"/>
                        <a:t>10</a:t>
                      </a:r>
                    </a:p>
                  </a:txBody>
                  <a:tcPr/>
                </a:tc>
                <a:tc>
                  <a:txBody>
                    <a:bodyPr/>
                    <a:lstStyle/>
                    <a:p>
                      <a:r>
                        <a:rPr lang="tr-TR" sz="1400" dirty="0"/>
                        <a:t>7.21</a:t>
                      </a:r>
                    </a:p>
                  </a:txBody>
                  <a:tcPr/>
                </a:tc>
                <a:extLst>
                  <a:ext uri="{0D108BD9-81ED-4DB2-BD59-A6C34878D82A}">
                    <a16:rowId xmlns:a16="http://schemas.microsoft.com/office/drawing/2014/main" val="10004"/>
                  </a:ext>
                </a:extLst>
              </a:tr>
              <a:tr h="333855">
                <a:tc>
                  <a:txBody>
                    <a:bodyPr/>
                    <a:lstStyle/>
                    <a:p>
                      <a:r>
                        <a:rPr lang="tr-TR" sz="1400" dirty="0"/>
                        <a:t>5</a:t>
                      </a:r>
                    </a:p>
                  </a:txBody>
                  <a:tcPr/>
                </a:tc>
                <a:tc>
                  <a:txBody>
                    <a:bodyPr/>
                    <a:lstStyle/>
                    <a:p>
                      <a:r>
                        <a:rPr lang="tr-TR" sz="1400" dirty="0"/>
                        <a:t>8</a:t>
                      </a:r>
                    </a:p>
                  </a:txBody>
                  <a:tcPr/>
                </a:tc>
                <a:tc>
                  <a:txBody>
                    <a:bodyPr/>
                    <a:lstStyle/>
                    <a:p>
                      <a:r>
                        <a:rPr lang="tr-TR" sz="1400" dirty="0"/>
                        <a:t>5.00</a:t>
                      </a:r>
                    </a:p>
                  </a:txBody>
                  <a:tcPr/>
                </a:tc>
                <a:extLst>
                  <a:ext uri="{0D108BD9-81ED-4DB2-BD59-A6C34878D82A}">
                    <a16:rowId xmlns:a16="http://schemas.microsoft.com/office/drawing/2014/main" val="10005"/>
                  </a:ext>
                </a:extLst>
              </a:tr>
              <a:tr h="333855">
                <a:tc>
                  <a:txBody>
                    <a:bodyPr/>
                    <a:lstStyle/>
                    <a:p>
                      <a:r>
                        <a:rPr lang="tr-TR" sz="1400" dirty="0"/>
                        <a:t>6</a:t>
                      </a:r>
                    </a:p>
                  </a:txBody>
                  <a:tcPr/>
                </a:tc>
                <a:tc>
                  <a:txBody>
                    <a:bodyPr/>
                    <a:lstStyle/>
                    <a:p>
                      <a:r>
                        <a:rPr lang="tr-TR" sz="1400" dirty="0"/>
                        <a:t>3</a:t>
                      </a:r>
                    </a:p>
                  </a:txBody>
                  <a:tcPr/>
                </a:tc>
                <a:tc>
                  <a:txBody>
                    <a:bodyPr/>
                    <a:lstStyle/>
                    <a:p>
                      <a:r>
                        <a:rPr lang="tr-TR" sz="1400" dirty="0"/>
                        <a:t>2.24</a:t>
                      </a:r>
                    </a:p>
                  </a:txBody>
                  <a:tcPr/>
                </a:tc>
                <a:extLst>
                  <a:ext uri="{0D108BD9-81ED-4DB2-BD59-A6C34878D82A}">
                    <a16:rowId xmlns:a16="http://schemas.microsoft.com/office/drawing/2014/main" val="10006"/>
                  </a:ext>
                </a:extLst>
              </a:tr>
              <a:tr h="333855">
                <a:tc>
                  <a:txBody>
                    <a:bodyPr/>
                    <a:lstStyle/>
                    <a:p>
                      <a:r>
                        <a:rPr lang="tr-TR" sz="1400" dirty="0"/>
                        <a:t>7</a:t>
                      </a:r>
                    </a:p>
                  </a:txBody>
                  <a:tcPr/>
                </a:tc>
                <a:tc>
                  <a:txBody>
                    <a:bodyPr/>
                    <a:lstStyle/>
                    <a:p>
                      <a:r>
                        <a:rPr lang="tr-TR" sz="1400" dirty="0"/>
                        <a:t>9</a:t>
                      </a:r>
                    </a:p>
                  </a:txBody>
                  <a:tcPr/>
                </a:tc>
                <a:tc>
                  <a:txBody>
                    <a:bodyPr/>
                    <a:lstStyle/>
                    <a:p>
                      <a:r>
                        <a:rPr lang="tr-TR" sz="1400" dirty="0"/>
                        <a:t>5.10</a:t>
                      </a:r>
                    </a:p>
                  </a:txBody>
                  <a:tcPr/>
                </a:tc>
                <a:extLst>
                  <a:ext uri="{0D108BD9-81ED-4DB2-BD59-A6C34878D82A}">
                    <a16:rowId xmlns:a16="http://schemas.microsoft.com/office/drawing/2014/main" val="10007"/>
                  </a:ext>
                </a:extLst>
              </a:tr>
              <a:tr h="333855">
                <a:tc>
                  <a:txBody>
                    <a:bodyPr/>
                    <a:lstStyle/>
                    <a:p>
                      <a:r>
                        <a:rPr lang="tr-TR" sz="1400" dirty="0"/>
                        <a:t>9</a:t>
                      </a:r>
                    </a:p>
                  </a:txBody>
                  <a:tcPr/>
                </a:tc>
                <a:tc>
                  <a:txBody>
                    <a:bodyPr/>
                    <a:lstStyle/>
                    <a:p>
                      <a:r>
                        <a:rPr lang="tr-TR" sz="1400" dirty="0"/>
                        <a:t>7</a:t>
                      </a:r>
                    </a:p>
                  </a:txBody>
                  <a:tcPr/>
                </a:tc>
                <a:tc>
                  <a:txBody>
                    <a:bodyPr/>
                    <a:lstStyle/>
                    <a:p>
                      <a:r>
                        <a:rPr lang="tr-TR" sz="1400" dirty="0"/>
                        <a:t>3.16</a:t>
                      </a:r>
                    </a:p>
                  </a:txBody>
                  <a:tcPr/>
                </a:tc>
                <a:extLst>
                  <a:ext uri="{0D108BD9-81ED-4DB2-BD59-A6C34878D82A}">
                    <a16:rowId xmlns:a16="http://schemas.microsoft.com/office/drawing/2014/main" val="10008"/>
                  </a:ext>
                </a:extLst>
              </a:tr>
              <a:tr h="333855">
                <a:tc>
                  <a:txBody>
                    <a:bodyPr/>
                    <a:lstStyle/>
                    <a:p>
                      <a:r>
                        <a:rPr lang="tr-TR" sz="1400" dirty="0"/>
                        <a:t>11</a:t>
                      </a:r>
                    </a:p>
                  </a:txBody>
                  <a:tcPr/>
                </a:tc>
                <a:tc>
                  <a:txBody>
                    <a:bodyPr/>
                    <a:lstStyle/>
                    <a:p>
                      <a:r>
                        <a:rPr lang="tr-TR" sz="1400" dirty="0"/>
                        <a:t>7</a:t>
                      </a:r>
                    </a:p>
                  </a:txBody>
                  <a:tcPr/>
                </a:tc>
                <a:tc>
                  <a:txBody>
                    <a:bodyPr/>
                    <a:lstStyle/>
                    <a:p>
                      <a:r>
                        <a:rPr lang="tr-TR" sz="1400" dirty="0"/>
                        <a:t>4.24</a:t>
                      </a:r>
                    </a:p>
                  </a:txBody>
                  <a:tcPr/>
                </a:tc>
                <a:extLst>
                  <a:ext uri="{0D108BD9-81ED-4DB2-BD59-A6C34878D82A}">
                    <a16:rowId xmlns:a16="http://schemas.microsoft.com/office/drawing/2014/main" val="10009"/>
                  </a:ext>
                </a:extLst>
              </a:tr>
              <a:tr h="333855">
                <a:tc>
                  <a:txBody>
                    <a:bodyPr/>
                    <a:lstStyle/>
                    <a:p>
                      <a:r>
                        <a:rPr lang="tr-TR" sz="1400" dirty="0"/>
                        <a:t>10</a:t>
                      </a:r>
                    </a:p>
                  </a:txBody>
                  <a:tcPr/>
                </a:tc>
                <a:tc>
                  <a:txBody>
                    <a:bodyPr/>
                    <a:lstStyle/>
                    <a:p>
                      <a:r>
                        <a:rPr lang="tr-TR" sz="1400" dirty="0"/>
                        <a:t>2</a:t>
                      </a:r>
                    </a:p>
                  </a:txBody>
                  <a:tcPr/>
                </a:tc>
                <a:tc>
                  <a:txBody>
                    <a:bodyPr/>
                    <a:lstStyle/>
                    <a:p>
                      <a:r>
                        <a:rPr lang="tr-TR" sz="1400" dirty="0"/>
                        <a:t>2.83</a:t>
                      </a:r>
                    </a:p>
                  </a:txBody>
                  <a:tcPr/>
                </a:tc>
                <a:extLst>
                  <a:ext uri="{0D108BD9-81ED-4DB2-BD59-A6C34878D82A}">
                    <a16:rowId xmlns:a16="http://schemas.microsoft.com/office/drawing/2014/main" val="10010"/>
                  </a:ext>
                </a:extLst>
              </a:tr>
            </a:tbl>
          </a:graphicData>
        </a:graphic>
      </p:graphicFrame>
      <p:sp>
        <p:nvSpPr>
          <p:cNvPr id="5" name="İçerik Yer Tutucusu 2"/>
          <p:cNvSpPr txBox="1">
            <a:spLocks/>
          </p:cNvSpPr>
          <p:nvPr/>
        </p:nvSpPr>
        <p:spPr>
          <a:xfrm>
            <a:off x="395536" y="4149080"/>
            <a:ext cx="7125112" cy="269558"/>
          </a:xfrm>
          <a:prstGeom prst="rect">
            <a:avLst/>
          </a:prstGeom>
        </p:spPr>
        <p:txBody>
          <a:bodyPr vert="horz" lIns="91440" tIns="45720" rIns="91440" bIns="45720" rtlCol="0" anchor="ctr">
            <a:normAutofit fontScale="77500" lnSpcReduction="20000"/>
          </a:bodyPr>
          <a:lstStyle>
            <a:lvl1pPr marL="342900" indent="-342900" algn="l" defTabSz="457200" rtl="0" eaLnBrk="1" latinLnBrk="0" hangingPunct="1">
              <a:spcBef>
                <a:spcPct val="20000"/>
              </a:spcBef>
              <a:spcAft>
                <a:spcPts val="600"/>
              </a:spcAft>
              <a:buClr>
                <a:schemeClr val="tx2"/>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tx2"/>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tx2"/>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tx2"/>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tx2"/>
              </a:buClr>
              <a:buFont typeface="Wingdings 2" charset="2"/>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Clr>
                <a:schemeClr val="tx2"/>
              </a:buClr>
              <a:buSzPct val="101000"/>
              <a:buFont typeface="Courier New" pitchFamily="49" charset="0"/>
              <a:buChar char="o"/>
              <a:defRPr sz="1200" kern="1200">
                <a:solidFill>
                  <a:schemeClr val="tx1"/>
                </a:solidFill>
                <a:latin typeface="+mn-lt"/>
                <a:ea typeface="+mn-ea"/>
                <a:cs typeface="+mn-cs"/>
              </a:defRPr>
            </a:lvl6pPr>
            <a:lvl7pPr marL="29718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7pPr>
            <a:lvl8pPr marL="34290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8pPr>
            <a:lvl9pPr marL="38862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9pPr>
          </a:lstStyle>
          <a:p>
            <a:pPr marL="0" indent="0">
              <a:buFont typeface="Wingdings 2" charset="2"/>
              <a:buNone/>
            </a:pPr>
            <a:r>
              <a:rPr lang="tr-TR" dirty="0">
                <a:solidFill>
                  <a:schemeClr val="bg1"/>
                </a:solidFill>
              </a:rPr>
              <a:t>Tablo2. Gözlem değerlerinin verilen bir(8,4) noktasına olan uzaklıkları</a:t>
            </a:r>
          </a:p>
        </p:txBody>
      </p:sp>
    </p:spTree>
    <p:extLst>
      <p:ext uri="{BB962C8B-B14F-4D97-AF65-F5344CB8AC3E}">
        <p14:creationId xmlns:p14="http://schemas.microsoft.com/office/powerpoint/2010/main" val="1596111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95536" y="260648"/>
            <a:ext cx="8229600" cy="850106"/>
          </a:xfrm>
        </p:spPr>
        <p:txBody>
          <a:bodyPr/>
          <a:lstStyle/>
          <a:p>
            <a:r>
              <a:rPr lang="tr-TR" dirty="0"/>
              <a:t>1.Temel Kavramlar</a:t>
            </a:r>
          </a:p>
        </p:txBody>
      </p:sp>
      <p:sp>
        <p:nvSpPr>
          <p:cNvPr id="3" name="İçerik Yer Tutucusu 2"/>
          <p:cNvSpPr>
            <a:spLocks noGrp="1"/>
          </p:cNvSpPr>
          <p:nvPr>
            <p:ph idx="1"/>
          </p:nvPr>
        </p:nvSpPr>
        <p:spPr>
          <a:xfrm>
            <a:off x="457200" y="1667941"/>
            <a:ext cx="8229600" cy="5001419"/>
          </a:xfrm>
        </p:spPr>
        <p:txBody>
          <a:bodyPr>
            <a:normAutofit lnSpcReduction="10000"/>
          </a:bodyPr>
          <a:lstStyle/>
          <a:p>
            <a:pPr>
              <a:lnSpc>
                <a:spcPct val="150000"/>
              </a:lnSpc>
            </a:pPr>
            <a:r>
              <a:rPr lang="tr-TR" b="1" dirty="0"/>
              <a:t>1.1.Klasik Dosya Yapıları</a:t>
            </a:r>
          </a:p>
          <a:p>
            <a:pPr>
              <a:lnSpc>
                <a:spcPct val="150000"/>
              </a:lnSpc>
            </a:pPr>
            <a:r>
              <a:rPr lang="tr-TR" b="1" dirty="0"/>
              <a:t>1.2.Kayıt ve Alan</a:t>
            </a:r>
          </a:p>
          <a:p>
            <a:pPr>
              <a:lnSpc>
                <a:spcPct val="150000"/>
              </a:lnSpc>
            </a:pPr>
            <a:r>
              <a:rPr lang="tr-TR" dirty="0"/>
              <a:t>Veri saklama birimlerinde depolanan veri topluluklarına «dosya » adını veriyoruz.</a:t>
            </a:r>
            <a:endParaRPr lang="tr-TR" b="1" dirty="0"/>
          </a:p>
          <a:p>
            <a:pPr>
              <a:lnSpc>
                <a:spcPct val="150000"/>
              </a:lnSpc>
            </a:pPr>
            <a:r>
              <a:rPr lang="tr-TR" dirty="0"/>
              <a:t>Dosyalar ise kendi içerisinde kayıtlara bölünmüştür.</a:t>
            </a:r>
          </a:p>
          <a:p>
            <a:endParaRPr lang="tr-TR" dirty="0"/>
          </a:p>
        </p:txBody>
      </p:sp>
    </p:spTree>
    <p:extLst>
      <p:ext uri="{BB962C8B-B14F-4D97-AF65-F5344CB8AC3E}">
        <p14:creationId xmlns:p14="http://schemas.microsoft.com/office/powerpoint/2010/main" val="3421616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dirty="0"/>
          </a:p>
        </p:txBody>
      </p:sp>
      <p:sp>
        <p:nvSpPr>
          <p:cNvPr id="3" name="İçerik Yer Tutucusu 2"/>
          <p:cNvSpPr>
            <a:spLocks noGrp="1"/>
          </p:cNvSpPr>
          <p:nvPr>
            <p:ph idx="1"/>
          </p:nvPr>
        </p:nvSpPr>
        <p:spPr/>
        <p:txBody>
          <a:bodyPr/>
          <a:lstStyle/>
          <a:p>
            <a:pPr algn="just"/>
            <a:r>
              <a:rPr lang="tr-TR" dirty="0"/>
              <a:t>B) Zaman yelpazesi her iki sistemde farklılık gösterir.</a:t>
            </a:r>
          </a:p>
          <a:p>
            <a:pPr algn="just"/>
            <a:r>
              <a:rPr lang="tr-TR" dirty="0"/>
              <a:t>İşlemsel ortamdaki veri çok tazedir.</a:t>
            </a:r>
          </a:p>
          <a:p>
            <a:pPr algn="just"/>
            <a:r>
              <a:rPr lang="tr-TR" dirty="0"/>
              <a:t>Veri ambarındaki veri ise daha eskidir.</a:t>
            </a:r>
          </a:p>
          <a:p>
            <a:pPr algn="just"/>
            <a:r>
              <a:rPr lang="tr-TR" dirty="0"/>
              <a:t>Ancak zaman açısından bakıldığında , işlemsel ve veri ambarı ortamındaki veri arasında kısa bir örtüşme vardır.</a:t>
            </a:r>
          </a:p>
          <a:p>
            <a:endParaRPr lang="tr-TR" dirty="0"/>
          </a:p>
        </p:txBody>
      </p:sp>
    </p:spTree>
    <p:extLst>
      <p:ext uri="{BB962C8B-B14F-4D97-AF65-F5344CB8AC3E}">
        <p14:creationId xmlns:p14="http://schemas.microsoft.com/office/powerpoint/2010/main" val="278957899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çerik Yer Tutucusu 4"/>
          <p:cNvGraphicFramePr>
            <a:graphicFrameLocks/>
          </p:cNvGraphicFramePr>
          <p:nvPr/>
        </p:nvGraphicFramePr>
        <p:xfrm>
          <a:off x="395536" y="692696"/>
          <a:ext cx="8280920" cy="4680522"/>
        </p:xfrm>
        <a:graphic>
          <a:graphicData uri="http://schemas.openxmlformats.org/drawingml/2006/table">
            <a:tbl>
              <a:tblPr firstRow="1" bandRow="1">
                <a:tableStyleId>{93296810-A885-4BE3-A3E7-6D5BEEA58F35}</a:tableStyleId>
              </a:tblPr>
              <a:tblGrid>
                <a:gridCol w="2070230">
                  <a:extLst>
                    <a:ext uri="{9D8B030D-6E8A-4147-A177-3AD203B41FA5}">
                      <a16:colId xmlns:a16="http://schemas.microsoft.com/office/drawing/2014/main" val="20000"/>
                    </a:ext>
                  </a:extLst>
                </a:gridCol>
                <a:gridCol w="2070230">
                  <a:extLst>
                    <a:ext uri="{9D8B030D-6E8A-4147-A177-3AD203B41FA5}">
                      <a16:colId xmlns:a16="http://schemas.microsoft.com/office/drawing/2014/main" val="20001"/>
                    </a:ext>
                  </a:extLst>
                </a:gridCol>
                <a:gridCol w="2070230">
                  <a:extLst>
                    <a:ext uri="{9D8B030D-6E8A-4147-A177-3AD203B41FA5}">
                      <a16:colId xmlns:a16="http://schemas.microsoft.com/office/drawing/2014/main" val="20002"/>
                    </a:ext>
                  </a:extLst>
                </a:gridCol>
                <a:gridCol w="2070230">
                  <a:extLst>
                    <a:ext uri="{9D8B030D-6E8A-4147-A177-3AD203B41FA5}">
                      <a16:colId xmlns:a16="http://schemas.microsoft.com/office/drawing/2014/main" val="20003"/>
                    </a:ext>
                  </a:extLst>
                </a:gridCol>
              </a:tblGrid>
              <a:tr h="425502">
                <a:tc>
                  <a:txBody>
                    <a:bodyPr/>
                    <a:lstStyle/>
                    <a:p>
                      <a:r>
                        <a:rPr lang="tr-TR" sz="1400" dirty="0"/>
                        <a:t>X1</a:t>
                      </a:r>
                    </a:p>
                  </a:txBody>
                  <a:tcPr/>
                </a:tc>
                <a:tc>
                  <a:txBody>
                    <a:bodyPr/>
                    <a:lstStyle/>
                    <a:p>
                      <a:r>
                        <a:rPr lang="tr-TR" sz="1400" dirty="0"/>
                        <a:t>X2</a:t>
                      </a:r>
                    </a:p>
                  </a:txBody>
                  <a:tcPr/>
                </a:tc>
                <a:tc>
                  <a:txBody>
                    <a:bodyPr/>
                    <a:lstStyle/>
                    <a:p>
                      <a:r>
                        <a:rPr lang="tr-TR" sz="1400" dirty="0"/>
                        <a:t>Uzaklık</a:t>
                      </a:r>
                    </a:p>
                  </a:txBody>
                  <a:tcPr/>
                </a:tc>
                <a:tc>
                  <a:txBody>
                    <a:bodyPr/>
                    <a:lstStyle/>
                    <a:p>
                      <a:r>
                        <a:rPr lang="tr-TR" sz="1400" dirty="0"/>
                        <a:t>Sıra</a:t>
                      </a:r>
                    </a:p>
                  </a:txBody>
                  <a:tcPr/>
                </a:tc>
                <a:extLst>
                  <a:ext uri="{0D108BD9-81ED-4DB2-BD59-A6C34878D82A}">
                    <a16:rowId xmlns:a16="http://schemas.microsoft.com/office/drawing/2014/main" val="10000"/>
                  </a:ext>
                </a:extLst>
              </a:tr>
              <a:tr h="425502">
                <a:tc>
                  <a:txBody>
                    <a:bodyPr/>
                    <a:lstStyle/>
                    <a:p>
                      <a:r>
                        <a:rPr lang="tr-TR" sz="1400" dirty="0"/>
                        <a:t>2</a:t>
                      </a:r>
                    </a:p>
                  </a:txBody>
                  <a:tcPr/>
                </a:tc>
                <a:tc>
                  <a:txBody>
                    <a:bodyPr/>
                    <a:lstStyle/>
                    <a:p>
                      <a:r>
                        <a:rPr lang="tr-TR" sz="1400" dirty="0"/>
                        <a:t>4</a:t>
                      </a:r>
                    </a:p>
                  </a:txBody>
                  <a:tcPr/>
                </a:tc>
                <a:tc>
                  <a:txBody>
                    <a:bodyPr/>
                    <a:lstStyle/>
                    <a:p>
                      <a:r>
                        <a:rPr lang="tr-TR" sz="1400" dirty="0"/>
                        <a:t>6.00</a:t>
                      </a:r>
                    </a:p>
                  </a:txBody>
                  <a:tcPr/>
                </a:tc>
                <a:tc>
                  <a:txBody>
                    <a:bodyPr/>
                    <a:lstStyle/>
                    <a:p>
                      <a:r>
                        <a:rPr lang="tr-TR" sz="1400" dirty="0"/>
                        <a:t>9</a:t>
                      </a:r>
                    </a:p>
                  </a:txBody>
                  <a:tcPr/>
                </a:tc>
                <a:extLst>
                  <a:ext uri="{0D108BD9-81ED-4DB2-BD59-A6C34878D82A}">
                    <a16:rowId xmlns:a16="http://schemas.microsoft.com/office/drawing/2014/main" val="10001"/>
                  </a:ext>
                </a:extLst>
              </a:tr>
              <a:tr h="425502">
                <a:tc>
                  <a:txBody>
                    <a:bodyPr/>
                    <a:lstStyle/>
                    <a:p>
                      <a:r>
                        <a:rPr lang="tr-TR" sz="1400" dirty="0"/>
                        <a:t>3</a:t>
                      </a:r>
                    </a:p>
                  </a:txBody>
                  <a:tcPr/>
                </a:tc>
                <a:tc>
                  <a:txBody>
                    <a:bodyPr/>
                    <a:lstStyle/>
                    <a:p>
                      <a:r>
                        <a:rPr lang="tr-TR" sz="1400" dirty="0"/>
                        <a:t>6</a:t>
                      </a:r>
                    </a:p>
                  </a:txBody>
                  <a:tcPr/>
                </a:tc>
                <a:tc>
                  <a:txBody>
                    <a:bodyPr/>
                    <a:lstStyle/>
                    <a:p>
                      <a:r>
                        <a:rPr lang="tr-TR" sz="1400" dirty="0"/>
                        <a:t>5.39</a:t>
                      </a:r>
                    </a:p>
                  </a:txBody>
                  <a:tcPr/>
                </a:tc>
                <a:tc>
                  <a:txBody>
                    <a:bodyPr/>
                    <a:lstStyle/>
                    <a:p>
                      <a:r>
                        <a:rPr lang="tr-TR" sz="1400" dirty="0"/>
                        <a:t>8</a:t>
                      </a:r>
                    </a:p>
                  </a:txBody>
                  <a:tcPr/>
                </a:tc>
                <a:extLst>
                  <a:ext uri="{0D108BD9-81ED-4DB2-BD59-A6C34878D82A}">
                    <a16:rowId xmlns:a16="http://schemas.microsoft.com/office/drawing/2014/main" val="10002"/>
                  </a:ext>
                </a:extLst>
              </a:tr>
              <a:tr h="425502">
                <a:tc>
                  <a:txBody>
                    <a:bodyPr/>
                    <a:lstStyle/>
                    <a:p>
                      <a:r>
                        <a:rPr lang="tr-TR" sz="1400" dirty="0"/>
                        <a:t>3</a:t>
                      </a:r>
                    </a:p>
                  </a:txBody>
                  <a:tcPr/>
                </a:tc>
                <a:tc>
                  <a:txBody>
                    <a:bodyPr/>
                    <a:lstStyle/>
                    <a:p>
                      <a:r>
                        <a:rPr lang="tr-TR" sz="1400" dirty="0"/>
                        <a:t>4</a:t>
                      </a:r>
                    </a:p>
                  </a:txBody>
                  <a:tcPr/>
                </a:tc>
                <a:tc>
                  <a:txBody>
                    <a:bodyPr/>
                    <a:lstStyle/>
                    <a:p>
                      <a:r>
                        <a:rPr lang="tr-TR" sz="1400" dirty="0"/>
                        <a:t>5.00</a:t>
                      </a:r>
                    </a:p>
                  </a:txBody>
                  <a:tcPr/>
                </a:tc>
                <a:tc>
                  <a:txBody>
                    <a:bodyPr/>
                    <a:lstStyle/>
                    <a:p>
                      <a:r>
                        <a:rPr lang="tr-TR" sz="1400" dirty="0"/>
                        <a:t>6</a:t>
                      </a:r>
                    </a:p>
                  </a:txBody>
                  <a:tcPr/>
                </a:tc>
                <a:extLst>
                  <a:ext uri="{0D108BD9-81ED-4DB2-BD59-A6C34878D82A}">
                    <a16:rowId xmlns:a16="http://schemas.microsoft.com/office/drawing/2014/main" val="10003"/>
                  </a:ext>
                </a:extLst>
              </a:tr>
              <a:tr h="425502">
                <a:tc>
                  <a:txBody>
                    <a:bodyPr/>
                    <a:lstStyle/>
                    <a:p>
                      <a:r>
                        <a:rPr lang="tr-TR" sz="1400" dirty="0"/>
                        <a:t>4</a:t>
                      </a:r>
                    </a:p>
                  </a:txBody>
                  <a:tcPr/>
                </a:tc>
                <a:tc>
                  <a:txBody>
                    <a:bodyPr/>
                    <a:lstStyle/>
                    <a:p>
                      <a:r>
                        <a:rPr lang="tr-TR" sz="1400" dirty="0"/>
                        <a:t>10</a:t>
                      </a:r>
                    </a:p>
                  </a:txBody>
                  <a:tcPr/>
                </a:tc>
                <a:tc>
                  <a:txBody>
                    <a:bodyPr/>
                    <a:lstStyle/>
                    <a:p>
                      <a:r>
                        <a:rPr lang="tr-TR" sz="1400" dirty="0"/>
                        <a:t>7.21</a:t>
                      </a:r>
                    </a:p>
                  </a:txBody>
                  <a:tcPr/>
                </a:tc>
                <a:tc>
                  <a:txBody>
                    <a:bodyPr/>
                    <a:lstStyle/>
                    <a:p>
                      <a:r>
                        <a:rPr lang="tr-TR" sz="1400" dirty="0"/>
                        <a:t>10</a:t>
                      </a:r>
                    </a:p>
                  </a:txBody>
                  <a:tcPr/>
                </a:tc>
                <a:extLst>
                  <a:ext uri="{0D108BD9-81ED-4DB2-BD59-A6C34878D82A}">
                    <a16:rowId xmlns:a16="http://schemas.microsoft.com/office/drawing/2014/main" val="10004"/>
                  </a:ext>
                </a:extLst>
              </a:tr>
              <a:tr h="425502">
                <a:tc>
                  <a:txBody>
                    <a:bodyPr/>
                    <a:lstStyle/>
                    <a:p>
                      <a:r>
                        <a:rPr lang="tr-TR" sz="1400" dirty="0"/>
                        <a:t>5</a:t>
                      </a:r>
                    </a:p>
                  </a:txBody>
                  <a:tcPr/>
                </a:tc>
                <a:tc>
                  <a:txBody>
                    <a:bodyPr/>
                    <a:lstStyle/>
                    <a:p>
                      <a:r>
                        <a:rPr lang="tr-TR" sz="1400" dirty="0"/>
                        <a:t>8</a:t>
                      </a:r>
                    </a:p>
                  </a:txBody>
                  <a:tcPr/>
                </a:tc>
                <a:tc>
                  <a:txBody>
                    <a:bodyPr/>
                    <a:lstStyle/>
                    <a:p>
                      <a:r>
                        <a:rPr lang="tr-TR" sz="1400" dirty="0"/>
                        <a:t>5.00</a:t>
                      </a:r>
                    </a:p>
                  </a:txBody>
                  <a:tcPr/>
                </a:tc>
                <a:tc>
                  <a:txBody>
                    <a:bodyPr/>
                    <a:lstStyle/>
                    <a:p>
                      <a:r>
                        <a:rPr lang="tr-TR" sz="1400" dirty="0"/>
                        <a:t>5</a:t>
                      </a:r>
                    </a:p>
                  </a:txBody>
                  <a:tcPr/>
                </a:tc>
                <a:extLst>
                  <a:ext uri="{0D108BD9-81ED-4DB2-BD59-A6C34878D82A}">
                    <a16:rowId xmlns:a16="http://schemas.microsoft.com/office/drawing/2014/main" val="10005"/>
                  </a:ext>
                </a:extLst>
              </a:tr>
              <a:tr h="425502">
                <a:tc>
                  <a:txBody>
                    <a:bodyPr/>
                    <a:lstStyle/>
                    <a:p>
                      <a:r>
                        <a:rPr lang="tr-TR" sz="1400" dirty="0"/>
                        <a:t>6</a:t>
                      </a:r>
                    </a:p>
                  </a:txBody>
                  <a:tcPr>
                    <a:solidFill>
                      <a:schemeClr val="tx2">
                        <a:lumMod val="90000"/>
                      </a:schemeClr>
                    </a:solidFill>
                  </a:tcPr>
                </a:tc>
                <a:tc>
                  <a:txBody>
                    <a:bodyPr/>
                    <a:lstStyle/>
                    <a:p>
                      <a:r>
                        <a:rPr lang="tr-TR" sz="1400" dirty="0"/>
                        <a:t>3</a:t>
                      </a:r>
                    </a:p>
                  </a:txBody>
                  <a:tcPr>
                    <a:solidFill>
                      <a:schemeClr val="tx2">
                        <a:lumMod val="90000"/>
                      </a:schemeClr>
                    </a:solidFill>
                  </a:tcPr>
                </a:tc>
                <a:tc>
                  <a:txBody>
                    <a:bodyPr/>
                    <a:lstStyle/>
                    <a:p>
                      <a:r>
                        <a:rPr lang="tr-TR" sz="1400" dirty="0"/>
                        <a:t>2.24</a:t>
                      </a:r>
                    </a:p>
                  </a:txBody>
                  <a:tcPr>
                    <a:solidFill>
                      <a:schemeClr val="tx2">
                        <a:lumMod val="90000"/>
                      </a:schemeClr>
                    </a:solidFill>
                  </a:tcPr>
                </a:tc>
                <a:tc>
                  <a:txBody>
                    <a:bodyPr/>
                    <a:lstStyle/>
                    <a:p>
                      <a:r>
                        <a:rPr lang="tr-TR" sz="1400" dirty="0"/>
                        <a:t>1</a:t>
                      </a:r>
                    </a:p>
                  </a:txBody>
                  <a:tcPr>
                    <a:solidFill>
                      <a:schemeClr val="tx2">
                        <a:lumMod val="90000"/>
                      </a:schemeClr>
                    </a:solidFill>
                  </a:tcPr>
                </a:tc>
                <a:extLst>
                  <a:ext uri="{0D108BD9-81ED-4DB2-BD59-A6C34878D82A}">
                    <a16:rowId xmlns:a16="http://schemas.microsoft.com/office/drawing/2014/main" val="10006"/>
                  </a:ext>
                </a:extLst>
              </a:tr>
              <a:tr h="425502">
                <a:tc>
                  <a:txBody>
                    <a:bodyPr/>
                    <a:lstStyle/>
                    <a:p>
                      <a:r>
                        <a:rPr lang="tr-TR" sz="1400" dirty="0"/>
                        <a:t>7</a:t>
                      </a:r>
                    </a:p>
                  </a:txBody>
                  <a:tcPr/>
                </a:tc>
                <a:tc>
                  <a:txBody>
                    <a:bodyPr/>
                    <a:lstStyle/>
                    <a:p>
                      <a:r>
                        <a:rPr lang="tr-TR" sz="1400" dirty="0"/>
                        <a:t>9</a:t>
                      </a:r>
                    </a:p>
                  </a:txBody>
                  <a:tcPr/>
                </a:tc>
                <a:tc>
                  <a:txBody>
                    <a:bodyPr/>
                    <a:lstStyle/>
                    <a:p>
                      <a:r>
                        <a:rPr lang="tr-TR" sz="1400" dirty="0"/>
                        <a:t>5.10</a:t>
                      </a:r>
                    </a:p>
                  </a:txBody>
                  <a:tcPr/>
                </a:tc>
                <a:tc>
                  <a:txBody>
                    <a:bodyPr/>
                    <a:lstStyle/>
                    <a:p>
                      <a:r>
                        <a:rPr lang="tr-TR" sz="1400" dirty="0"/>
                        <a:t>7</a:t>
                      </a:r>
                    </a:p>
                  </a:txBody>
                  <a:tcPr/>
                </a:tc>
                <a:extLst>
                  <a:ext uri="{0D108BD9-81ED-4DB2-BD59-A6C34878D82A}">
                    <a16:rowId xmlns:a16="http://schemas.microsoft.com/office/drawing/2014/main" val="10007"/>
                  </a:ext>
                </a:extLst>
              </a:tr>
              <a:tr h="425502">
                <a:tc>
                  <a:txBody>
                    <a:bodyPr/>
                    <a:lstStyle/>
                    <a:p>
                      <a:r>
                        <a:rPr lang="tr-TR" sz="1400" dirty="0"/>
                        <a:t>9</a:t>
                      </a:r>
                    </a:p>
                  </a:txBody>
                  <a:tcPr>
                    <a:solidFill>
                      <a:schemeClr val="bg2">
                        <a:lumMod val="40000"/>
                        <a:lumOff val="60000"/>
                      </a:schemeClr>
                    </a:solidFill>
                  </a:tcPr>
                </a:tc>
                <a:tc>
                  <a:txBody>
                    <a:bodyPr/>
                    <a:lstStyle/>
                    <a:p>
                      <a:r>
                        <a:rPr lang="tr-TR" sz="1400" dirty="0"/>
                        <a:t>7</a:t>
                      </a:r>
                    </a:p>
                  </a:txBody>
                  <a:tcPr>
                    <a:solidFill>
                      <a:schemeClr val="bg2">
                        <a:lumMod val="40000"/>
                        <a:lumOff val="60000"/>
                      </a:schemeClr>
                    </a:solidFill>
                  </a:tcPr>
                </a:tc>
                <a:tc>
                  <a:txBody>
                    <a:bodyPr/>
                    <a:lstStyle/>
                    <a:p>
                      <a:r>
                        <a:rPr lang="tr-TR" sz="1400" dirty="0"/>
                        <a:t>3.16</a:t>
                      </a:r>
                    </a:p>
                  </a:txBody>
                  <a:tcPr>
                    <a:solidFill>
                      <a:schemeClr val="bg2">
                        <a:lumMod val="40000"/>
                        <a:lumOff val="60000"/>
                      </a:schemeClr>
                    </a:solidFill>
                  </a:tcPr>
                </a:tc>
                <a:tc>
                  <a:txBody>
                    <a:bodyPr/>
                    <a:lstStyle/>
                    <a:p>
                      <a:r>
                        <a:rPr lang="tr-TR" sz="1400" dirty="0"/>
                        <a:t>3</a:t>
                      </a:r>
                    </a:p>
                  </a:txBody>
                  <a:tcPr>
                    <a:solidFill>
                      <a:schemeClr val="bg2">
                        <a:lumMod val="40000"/>
                        <a:lumOff val="60000"/>
                      </a:schemeClr>
                    </a:solidFill>
                  </a:tcPr>
                </a:tc>
                <a:extLst>
                  <a:ext uri="{0D108BD9-81ED-4DB2-BD59-A6C34878D82A}">
                    <a16:rowId xmlns:a16="http://schemas.microsoft.com/office/drawing/2014/main" val="10008"/>
                  </a:ext>
                </a:extLst>
              </a:tr>
              <a:tr h="425502">
                <a:tc>
                  <a:txBody>
                    <a:bodyPr/>
                    <a:lstStyle/>
                    <a:p>
                      <a:r>
                        <a:rPr lang="tr-TR" sz="1400" dirty="0"/>
                        <a:t>11</a:t>
                      </a:r>
                    </a:p>
                  </a:txBody>
                  <a:tcPr>
                    <a:solidFill>
                      <a:schemeClr val="bg2">
                        <a:lumMod val="40000"/>
                        <a:lumOff val="60000"/>
                      </a:schemeClr>
                    </a:solidFill>
                  </a:tcPr>
                </a:tc>
                <a:tc>
                  <a:txBody>
                    <a:bodyPr/>
                    <a:lstStyle/>
                    <a:p>
                      <a:r>
                        <a:rPr lang="tr-TR" sz="1400" dirty="0"/>
                        <a:t>7</a:t>
                      </a:r>
                    </a:p>
                  </a:txBody>
                  <a:tcPr>
                    <a:solidFill>
                      <a:schemeClr val="bg2">
                        <a:lumMod val="40000"/>
                        <a:lumOff val="60000"/>
                      </a:schemeClr>
                    </a:solidFill>
                  </a:tcPr>
                </a:tc>
                <a:tc>
                  <a:txBody>
                    <a:bodyPr/>
                    <a:lstStyle/>
                    <a:p>
                      <a:r>
                        <a:rPr lang="tr-TR" sz="1400" dirty="0"/>
                        <a:t>4.24</a:t>
                      </a:r>
                    </a:p>
                  </a:txBody>
                  <a:tcPr>
                    <a:solidFill>
                      <a:schemeClr val="bg2">
                        <a:lumMod val="40000"/>
                        <a:lumOff val="60000"/>
                      </a:schemeClr>
                    </a:solidFill>
                  </a:tcPr>
                </a:tc>
                <a:tc>
                  <a:txBody>
                    <a:bodyPr/>
                    <a:lstStyle/>
                    <a:p>
                      <a:r>
                        <a:rPr lang="tr-TR" sz="1400" dirty="0"/>
                        <a:t>4</a:t>
                      </a:r>
                    </a:p>
                  </a:txBody>
                  <a:tcPr>
                    <a:solidFill>
                      <a:schemeClr val="bg2">
                        <a:lumMod val="40000"/>
                        <a:lumOff val="60000"/>
                      </a:schemeClr>
                    </a:solidFill>
                  </a:tcPr>
                </a:tc>
                <a:extLst>
                  <a:ext uri="{0D108BD9-81ED-4DB2-BD59-A6C34878D82A}">
                    <a16:rowId xmlns:a16="http://schemas.microsoft.com/office/drawing/2014/main" val="10009"/>
                  </a:ext>
                </a:extLst>
              </a:tr>
              <a:tr h="425502">
                <a:tc>
                  <a:txBody>
                    <a:bodyPr/>
                    <a:lstStyle/>
                    <a:p>
                      <a:r>
                        <a:rPr lang="tr-TR" sz="1400" dirty="0"/>
                        <a:t>10</a:t>
                      </a:r>
                    </a:p>
                  </a:txBody>
                  <a:tcPr>
                    <a:solidFill>
                      <a:schemeClr val="bg2">
                        <a:lumMod val="40000"/>
                        <a:lumOff val="60000"/>
                      </a:schemeClr>
                    </a:solidFill>
                  </a:tcPr>
                </a:tc>
                <a:tc>
                  <a:txBody>
                    <a:bodyPr/>
                    <a:lstStyle/>
                    <a:p>
                      <a:r>
                        <a:rPr lang="tr-TR" sz="1400" dirty="0"/>
                        <a:t>2</a:t>
                      </a:r>
                    </a:p>
                  </a:txBody>
                  <a:tcPr>
                    <a:solidFill>
                      <a:schemeClr val="bg2">
                        <a:lumMod val="40000"/>
                        <a:lumOff val="60000"/>
                      </a:schemeClr>
                    </a:solidFill>
                  </a:tcPr>
                </a:tc>
                <a:tc>
                  <a:txBody>
                    <a:bodyPr/>
                    <a:lstStyle/>
                    <a:p>
                      <a:r>
                        <a:rPr lang="tr-TR" sz="1400" dirty="0"/>
                        <a:t>2.83</a:t>
                      </a:r>
                    </a:p>
                  </a:txBody>
                  <a:tcPr>
                    <a:solidFill>
                      <a:schemeClr val="bg2">
                        <a:lumMod val="40000"/>
                        <a:lumOff val="60000"/>
                      </a:schemeClr>
                    </a:solidFill>
                  </a:tcPr>
                </a:tc>
                <a:tc>
                  <a:txBody>
                    <a:bodyPr/>
                    <a:lstStyle/>
                    <a:p>
                      <a:r>
                        <a:rPr lang="tr-TR" sz="1400" dirty="0"/>
                        <a:t>2</a:t>
                      </a:r>
                    </a:p>
                  </a:txBody>
                  <a:tcPr>
                    <a:solidFill>
                      <a:schemeClr val="bg2">
                        <a:lumMod val="40000"/>
                        <a:lumOff val="60000"/>
                      </a:schemeClr>
                    </a:solidFill>
                  </a:tcPr>
                </a:tc>
                <a:extLst>
                  <a:ext uri="{0D108BD9-81ED-4DB2-BD59-A6C34878D82A}">
                    <a16:rowId xmlns:a16="http://schemas.microsoft.com/office/drawing/2014/main" val="10010"/>
                  </a:ext>
                </a:extLst>
              </a:tr>
            </a:tbl>
          </a:graphicData>
        </a:graphic>
      </p:graphicFrame>
      <p:sp>
        <p:nvSpPr>
          <p:cNvPr id="5" name="İçerik Yer Tutucusu 2"/>
          <p:cNvSpPr txBox="1">
            <a:spLocks/>
          </p:cNvSpPr>
          <p:nvPr/>
        </p:nvSpPr>
        <p:spPr>
          <a:xfrm>
            <a:off x="467544" y="5633748"/>
            <a:ext cx="7053104" cy="288032"/>
          </a:xfrm>
          <a:prstGeom prst="rect">
            <a:avLst/>
          </a:prstGeom>
        </p:spPr>
        <p:txBody>
          <a:bodyPr vert="horz" lIns="91440" tIns="45720" rIns="91440" bIns="45720" rtlCol="0" anchor="ctr">
            <a:normAutofit fontScale="85000" lnSpcReduction="20000"/>
          </a:bodyPr>
          <a:lstStyle>
            <a:lvl1pPr marL="342900" indent="-342900" algn="l" defTabSz="457200" rtl="0" eaLnBrk="1" latinLnBrk="0" hangingPunct="1">
              <a:spcBef>
                <a:spcPct val="20000"/>
              </a:spcBef>
              <a:spcAft>
                <a:spcPts val="600"/>
              </a:spcAft>
              <a:buClr>
                <a:schemeClr val="tx2"/>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tx2"/>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tx2"/>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tx2"/>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tx2"/>
              </a:buClr>
              <a:buFont typeface="Wingdings 2" charset="2"/>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Clr>
                <a:schemeClr val="tx2"/>
              </a:buClr>
              <a:buSzPct val="101000"/>
              <a:buFont typeface="Courier New" pitchFamily="49" charset="0"/>
              <a:buChar char="o"/>
              <a:defRPr sz="1200" kern="1200">
                <a:solidFill>
                  <a:schemeClr val="tx1"/>
                </a:solidFill>
                <a:latin typeface="+mn-lt"/>
                <a:ea typeface="+mn-ea"/>
                <a:cs typeface="+mn-cs"/>
              </a:defRPr>
            </a:lvl6pPr>
            <a:lvl7pPr marL="29718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7pPr>
            <a:lvl8pPr marL="34290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8pPr>
            <a:lvl9pPr marL="38862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9pPr>
          </a:lstStyle>
          <a:p>
            <a:pPr marL="0" indent="0">
              <a:buFont typeface="Wingdings 2" charset="2"/>
              <a:buNone/>
            </a:pPr>
            <a:r>
              <a:rPr lang="tr-TR" dirty="0">
                <a:solidFill>
                  <a:schemeClr val="bg1"/>
                </a:solidFill>
              </a:rPr>
              <a:t>Tablo3.Uzaklık göz önüne alınarak k=4 komşu gözlemin belirlenmesi</a:t>
            </a:r>
          </a:p>
        </p:txBody>
      </p:sp>
    </p:spTree>
    <p:extLst>
      <p:ext uri="{BB962C8B-B14F-4D97-AF65-F5344CB8AC3E}">
        <p14:creationId xmlns:p14="http://schemas.microsoft.com/office/powerpoint/2010/main" val="392313565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ebru\Desktop\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995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82123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51520" y="260648"/>
            <a:ext cx="8496944" cy="1224136"/>
          </a:xfrm>
        </p:spPr>
        <p:txBody>
          <a:bodyPr>
            <a:normAutofit/>
          </a:bodyPr>
          <a:lstStyle/>
          <a:p>
            <a:pPr marL="0" indent="0">
              <a:buNone/>
            </a:pPr>
            <a:r>
              <a:rPr lang="tr-TR" sz="1600" b="1" dirty="0">
                <a:solidFill>
                  <a:srgbClr val="002060"/>
                </a:solidFill>
              </a:rPr>
              <a:t>d)Seçilen satırlara ilişkin sınıfların belirlenmesi</a:t>
            </a:r>
            <a:r>
              <a:rPr lang="tr-TR" sz="1600" dirty="0">
                <a:sym typeface="Wingdings" pitchFamily="2" charset="2"/>
              </a:rPr>
              <a:t>:(8,4) noktasına en yakın olan gözlem değerlerinin </a:t>
            </a:r>
            <a:r>
              <a:rPr lang="tr-TR" sz="1600" dirty="0">
                <a:solidFill>
                  <a:schemeClr val="bg1">
                    <a:lumMod val="95000"/>
                    <a:lumOff val="5000"/>
                  </a:schemeClr>
                </a:solidFill>
                <a:sym typeface="Wingdings" pitchFamily="2" charset="2"/>
              </a:rPr>
              <a:t>Y </a:t>
            </a:r>
            <a:r>
              <a:rPr lang="tr-TR" sz="1600" dirty="0">
                <a:sym typeface="Wingdings" pitchFamily="2" charset="2"/>
              </a:rPr>
              <a:t>sınıfları göz önüne alınır ve içine hangi değerin baskın olduğu araştırılır. Bu dört sonuç içinde bir tane </a:t>
            </a:r>
            <a:r>
              <a:rPr lang="tr-TR" sz="1600" dirty="0">
                <a:solidFill>
                  <a:srgbClr val="002060"/>
                </a:solidFill>
                <a:sym typeface="Wingdings" pitchFamily="2" charset="2"/>
              </a:rPr>
              <a:t>İYİ</a:t>
            </a:r>
            <a:r>
              <a:rPr lang="tr-TR" sz="1600" dirty="0">
                <a:sym typeface="Wingdings" pitchFamily="2" charset="2"/>
              </a:rPr>
              <a:t>, dört tane </a:t>
            </a:r>
            <a:r>
              <a:rPr lang="tr-TR" sz="1600" dirty="0">
                <a:solidFill>
                  <a:srgbClr val="002060"/>
                </a:solidFill>
                <a:sym typeface="Wingdings" pitchFamily="2" charset="2"/>
              </a:rPr>
              <a:t>KÖTÜ</a:t>
            </a:r>
            <a:r>
              <a:rPr lang="tr-TR" sz="1600" dirty="0">
                <a:solidFill>
                  <a:schemeClr val="bg1">
                    <a:lumMod val="95000"/>
                    <a:lumOff val="5000"/>
                  </a:schemeClr>
                </a:solidFill>
                <a:sym typeface="Wingdings" pitchFamily="2" charset="2"/>
              </a:rPr>
              <a:t> </a:t>
            </a:r>
            <a:r>
              <a:rPr lang="tr-TR" sz="1600" dirty="0">
                <a:sym typeface="Wingdings" pitchFamily="2" charset="2"/>
              </a:rPr>
              <a:t>sonucu vardır.</a:t>
            </a:r>
            <a:endParaRPr lang="tr-TR" sz="1600" dirty="0"/>
          </a:p>
        </p:txBody>
      </p:sp>
      <p:graphicFrame>
        <p:nvGraphicFramePr>
          <p:cNvPr id="4" name="İçerik Yer Tutucusu 4"/>
          <p:cNvGraphicFramePr>
            <a:graphicFrameLocks/>
          </p:cNvGraphicFramePr>
          <p:nvPr/>
        </p:nvGraphicFramePr>
        <p:xfrm>
          <a:off x="395536" y="1556792"/>
          <a:ext cx="8352928" cy="3672411"/>
        </p:xfrm>
        <a:graphic>
          <a:graphicData uri="http://schemas.openxmlformats.org/drawingml/2006/table">
            <a:tbl>
              <a:tblPr firstRow="1" bandRow="1">
                <a:tableStyleId>{93296810-A885-4BE3-A3E7-6D5BEEA58F35}</a:tableStyleId>
              </a:tblPr>
              <a:tblGrid>
                <a:gridCol w="1182016">
                  <a:extLst>
                    <a:ext uri="{9D8B030D-6E8A-4147-A177-3AD203B41FA5}">
                      <a16:colId xmlns:a16="http://schemas.microsoft.com/office/drawing/2014/main" val="20000"/>
                    </a:ext>
                  </a:extLst>
                </a:gridCol>
                <a:gridCol w="945615">
                  <a:extLst>
                    <a:ext uri="{9D8B030D-6E8A-4147-A177-3AD203B41FA5}">
                      <a16:colId xmlns:a16="http://schemas.microsoft.com/office/drawing/2014/main" val="20001"/>
                    </a:ext>
                  </a:extLst>
                </a:gridCol>
                <a:gridCol w="1654825">
                  <a:extLst>
                    <a:ext uri="{9D8B030D-6E8A-4147-A177-3AD203B41FA5}">
                      <a16:colId xmlns:a16="http://schemas.microsoft.com/office/drawing/2014/main" val="20002"/>
                    </a:ext>
                  </a:extLst>
                </a:gridCol>
                <a:gridCol w="1339620">
                  <a:extLst>
                    <a:ext uri="{9D8B030D-6E8A-4147-A177-3AD203B41FA5}">
                      <a16:colId xmlns:a16="http://schemas.microsoft.com/office/drawing/2014/main" val="20003"/>
                    </a:ext>
                  </a:extLst>
                </a:gridCol>
                <a:gridCol w="3230852">
                  <a:extLst>
                    <a:ext uri="{9D8B030D-6E8A-4147-A177-3AD203B41FA5}">
                      <a16:colId xmlns:a16="http://schemas.microsoft.com/office/drawing/2014/main" val="20004"/>
                    </a:ext>
                  </a:extLst>
                </a:gridCol>
              </a:tblGrid>
              <a:tr h="547318">
                <a:tc>
                  <a:txBody>
                    <a:bodyPr/>
                    <a:lstStyle/>
                    <a:p>
                      <a:r>
                        <a:rPr lang="tr-TR" sz="1400" dirty="0"/>
                        <a:t>X1</a:t>
                      </a:r>
                    </a:p>
                  </a:txBody>
                  <a:tcPr/>
                </a:tc>
                <a:tc>
                  <a:txBody>
                    <a:bodyPr/>
                    <a:lstStyle/>
                    <a:p>
                      <a:r>
                        <a:rPr lang="tr-TR" sz="1400" dirty="0"/>
                        <a:t>X2</a:t>
                      </a:r>
                    </a:p>
                  </a:txBody>
                  <a:tcPr/>
                </a:tc>
                <a:tc>
                  <a:txBody>
                    <a:bodyPr/>
                    <a:lstStyle/>
                    <a:p>
                      <a:r>
                        <a:rPr lang="tr-TR" sz="1400" dirty="0"/>
                        <a:t>Uzaklık</a:t>
                      </a:r>
                    </a:p>
                  </a:txBody>
                  <a:tcPr/>
                </a:tc>
                <a:tc>
                  <a:txBody>
                    <a:bodyPr/>
                    <a:lstStyle/>
                    <a:p>
                      <a:r>
                        <a:rPr lang="tr-TR" sz="1400" dirty="0"/>
                        <a:t>Sıra</a:t>
                      </a:r>
                    </a:p>
                  </a:txBody>
                  <a:tcPr/>
                </a:tc>
                <a:tc>
                  <a:txBody>
                    <a:bodyPr/>
                    <a:lstStyle/>
                    <a:p>
                      <a:r>
                        <a:rPr lang="tr-TR" sz="1400" dirty="0"/>
                        <a:t>K komşusunun</a:t>
                      </a:r>
                      <a:r>
                        <a:rPr lang="tr-TR" sz="1400" baseline="0" dirty="0"/>
                        <a:t> Y değeri</a:t>
                      </a:r>
                      <a:endParaRPr lang="tr-TR" sz="1400" dirty="0"/>
                    </a:p>
                  </a:txBody>
                  <a:tcPr/>
                </a:tc>
                <a:extLst>
                  <a:ext uri="{0D108BD9-81ED-4DB2-BD59-A6C34878D82A}">
                    <a16:rowId xmlns:a16="http://schemas.microsoft.com/office/drawing/2014/main" val="10000"/>
                  </a:ext>
                </a:extLst>
              </a:tr>
              <a:tr h="310316">
                <a:tc>
                  <a:txBody>
                    <a:bodyPr/>
                    <a:lstStyle/>
                    <a:p>
                      <a:r>
                        <a:rPr lang="tr-TR" sz="1400" dirty="0"/>
                        <a:t>2</a:t>
                      </a:r>
                    </a:p>
                  </a:txBody>
                  <a:tcPr/>
                </a:tc>
                <a:tc>
                  <a:txBody>
                    <a:bodyPr/>
                    <a:lstStyle/>
                    <a:p>
                      <a:r>
                        <a:rPr lang="tr-TR" sz="1400" dirty="0"/>
                        <a:t>4</a:t>
                      </a:r>
                    </a:p>
                  </a:txBody>
                  <a:tcPr/>
                </a:tc>
                <a:tc>
                  <a:txBody>
                    <a:bodyPr/>
                    <a:lstStyle/>
                    <a:p>
                      <a:r>
                        <a:rPr lang="tr-TR" sz="1400" dirty="0"/>
                        <a:t>6.00</a:t>
                      </a:r>
                    </a:p>
                  </a:txBody>
                  <a:tcPr/>
                </a:tc>
                <a:tc>
                  <a:txBody>
                    <a:bodyPr/>
                    <a:lstStyle/>
                    <a:p>
                      <a:r>
                        <a:rPr lang="tr-TR" sz="1400" dirty="0"/>
                        <a:t>9</a:t>
                      </a:r>
                    </a:p>
                  </a:txBody>
                  <a:tcPr/>
                </a:tc>
                <a:tc>
                  <a:txBody>
                    <a:bodyPr/>
                    <a:lstStyle/>
                    <a:p>
                      <a:endParaRPr lang="tr-TR" sz="1400" dirty="0"/>
                    </a:p>
                  </a:txBody>
                  <a:tcPr/>
                </a:tc>
                <a:extLst>
                  <a:ext uri="{0D108BD9-81ED-4DB2-BD59-A6C34878D82A}">
                    <a16:rowId xmlns:a16="http://schemas.microsoft.com/office/drawing/2014/main" val="10001"/>
                  </a:ext>
                </a:extLst>
              </a:tr>
              <a:tr h="312753">
                <a:tc>
                  <a:txBody>
                    <a:bodyPr/>
                    <a:lstStyle/>
                    <a:p>
                      <a:r>
                        <a:rPr lang="tr-TR" sz="1400" dirty="0"/>
                        <a:t>3</a:t>
                      </a:r>
                    </a:p>
                  </a:txBody>
                  <a:tcPr/>
                </a:tc>
                <a:tc>
                  <a:txBody>
                    <a:bodyPr/>
                    <a:lstStyle/>
                    <a:p>
                      <a:r>
                        <a:rPr lang="tr-TR" sz="1400" dirty="0"/>
                        <a:t>6</a:t>
                      </a:r>
                    </a:p>
                  </a:txBody>
                  <a:tcPr/>
                </a:tc>
                <a:tc>
                  <a:txBody>
                    <a:bodyPr/>
                    <a:lstStyle/>
                    <a:p>
                      <a:r>
                        <a:rPr lang="tr-TR" sz="1400" dirty="0"/>
                        <a:t>5.39</a:t>
                      </a:r>
                    </a:p>
                  </a:txBody>
                  <a:tcPr/>
                </a:tc>
                <a:tc>
                  <a:txBody>
                    <a:bodyPr/>
                    <a:lstStyle/>
                    <a:p>
                      <a:r>
                        <a:rPr lang="tr-TR" sz="1400" dirty="0"/>
                        <a:t>8</a:t>
                      </a:r>
                    </a:p>
                  </a:txBody>
                  <a:tcPr/>
                </a:tc>
                <a:tc>
                  <a:txBody>
                    <a:bodyPr/>
                    <a:lstStyle/>
                    <a:p>
                      <a:endParaRPr lang="tr-TR" sz="1400" dirty="0"/>
                    </a:p>
                  </a:txBody>
                  <a:tcPr/>
                </a:tc>
                <a:extLst>
                  <a:ext uri="{0D108BD9-81ED-4DB2-BD59-A6C34878D82A}">
                    <a16:rowId xmlns:a16="http://schemas.microsoft.com/office/drawing/2014/main" val="10002"/>
                  </a:ext>
                </a:extLst>
              </a:tr>
              <a:tr h="312753">
                <a:tc>
                  <a:txBody>
                    <a:bodyPr/>
                    <a:lstStyle/>
                    <a:p>
                      <a:r>
                        <a:rPr lang="tr-TR" sz="1400" dirty="0"/>
                        <a:t>3</a:t>
                      </a:r>
                    </a:p>
                  </a:txBody>
                  <a:tcPr/>
                </a:tc>
                <a:tc>
                  <a:txBody>
                    <a:bodyPr/>
                    <a:lstStyle/>
                    <a:p>
                      <a:r>
                        <a:rPr lang="tr-TR" sz="1400" dirty="0"/>
                        <a:t>4</a:t>
                      </a:r>
                    </a:p>
                  </a:txBody>
                  <a:tcPr/>
                </a:tc>
                <a:tc>
                  <a:txBody>
                    <a:bodyPr/>
                    <a:lstStyle/>
                    <a:p>
                      <a:r>
                        <a:rPr lang="tr-TR" sz="1400" dirty="0"/>
                        <a:t>5.00</a:t>
                      </a:r>
                    </a:p>
                  </a:txBody>
                  <a:tcPr/>
                </a:tc>
                <a:tc>
                  <a:txBody>
                    <a:bodyPr/>
                    <a:lstStyle/>
                    <a:p>
                      <a:r>
                        <a:rPr lang="tr-TR" sz="1400" dirty="0"/>
                        <a:t>6</a:t>
                      </a:r>
                    </a:p>
                  </a:txBody>
                  <a:tcPr/>
                </a:tc>
                <a:tc>
                  <a:txBody>
                    <a:bodyPr/>
                    <a:lstStyle/>
                    <a:p>
                      <a:endParaRPr lang="tr-TR" sz="1400" dirty="0"/>
                    </a:p>
                  </a:txBody>
                  <a:tcPr/>
                </a:tc>
                <a:extLst>
                  <a:ext uri="{0D108BD9-81ED-4DB2-BD59-A6C34878D82A}">
                    <a16:rowId xmlns:a16="http://schemas.microsoft.com/office/drawing/2014/main" val="10003"/>
                  </a:ext>
                </a:extLst>
              </a:tr>
              <a:tr h="312753">
                <a:tc>
                  <a:txBody>
                    <a:bodyPr/>
                    <a:lstStyle/>
                    <a:p>
                      <a:r>
                        <a:rPr lang="tr-TR" sz="1400" dirty="0"/>
                        <a:t>4</a:t>
                      </a:r>
                    </a:p>
                  </a:txBody>
                  <a:tcPr/>
                </a:tc>
                <a:tc>
                  <a:txBody>
                    <a:bodyPr/>
                    <a:lstStyle/>
                    <a:p>
                      <a:r>
                        <a:rPr lang="tr-TR" sz="1400" dirty="0"/>
                        <a:t>10</a:t>
                      </a:r>
                    </a:p>
                  </a:txBody>
                  <a:tcPr/>
                </a:tc>
                <a:tc>
                  <a:txBody>
                    <a:bodyPr/>
                    <a:lstStyle/>
                    <a:p>
                      <a:r>
                        <a:rPr lang="tr-TR" sz="1400" dirty="0"/>
                        <a:t>7.21</a:t>
                      </a:r>
                    </a:p>
                  </a:txBody>
                  <a:tcPr/>
                </a:tc>
                <a:tc>
                  <a:txBody>
                    <a:bodyPr/>
                    <a:lstStyle/>
                    <a:p>
                      <a:r>
                        <a:rPr lang="tr-TR" sz="1400" dirty="0"/>
                        <a:t>10</a:t>
                      </a:r>
                    </a:p>
                  </a:txBody>
                  <a:tcPr/>
                </a:tc>
                <a:tc>
                  <a:txBody>
                    <a:bodyPr/>
                    <a:lstStyle/>
                    <a:p>
                      <a:endParaRPr lang="tr-TR" sz="1400" dirty="0"/>
                    </a:p>
                  </a:txBody>
                  <a:tcPr/>
                </a:tc>
                <a:extLst>
                  <a:ext uri="{0D108BD9-81ED-4DB2-BD59-A6C34878D82A}">
                    <a16:rowId xmlns:a16="http://schemas.microsoft.com/office/drawing/2014/main" val="10004"/>
                  </a:ext>
                </a:extLst>
              </a:tr>
              <a:tr h="312753">
                <a:tc>
                  <a:txBody>
                    <a:bodyPr/>
                    <a:lstStyle/>
                    <a:p>
                      <a:r>
                        <a:rPr lang="tr-TR" sz="1400" dirty="0"/>
                        <a:t>5</a:t>
                      </a:r>
                    </a:p>
                  </a:txBody>
                  <a:tcPr/>
                </a:tc>
                <a:tc>
                  <a:txBody>
                    <a:bodyPr/>
                    <a:lstStyle/>
                    <a:p>
                      <a:r>
                        <a:rPr lang="tr-TR" sz="1400" dirty="0"/>
                        <a:t>8</a:t>
                      </a:r>
                    </a:p>
                  </a:txBody>
                  <a:tcPr/>
                </a:tc>
                <a:tc>
                  <a:txBody>
                    <a:bodyPr/>
                    <a:lstStyle/>
                    <a:p>
                      <a:r>
                        <a:rPr lang="tr-TR" sz="1400" dirty="0"/>
                        <a:t>5.00</a:t>
                      </a:r>
                    </a:p>
                  </a:txBody>
                  <a:tcPr/>
                </a:tc>
                <a:tc>
                  <a:txBody>
                    <a:bodyPr/>
                    <a:lstStyle/>
                    <a:p>
                      <a:r>
                        <a:rPr lang="tr-TR" sz="1400" dirty="0"/>
                        <a:t>5</a:t>
                      </a:r>
                    </a:p>
                  </a:txBody>
                  <a:tcPr/>
                </a:tc>
                <a:tc>
                  <a:txBody>
                    <a:bodyPr/>
                    <a:lstStyle/>
                    <a:p>
                      <a:endParaRPr lang="tr-TR" sz="1400" dirty="0"/>
                    </a:p>
                  </a:txBody>
                  <a:tcPr/>
                </a:tc>
                <a:extLst>
                  <a:ext uri="{0D108BD9-81ED-4DB2-BD59-A6C34878D82A}">
                    <a16:rowId xmlns:a16="http://schemas.microsoft.com/office/drawing/2014/main" val="10005"/>
                  </a:ext>
                </a:extLst>
              </a:tr>
              <a:tr h="312753">
                <a:tc>
                  <a:txBody>
                    <a:bodyPr/>
                    <a:lstStyle/>
                    <a:p>
                      <a:r>
                        <a:rPr lang="tr-TR" sz="1400" dirty="0"/>
                        <a:t>6</a:t>
                      </a:r>
                    </a:p>
                  </a:txBody>
                  <a:tcPr>
                    <a:solidFill>
                      <a:schemeClr val="tx2">
                        <a:lumMod val="90000"/>
                      </a:schemeClr>
                    </a:solidFill>
                  </a:tcPr>
                </a:tc>
                <a:tc>
                  <a:txBody>
                    <a:bodyPr/>
                    <a:lstStyle/>
                    <a:p>
                      <a:r>
                        <a:rPr lang="tr-TR" sz="1400" dirty="0"/>
                        <a:t>3</a:t>
                      </a:r>
                    </a:p>
                  </a:txBody>
                  <a:tcPr>
                    <a:solidFill>
                      <a:schemeClr val="tx2">
                        <a:lumMod val="90000"/>
                      </a:schemeClr>
                    </a:solidFill>
                  </a:tcPr>
                </a:tc>
                <a:tc>
                  <a:txBody>
                    <a:bodyPr/>
                    <a:lstStyle/>
                    <a:p>
                      <a:r>
                        <a:rPr lang="tr-TR" sz="1400" dirty="0"/>
                        <a:t>2.24</a:t>
                      </a:r>
                    </a:p>
                  </a:txBody>
                  <a:tcPr>
                    <a:solidFill>
                      <a:schemeClr val="tx2">
                        <a:lumMod val="90000"/>
                      </a:schemeClr>
                    </a:solidFill>
                  </a:tcPr>
                </a:tc>
                <a:tc>
                  <a:txBody>
                    <a:bodyPr/>
                    <a:lstStyle/>
                    <a:p>
                      <a:r>
                        <a:rPr lang="tr-TR" sz="1400" dirty="0"/>
                        <a:t>1</a:t>
                      </a:r>
                    </a:p>
                  </a:txBody>
                  <a:tcPr>
                    <a:solidFill>
                      <a:schemeClr val="tx2">
                        <a:lumMod val="90000"/>
                      </a:schemeClr>
                    </a:solidFill>
                  </a:tcPr>
                </a:tc>
                <a:tc>
                  <a:txBody>
                    <a:bodyPr/>
                    <a:lstStyle/>
                    <a:p>
                      <a:r>
                        <a:rPr lang="tr-TR" sz="1400" dirty="0"/>
                        <a:t>İYİ</a:t>
                      </a:r>
                    </a:p>
                  </a:txBody>
                  <a:tcPr>
                    <a:solidFill>
                      <a:schemeClr val="tx2">
                        <a:lumMod val="90000"/>
                      </a:schemeClr>
                    </a:solidFill>
                  </a:tcPr>
                </a:tc>
                <a:extLst>
                  <a:ext uri="{0D108BD9-81ED-4DB2-BD59-A6C34878D82A}">
                    <a16:rowId xmlns:a16="http://schemas.microsoft.com/office/drawing/2014/main" val="10006"/>
                  </a:ext>
                </a:extLst>
              </a:tr>
              <a:tr h="312753">
                <a:tc>
                  <a:txBody>
                    <a:bodyPr/>
                    <a:lstStyle/>
                    <a:p>
                      <a:r>
                        <a:rPr lang="tr-TR" sz="1400" dirty="0"/>
                        <a:t>7</a:t>
                      </a:r>
                    </a:p>
                  </a:txBody>
                  <a:tcPr/>
                </a:tc>
                <a:tc>
                  <a:txBody>
                    <a:bodyPr/>
                    <a:lstStyle/>
                    <a:p>
                      <a:r>
                        <a:rPr lang="tr-TR" sz="1400" dirty="0"/>
                        <a:t>9</a:t>
                      </a:r>
                    </a:p>
                  </a:txBody>
                  <a:tcPr/>
                </a:tc>
                <a:tc>
                  <a:txBody>
                    <a:bodyPr/>
                    <a:lstStyle/>
                    <a:p>
                      <a:r>
                        <a:rPr lang="tr-TR" sz="1400" dirty="0"/>
                        <a:t>5.10</a:t>
                      </a:r>
                    </a:p>
                  </a:txBody>
                  <a:tcPr/>
                </a:tc>
                <a:tc>
                  <a:txBody>
                    <a:bodyPr/>
                    <a:lstStyle/>
                    <a:p>
                      <a:r>
                        <a:rPr lang="tr-TR" sz="1400" dirty="0"/>
                        <a:t>7</a:t>
                      </a:r>
                    </a:p>
                  </a:txBody>
                  <a:tcPr/>
                </a:tc>
                <a:tc>
                  <a:txBody>
                    <a:bodyPr/>
                    <a:lstStyle/>
                    <a:p>
                      <a:endParaRPr lang="tr-TR" sz="1400" dirty="0"/>
                    </a:p>
                  </a:txBody>
                  <a:tcPr/>
                </a:tc>
                <a:extLst>
                  <a:ext uri="{0D108BD9-81ED-4DB2-BD59-A6C34878D82A}">
                    <a16:rowId xmlns:a16="http://schemas.microsoft.com/office/drawing/2014/main" val="10007"/>
                  </a:ext>
                </a:extLst>
              </a:tr>
              <a:tr h="312753">
                <a:tc>
                  <a:txBody>
                    <a:bodyPr/>
                    <a:lstStyle/>
                    <a:p>
                      <a:r>
                        <a:rPr lang="tr-TR" sz="1400" dirty="0"/>
                        <a:t>9</a:t>
                      </a:r>
                    </a:p>
                  </a:txBody>
                  <a:tcPr>
                    <a:solidFill>
                      <a:schemeClr val="bg2">
                        <a:lumMod val="40000"/>
                        <a:lumOff val="60000"/>
                      </a:schemeClr>
                    </a:solidFill>
                  </a:tcPr>
                </a:tc>
                <a:tc>
                  <a:txBody>
                    <a:bodyPr/>
                    <a:lstStyle/>
                    <a:p>
                      <a:r>
                        <a:rPr lang="tr-TR" sz="1400" dirty="0"/>
                        <a:t>7</a:t>
                      </a:r>
                    </a:p>
                  </a:txBody>
                  <a:tcPr>
                    <a:solidFill>
                      <a:schemeClr val="bg2">
                        <a:lumMod val="40000"/>
                        <a:lumOff val="60000"/>
                      </a:schemeClr>
                    </a:solidFill>
                  </a:tcPr>
                </a:tc>
                <a:tc>
                  <a:txBody>
                    <a:bodyPr/>
                    <a:lstStyle/>
                    <a:p>
                      <a:r>
                        <a:rPr lang="tr-TR" sz="1400" dirty="0"/>
                        <a:t>3.16</a:t>
                      </a:r>
                    </a:p>
                  </a:txBody>
                  <a:tcPr>
                    <a:solidFill>
                      <a:schemeClr val="bg2">
                        <a:lumMod val="40000"/>
                        <a:lumOff val="60000"/>
                      </a:schemeClr>
                    </a:solidFill>
                  </a:tcPr>
                </a:tc>
                <a:tc>
                  <a:txBody>
                    <a:bodyPr/>
                    <a:lstStyle/>
                    <a:p>
                      <a:r>
                        <a:rPr lang="tr-TR" sz="1400" dirty="0"/>
                        <a:t>3</a:t>
                      </a:r>
                    </a:p>
                  </a:txBody>
                  <a:tcPr>
                    <a:solidFill>
                      <a:schemeClr val="bg2">
                        <a:lumMod val="40000"/>
                        <a:lumOff val="60000"/>
                      </a:schemeClr>
                    </a:solidFill>
                  </a:tcPr>
                </a:tc>
                <a:tc>
                  <a:txBody>
                    <a:bodyPr/>
                    <a:lstStyle/>
                    <a:p>
                      <a:r>
                        <a:rPr lang="tr-TR" sz="1400" dirty="0"/>
                        <a:t>KÖTÜ</a:t>
                      </a:r>
                    </a:p>
                  </a:txBody>
                  <a:tcPr>
                    <a:solidFill>
                      <a:schemeClr val="bg2">
                        <a:lumMod val="40000"/>
                        <a:lumOff val="60000"/>
                      </a:schemeClr>
                    </a:solidFill>
                  </a:tcPr>
                </a:tc>
                <a:extLst>
                  <a:ext uri="{0D108BD9-81ED-4DB2-BD59-A6C34878D82A}">
                    <a16:rowId xmlns:a16="http://schemas.microsoft.com/office/drawing/2014/main" val="10008"/>
                  </a:ext>
                </a:extLst>
              </a:tr>
              <a:tr h="312753">
                <a:tc>
                  <a:txBody>
                    <a:bodyPr/>
                    <a:lstStyle/>
                    <a:p>
                      <a:r>
                        <a:rPr lang="tr-TR" sz="1400" dirty="0"/>
                        <a:t>11</a:t>
                      </a:r>
                    </a:p>
                  </a:txBody>
                  <a:tcPr>
                    <a:solidFill>
                      <a:schemeClr val="bg2">
                        <a:lumMod val="40000"/>
                        <a:lumOff val="60000"/>
                      </a:schemeClr>
                    </a:solidFill>
                  </a:tcPr>
                </a:tc>
                <a:tc>
                  <a:txBody>
                    <a:bodyPr/>
                    <a:lstStyle/>
                    <a:p>
                      <a:r>
                        <a:rPr lang="tr-TR" sz="1400" dirty="0"/>
                        <a:t>7</a:t>
                      </a:r>
                    </a:p>
                  </a:txBody>
                  <a:tcPr>
                    <a:solidFill>
                      <a:schemeClr val="bg2">
                        <a:lumMod val="40000"/>
                        <a:lumOff val="60000"/>
                      </a:schemeClr>
                    </a:solidFill>
                  </a:tcPr>
                </a:tc>
                <a:tc>
                  <a:txBody>
                    <a:bodyPr/>
                    <a:lstStyle/>
                    <a:p>
                      <a:r>
                        <a:rPr lang="tr-TR" sz="1400" dirty="0"/>
                        <a:t>4.24</a:t>
                      </a:r>
                    </a:p>
                  </a:txBody>
                  <a:tcPr>
                    <a:solidFill>
                      <a:schemeClr val="bg2">
                        <a:lumMod val="40000"/>
                        <a:lumOff val="60000"/>
                      </a:schemeClr>
                    </a:solidFill>
                  </a:tcPr>
                </a:tc>
                <a:tc>
                  <a:txBody>
                    <a:bodyPr/>
                    <a:lstStyle/>
                    <a:p>
                      <a:r>
                        <a:rPr lang="tr-TR" sz="1400" dirty="0"/>
                        <a:t>4</a:t>
                      </a:r>
                    </a:p>
                  </a:txBody>
                  <a:tcPr>
                    <a:solidFill>
                      <a:schemeClr val="bg2">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KÖTÜ</a:t>
                      </a:r>
                    </a:p>
                  </a:txBody>
                  <a:tcPr>
                    <a:solidFill>
                      <a:schemeClr val="bg2">
                        <a:lumMod val="40000"/>
                        <a:lumOff val="60000"/>
                      </a:schemeClr>
                    </a:solidFill>
                  </a:tcPr>
                </a:tc>
                <a:extLst>
                  <a:ext uri="{0D108BD9-81ED-4DB2-BD59-A6C34878D82A}">
                    <a16:rowId xmlns:a16="http://schemas.microsoft.com/office/drawing/2014/main" val="10009"/>
                  </a:ext>
                </a:extLst>
              </a:tr>
              <a:tr h="312753">
                <a:tc>
                  <a:txBody>
                    <a:bodyPr/>
                    <a:lstStyle/>
                    <a:p>
                      <a:r>
                        <a:rPr lang="tr-TR" sz="1400" dirty="0"/>
                        <a:t>10</a:t>
                      </a:r>
                    </a:p>
                  </a:txBody>
                  <a:tcPr>
                    <a:solidFill>
                      <a:schemeClr val="bg2">
                        <a:lumMod val="40000"/>
                        <a:lumOff val="60000"/>
                      </a:schemeClr>
                    </a:solidFill>
                  </a:tcPr>
                </a:tc>
                <a:tc>
                  <a:txBody>
                    <a:bodyPr/>
                    <a:lstStyle/>
                    <a:p>
                      <a:r>
                        <a:rPr lang="tr-TR" sz="1400" dirty="0"/>
                        <a:t>2</a:t>
                      </a:r>
                    </a:p>
                  </a:txBody>
                  <a:tcPr>
                    <a:solidFill>
                      <a:schemeClr val="bg2">
                        <a:lumMod val="40000"/>
                        <a:lumOff val="60000"/>
                      </a:schemeClr>
                    </a:solidFill>
                  </a:tcPr>
                </a:tc>
                <a:tc>
                  <a:txBody>
                    <a:bodyPr/>
                    <a:lstStyle/>
                    <a:p>
                      <a:r>
                        <a:rPr lang="tr-TR" sz="1400" dirty="0"/>
                        <a:t>2.83</a:t>
                      </a:r>
                    </a:p>
                  </a:txBody>
                  <a:tcPr>
                    <a:solidFill>
                      <a:schemeClr val="bg2">
                        <a:lumMod val="40000"/>
                        <a:lumOff val="60000"/>
                      </a:schemeClr>
                    </a:solidFill>
                  </a:tcPr>
                </a:tc>
                <a:tc>
                  <a:txBody>
                    <a:bodyPr/>
                    <a:lstStyle/>
                    <a:p>
                      <a:r>
                        <a:rPr lang="tr-TR" sz="1400" dirty="0"/>
                        <a:t>2</a:t>
                      </a:r>
                    </a:p>
                  </a:txBody>
                  <a:tcPr>
                    <a:solidFill>
                      <a:schemeClr val="bg2">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KÖTÜ</a:t>
                      </a:r>
                    </a:p>
                  </a:txBody>
                  <a:tcPr>
                    <a:solidFill>
                      <a:schemeClr val="bg2">
                        <a:lumMod val="40000"/>
                        <a:lumOff val="60000"/>
                      </a:schemeClr>
                    </a:solidFill>
                  </a:tcPr>
                </a:tc>
                <a:extLst>
                  <a:ext uri="{0D108BD9-81ED-4DB2-BD59-A6C34878D82A}">
                    <a16:rowId xmlns:a16="http://schemas.microsoft.com/office/drawing/2014/main" val="10010"/>
                  </a:ext>
                </a:extLst>
              </a:tr>
            </a:tbl>
          </a:graphicData>
        </a:graphic>
      </p:graphicFrame>
      <p:sp>
        <p:nvSpPr>
          <p:cNvPr id="5" name="Metin kutusu 4"/>
          <p:cNvSpPr txBox="1"/>
          <p:nvPr/>
        </p:nvSpPr>
        <p:spPr>
          <a:xfrm>
            <a:off x="395537" y="5517232"/>
            <a:ext cx="8496944" cy="584775"/>
          </a:xfrm>
          <a:prstGeom prst="rect">
            <a:avLst/>
          </a:prstGeom>
          <a:noFill/>
        </p:spPr>
        <p:txBody>
          <a:bodyPr wrap="square" rtlCol="0">
            <a:spAutoFit/>
          </a:bodyPr>
          <a:lstStyle/>
          <a:p>
            <a:r>
              <a:rPr lang="tr-TR" sz="1600" b="1" dirty="0">
                <a:solidFill>
                  <a:srgbClr val="002060"/>
                </a:solidFill>
              </a:rPr>
              <a:t>e) Yeni gözlemin sınıfı</a:t>
            </a:r>
            <a:r>
              <a:rPr lang="tr-TR" sz="1600" dirty="0">
                <a:solidFill>
                  <a:srgbClr val="002060"/>
                </a:solidFill>
              </a:rPr>
              <a:t>: KÖTÜ </a:t>
            </a:r>
            <a:r>
              <a:rPr lang="tr-TR" sz="1600" dirty="0"/>
              <a:t>değerlerinin sayısı </a:t>
            </a:r>
            <a:r>
              <a:rPr lang="tr-TR" sz="1600" dirty="0">
                <a:solidFill>
                  <a:srgbClr val="002060"/>
                </a:solidFill>
              </a:rPr>
              <a:t>İYİ</a:t>
            </a:r>
            <a:r>
              <a:rPr lang="tr-TR" sz="1600" dirty="0"/>
              <a:t> değerinin sayısından fazla sayıda olduğu için (8,4) noktasının sınıfı </a:t>
            </a:r>
            <a:r>
              <a:rPr lang="tr-TR" sz="1600" dirty="0">
                <a:solidFill>
                  <a:srgbClr val="002060"/>
                </a:solidFill>
              </a:rPr>
              <a:t>KÖTÜ</a:t>
            </a:r>
            <a:r>
              <a:rPr lang="tr-TR" sz="1600" dirty="0"/>
              <a:t> olarak belirlenmiştir.</a:t>
            </a:r>
          </a:p>
        </p:txBody>
      </p:sp>
    </p:spTree>
    <p:extLst>
      <p:ext uri="{BB962C8B-B14F-4D97-AF65-F5344CB8AC3E}">
        <p14:creationId xmlns:p14="http://schemas.microsoft.com/office/powerpoint/2010/main" val="18929693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79512" y="548680"/>
            <a:ext cx="8604448" cy="1656184"/>
          </a:xfrm>
        </p:spPr>
        <p:txBody>
          <a:bodyPr/>
          <a:lstStyle/>
          <a:p>
            <a:pPr marL="0" indent="0">
              <a:buNone/>
            </a:pPr>
            <a:r>
              <a:rPr lang="tr-TR" b="1" dirty="0">
                <a:solidFill>
                  <a:srgbClr val="002060"/>
                </a:solidFill>
              </a:rPr>
              <a:t>Uygulama 2</a:t>
            </a:r>
          </a:p>
          <a:p>
            <a:pPr marL="0" indent="0">
              <a:buNone/>
            </a:pPr>
            <a:r>
              <a:rPr lang="tr-TR" sz="1600" dirty="0">
                <a:solidFill>
                  <a:srgbClr val="002060"/>
                </a:solidFill>
              </a:rPr>
              <a:t>Aşağıda verilen gözlem tablosunu göz önüne alalım. Gözlemler üç değişkenlidir. </a:t>
            </a:r>
            <a:r>
              <a:rPr lang="tr-TR" sz="1600" b="1" dirty="0">
                <a:solidFill>
                  <a:srgbClr val="002060"/>
                </a:solidFill>
              </a:rPr>
              <a:t>Y </a:t>
            </a:r>
            <a:r>
              <a:rPr lang="tr-TR" sz="1600" dirty="0">
                <a:solidFill>
                  <a:srgbClr val="002060"/>
                </a:solidFill>
              </a:rPr>
              <a:t>ise sınıf niteliğini ifade etmektedir. Bu verilere dayanarak (7,8,5) noktasının hangi sınıf değerine sahip olduğunu belirlemek istiyoruz. Ancak bu uygulamayı gerçek gözlem değerleriyle değil dönüştürülmüş değerlerle yapacağız.</a:t>
            </a:r>
            <a:endParaRPr lang="tr-TR" sz="1600" dirty="0"/>
          </a:p>
        </p:txBody>
      </p:sp>
      <p:graphicFrame>
        <p:nvGraphicFramePr>
          <p:cNvPr id="4" name="İçerik Yer Tutucusu 3"/>
          <p:cNvGraphicFramePr>
            <a:graphicFrameLocks/>
          </p:cNvGraphicFramePr>
          <p:nvPr/>
        </p:nvGraphicFramePr>
        <p:xfrm>
          <a:off x="467544" y="2636912"/>
          <a:ext cx="7344816" cy="2520282"/>
        </p:xfrm>
        <a:graphic>
          <a:graphicData uri="http://schemas.openxmlformats.org/drawingml/2006/table">
            <a:tbl>
              <a:tblPr firstRow="1" bandRow="1">
                <a:tableStyleId>{7DF18680-E054-41AD-8BC1-D1AEF772440D}</a:tableStyleId>
              </a:tblPr>
              <a:tblGrid>
                <a:gridCol w="1836204">
                  <a:extLst>
                    <a:ext uri="{9D8B030D-6E8A-4147-A177-3AD203B41FA5}">
                      <a16:colId xmlns:a16="http://schemas.microsoft.com/office/drawing/2014/main" val="20000"/>
                    </a:ext>
                  </a:extLst>
                </a:gridCol>
                <a:gridCol w="1836204">
                  <a:extLst>
                    <a:ext uri="{9D8B030D-6E8A-4147-A177-3AD203B41FA5}">
                      <a16:colId xmlns:a16="http://schemas.microsoft.com/office/drawing/2014/main" val="20001"/>
                    </a:ext>
                  </a:extLst>
                </a:gridCol>
                <a:gridCol w="1836204">
                  <a:extLst>
                    <a:ext uri="{9D8B030D-6E8A-4147-A177-3AD203B41FA5}">
                      <a16:colId xmlns:a16="http://schemas.microsoft.com/office/drawing/2014/main" val="20002"/>
                    </a:ext>
                  </a:extLst>
                </a:gridCol>
                <a:gridCol w="1836204">
                  <a:extLst>
                    <a:ext uri="{9D8B030D-6E8A-4147-A177-3AD203B41FA5}">
                      <a16:colId xmlns:a16="http://schemas.microsoft.com/office/drawing/2014/main" val="20003"/>
                    </a:ext>
                  </a:extLst>
                </a:gridCol>
              </a:tblGrid>
              <a:tr h="420047">
                <a:tc>
                  <a:txBody>
                    <a:bodyPr/>
                    <a:lstStyle/>
                    <a:p>
                      <a:r>
                        <a:rPr lang="tr-TR" sz="1400" dirty="0"/>
                        <a:t>X1</a:t>
                      </a:r>
                    </a:p>
                  </a:txBody>
                  <a:tcPr/>
                </a:tc>
                <a:tc>
                  <a:txBody>
                    <a:bodyPr/>
                    <a:lstStyle/>
                    <a:p>
                      <a:r>
                        <a:rPr lang="tr-TR" sz="1400" dirty="0"/>
                        <a:t>X2</a:t>
                      </a:r>
                    </a:p>
                  </a:txBody>
                  <a:tcPr/>
                </a:tc>
                <a:tc>
                  <a:txBody>
                    <a:bodyPr/>
                    <a:lstStyle/>
                    <a:p>
                      <a:r>
                        <a:rPr lang="tr-TR" sz="1400" dirty="0"/>
                        <a:t>X3</a:t>
                      </a:r>
                    </a:p>
                  </a:txBody>
                  <a:tcPr/>
                </a:tc>
                <a:tc>
                  <a:txBody>
                    <a:bodyPr/>
                    <a:lstStyle/>
                    <a:p>
                      <a:r>
                        <a:rPr lang="tr-TR" sz="1400" dirty="0"/>
                        <a:t>Y</a:t>
                      </a:r>
                    </a:p>
                  </a:txBody>
                  <a:tcPr/>
                </a:tc>
                <a:extLst>
                  <a:ext uri="{0D108BD9-81ED-4DB2-BD59-A6C34878D82A}">
                    <a16:rowId xmlns:a16="http://schemas.microsoft.com/office/drawing/2014/main" val="10000"/>
                  </a:ext>
                </a:extLst>
              </a:tr>
              <a:tr h="420047">
                <a:tc>
                  <a:txBody>
                    <a:bodyPr/>
                    <a:lstStyle/>
                    <a:p>
                      <a:r>
                        <a:rPr lang="tr-TR" sz="1400" dirty="0"/>
                        <a:t>10</a:t>
                      </a:r>
                    </a:p>
                  </a:txBody>
                  <a:tcPr/>
                </a:tc>
                <a:tc>
                  <a:txBody>
                    <a:bodyPr/>
                    <a:lstStyle/>
                    <a:p>
                      <a:r>
                        <a:rPr lang="tr-TR" sz="1400" dirty="0"/>
                        <a:t>5</a:t>
                      </a:r>
                    </a:p>
                  </a:txBody>
                  <a:tcPr/>
                </a:tc>
                <a:tc>
                  <a:txBody>
                    <a:bodyPr/>
                    <a:lstStyle/>
                    <a:p>
                      <a:r>
                        <a:rPr lang="tr-TR" sz="1400" dirty="0"/>
                        <a:t>19</a:t>
                      </a:r>
                    </a:p>
                  </a:txBody>
                  <a:tcPr/>
                </a:tc>
                <a:tc>
                  <a:txBody>
                    <a:bodyPr/>
                    <a:lstStyle/>
                    <a:p>
                      <a:r>
                        <a:rPr lang="tr-TR" sz="1400" dirty="0"/>
                        <a:t>EVET</a:t>
                      </a:r>
                    </a:p>
                  </a:txBody>
                  <a:tcPr/>
                </a:tc>
                <a:extLst>
                  <a:ext uri="{0D108BD9-81ED-4DB2-BD59-A6C34878D82A}">
                    <a16:rowId xmlns:a16="http://schemas.microsoft.com/office/drawing/2014/main" val="10001"/>
                  </a:ext>
                </a:extLst>
              </a:tr>
              <a:tr h="420047">
                <a:tc>
                  <a:txBody>
                    <a:bodyPr/>
                    <a:lstStyle/>
                    <a:p>
                      <a:r>
                        <a:rPr lang="tr-TR" sz="1400" dirty="0"/>
                        <a:t>8</a:t>
                      </a:r>
                    </a:p>
                  </a:txBody>
                  <a:tcPr/>
                </a:tc>
                <a:tc>
                  <a:txBody>
                    <a:bodyPr/>
                    <a:lstStyle/>
                    <a:p>
                      <a:r>
                        <a:rPr lang="tr-TR" sz="1400" dirty="0"/>
                        <a:t>2</a:t>
                      </a:r>
                    </a:p>
                  </a:txBody>
                  <a:tcPr/>
                </a:tc>
                <a:tc>
                  <a:txBody>
                    <a:bodyPr/>
                    <a:lstStyle/>
                    <a:p>
                      <a:r>
                        <a:rPr lang="tr-TR" sz="1400" dirty="0"/>
                        <a:t>4</a:t>
                      </a:r>
                    </a:p>
                  </a:txBody>
                  <a:tcPr/>
                </a:tc>
                <a:tc>
                  <a:txBody>
                    <a:bodyPr/>
                    <a:lstStyle/>
                    <a:p>
                      <a:r>
                        <a:rPr lang="tr-TR" sz="1400" dirty="0"/>
                        <a:t>HAYIR</a:t>
                      </a:r>
                    </a:p>
                  </a:txBody>
                  <a:tcPr/>
                </a:tc>
                <a:extLst>
                  <a:ext uri="{0D108BD9-81ED-4DB2-BD59-A6C34878D82A}">
                    <a16:rowId xmlns:a16="http://schemas.microsoft.com/office/drawing/2014/main" val="10002"/>
                  </a:ext>
                </a:extLst>
              </a:tr>
              <a:tr h="420047">
                <a:tc>
                  <a:txBody>
                    <a:bodyPr/>
                    <a:lstStyle/>
                    <a:p>
                      <a:r>
                        <a:rPr lang="tr-TR" sz="1400" dirty="0"/>
                        <a:t>18</a:t>
                      </a:r>
                    </a:p>
                  </a:txBody>
                  <a:tcPr/>
                </a:tc>
                <a:tc>
                  <a:txBody>
                    <a:bodyPr/>
                    <a:lstStyle/>
                    <a:p>
                      <a:r>
                        <a:rPr lang="tr-TR" sz="1400" dirty="0"/>
                        <a:t>16</a:t>
                      </a:r>
                    </a:p>
                  </a:txBody>
                  <a:tcPr/>
                </a:tc>
                <a:tc>
                  <a:txBody>
                    <a:bodyPr/>
                    <a:lstStyle/>
                    <a:p>
                      <a:r>
                        <a:rPr lang="tr-TR" sz="1400" dirty="0"/>
                        <a:t>6</a:t>
                      </a:r>
                    </a:p>
                  </a:txBody>
                  <a:tcPr/>
                </a:tc>
                <a:tc>
                  <a:txBody>
                    <a:bodyPr/>
                    <a:lstStyle/>
                    <a:p>
                      <a:r>
                        <a:rPr lang="tr-TR" sz="1400" dirty="0"/>
                        <a:t>HAYIR</a:t>
                      </a:r>
                    </a:p>
                  </a:txBody>
                  <a:tcPr/>
                </a:tc>
                <a:extLst>
                  <a:ext uri="{0D108BD9-81ED-4DB2-BD59-A6C34878D82A}">
                    <a16:rowId xmlns:a16="http://schemas.microsoft.com/office/drawing/2014/main" val="10003"/>
                  </a:ext>
                </a:extLst>
              </a:tr>
              <a:tr h="420047">
                <a:tc>
                  <a:txBody>
                    <a:bodyPr/>
                    <a:lstStyle/>
                    <a:p>
                      <a:r>
                        <a:rPr lang="tr-TR" sz="1400" dirty="0"/>
                        <a:t>12</a:t>
                      </a:r>
                    </a:p>
                  </a:txBody>
                  <a:tcPr/>
                </a:tc>
                <a:tc>
                  <a:txBody>
                    <a:bodyPr/>
                    <a:lstStyle/>
                    <a:p>
                      <a:r>
                        <a:rPr lang="tr-TR" sz="1400" dirty="0"/>
                        <a:t>15</a:t>
                      </a:r>
                    </a:p>
                  </a:txBody>
                  <a:tcPr/>
                </a:tc>
                <a:tc>
                  <a:txBody>
                    <a:bodyPr/>
                    <a:lstStyle/>
                    <a:p>
                      <a:r>
                        <a:rPr lang="tr-TR" sz="1400" dirty="0"/>
                        <a:t>8</a:t>
                      </a:r>
                    </a:p>
                  </a:txBody>
                  <a:tcPr/>
                </a:tc>
                <a:tc>
                  <a:txBody>
                    <a:bodyPr/>
                    <a:lstStyle/>
                    <a:p>
                      <a:r>
                        <a:rPr lang="tr-TR" sz="1400" dirty="0"/>
                        <a:t>EVET</a:t>
                      </a:r>
                    </a:p>
                  </a:txBody>
                  <a:tcPr/>
                </a:tc>
                <a:extLst>
                  <a:ext uri="{0D108BD9-81ED-4DB2-BD59-A6C34878D82A}">
                    <a16:rowId xmlns:a16="http://schemas.microsoft.com/office/drawing/2014/main" val="10004"/>
                  </a:ext>
                </a:extLst>
              </a:tr>
              <a:tr h="420047">
                <a:tc>
                  <a:txBody>
                    <a:bodyPr/>
                    <a:lstStyle/>
                    <a:p>
                      <a:r>
                        <a:rPr lang="tr-TR" sz="1400" dirty="0"/>
                        <a:t>3</a:t>
                      </a:r>
                    </a:p>
                  </a:txBody>
                  <a:tcPr/>
                </a:tc>
                <a:tc>
                  <a:txBody>
                    <a:bodyPr/>
                    <a:lstStyle/>
                    <a:p>
                      <a:r>
                        <a:rPr lang="tr-TR" sz="1400" dirty="0"/>
                        <a:t>15</a:t>
                      </a:r>
                    </a:p>
                  </a:txBody>
                  <a:tcPr/>
                </a:tc>
                <a:tc>
                  <a:txBody>
                    <a:bodyPr/>
                    <a:lstStyle/>
                    <a:p>
                      <a:r>
                        <a:rPr lang="tr-TR" sz="1400" dirty="0"/>
                        <a:t>15</a:t>
                      </a:r>
                    </a:p>
                  </a:txBody>
                  <a:tcPr/>
                </a:tc>
                <a:tc>
                  <a:txBody>
                    <a:bodyPr/>
                    <a:lstStyle/>
                    <a:p>
                      <a:r>
                        <a:rPr lang="tr-TR" sz="1400" dirty="0"/>
                        <a:t>EVET</a:t>
                      </a:r>
                    </a:p>
                  </a:txBody>
                  <a:tcPr/>
                </a:tc>
                <a:extLst>
                  <a:ext uri="{0D108BD9-81ED-4DB2-BD59-A6C34878D82A}">
                    <a16:rowId xmlns:a16="http://schemas.microsoft.com/office/drawing/2014/main" val="10005"/>
                  </a:ext>
                </a:extLst>
              </a:tr>
            </a:tbl>
          </a:graphicData>
        </a:graphic>
      </p:graphicFrame>
      <p:sp>
        <p:nvSpPr>
          <p:cNvPr id="5" name="Metin kutusu 4"/>
          <p:cNvSpPr txBox="1"/>
          <p:nvPr/>
        </p:nvSpPr>
        <p:spPr>
          <a:xfrm>
            <a:off x="395536" y="5229200"/>
            <a:ext cx="6912768" cy="307777"/>
          </a:xfrm>
          <a:prstGeom prst="rect">
            <a:avLst/>
          </a:prstGeom>
          <a:noFill/>
        </p:spPr>
        <p:txBody>
          <a:bodyPr wrap="square" rtlCol="0">
            <a:spAutoFit/>
          </a:bodyPr>
          <a:lstStyle/>
          <a:p>
            <a:r>
              <a:rPr lang="tr-TR" sz="1400" dirty="0">
                <a:solidFill>
                  <a:schemeClr val="bg1"/>
                </a:solidFill>
              </a:rPr>
              <a:t>Tablo5. Gözlem değerleri</a:t>
            </a:r>
          </a:p>
        </p:txBody>
      </p:sp>
    </p:spTree>
    <p:extLst>
      <p:ext uri="{BB962C8B-B14F-4D97-AF65-F5344CB8AC3E}">
        <p14:creationId xmlns:p14="http://schemas.microsoft.com/office/powerpoint/2010/main" val="140546413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323528" y="548681"/>
                <a:ext cx="7811027" cy="4176463"/>
              </a:xfrm>
            </p:spPr>
            <p:txBody>
              <a:bodyPr>
                <a:normAutofit/>
              </a:bodyPr>
              <a:lstStyle/>
              <a:p>
                <a:pPr marL="0" indent="0">
                  <a:buNone/>
                </a:pPr>
                <a:r>
                  <a:rPr lang="tr-TR" sz="1600" dirty="0">
                    <a:solidFill>
                      <a:srgbClr val="002060"/>
                    </a:solidFill>
                  </a:rPr>
                  <a:t>Gözlem değerlerini (0,1) aralığına göre dönüştürmek için min-max normalleştirme yöntemini uygulayacağız. Bu amaçla tablo5 deki gözlem değerleri için,</a:t>
                </a:r>
              </a:p>
              <a:p>
                <a:pPr marL="0" indent="0">
                  <a:buNone/>
                </a:pPr>
                <a:endParaRPr lang="tr-TR" sz="1600" dirty="0">
                  <a:solidFill>
                    <a:srgbClr val="002060"/>
                  </a:solidFill>
                </a:endParaRPr>
              </a:p>
              <a:p>
                <a:pPr marL="0" indent="0">
                  <a:buNone/>
                </a:pPr>
                <a:r>
                  <a:rPr lang="tr-TR" sz="2800" b="1" dirty="0">
                    <a:solidFill>
                      <a:srgbClr val="002060"/>
                    </a:solidFill>
                  </a:rPr>
                  <a:t>                  X*=</a:t>
                </a:r>
                <a14:m>
                  <m:oMath xmlns:m="http://schemas.openxmlformats.org/officeDocument/2006/math">
                    <m:f>
                      <m:fPr>
                        <m:ctrlPr>
                          <a:rPr lang="tr-TR" sz="2800" b="1" i="1" smtClean="0">
                            <a:solidFill>
                              <a:srgbClr val="002060"/>
                            </a:solidFill>
                            <a:latin typeface="Cambria Math" panose="02040503050406030204" pitchFamily="18" charset="0"/>
                          </a:rPr>
                        </m:ctrlPr>
                      </m:fPr>
                      <m:num>
                        <m:r>
                          <a:rPr lang="tr-TR" sz="2800" b="1" i="1" smtClean="0">
                            <a:solidFill>
                              <a:srgbClr val="002060"/>
                            </a:solidFill>
                            <a:latin typeface="Cambria Math"/>
                          </a:rPr>
                          <m:t>𝑿</m:t>
                        </m:r>
                        <m:r>
                          <a:rPr lang="tr-TR" sz="2800" b="1" i="1" smtClean="0">
                            <a:solidFill>
                              <a:srgbClr val="002060"/>
                            </a:solidFill>
                            <a:latin typeface="Cambria Math"/>
                          </a:rPr>
                          <m:t>−</m:t>
                        </m:r>
                        <m:r>
                          <a:rPr lang="tr-TR" sz="2800" b="1" i="1" smtClean="0">
                            <a:solidFill>
                              <a:srgbClr val="002060"/>
                            </a:solidFill>
                            <a:latin typeface="Cambria Math"/>
                          </a:rPr>
                          <m:t>𝑿𝒎𝒊𝒏</m:t>
                        </m:r>
                      </m:num>
                      <m:den>
                        <m:r>
                          <a:rPr lang="tr-TR" sz="2800" b="1" i="1" smtClean="0">
                            <a:solidFill>
                              <a:srgbClr val="002060"/>
                            </a:solidFill>
                            <a:latin typeface="Cambria Math"/>
                          </a:rPr>
                          <m:t>𝑿</m:t>
                        </m:r>
                        <m:r>
                          <a:rPr lang="tr-TR" sz="2800" b="1" i="1" baseline="-25000" smtClean="0">
                            <a:solidFill>
                              <a:srgbClr val="002060"/>
                            </a:solidFill>
                            <a:latin typeface="Cambria Math"/>
                          </a:rPr>
                          <m:t>𝒎𝒂𝒙</m:t>
                        </m:r>
                        <m:r>
                          <a:rPr lang="tr-TR" sz="2800" b="1" i="1" smtClean="0">
                            <a:solidFill>
                              <a:srgbClr val="002060"/>
                            </a:solidFill>
                            <a:latin typeface="Cambria Math"/>
                          </a:rPr>
                          <m:t>−</m:t>
                        </m:r>
                        <m:r>
                          <a:rPr lang="tr-TR" sz="2800" b="1" i="1" smtClean="0">
                            <a:solidFill>
                              <a:srgbClr val="002060"/>
                            </a:solidFill>
                            <a:latin typeface="Cambria Math"/>
                          </a:rPr>
                          <m:t>𝑿𝒎𝒊𝒏</m:t>
                        </m:r>
                      </m:den>
                    </m:f>
                  </m:oMath>
                </a14:m>
                <a:endParaRPr lang="tr-TR" sz="2800" b="1" dirty="0"/>
              </a:p>
              <a:p>
                <a:pPr marL="0" indent="0">
                  <a:buNone/>
                </a:pPr>
                <a:endParaRPr lang="tr-TR" sz="2800" b="1" dirty="0"/>
              </a:p>
              <a:p>
                <a:pPr marL="0" indent="0">
                  <a:buNone/>
                </a:pPr>
                <a:r>
                  <a:rPr lang="tr-TR" sz="1600" dirty="0">
                    <a:solidFill>
                      <a:srgbClr val="002060"/>
                    </a:solidFill>
                  </a:rPr>
                  <a:t>Bağıntısı uygulanır. Söz konusu bağıntıyı kitabımızın ikinci bölümünde ele alınarak incelemiştik. Burada X* dönüştürülmüş değerleri, X gözlem değerlerini, X</a:t>
                </a:r>
                <a:r>
                  <a:rPr lang="tr-TR" sz="1600" baseline="-25000" dirty="0">
                    <a:solidFill>
                      <a:srgbClr val="002060"/>
                    </a:solidFill>
                  </a:rPr>
                  <a:t>min</a:t>
                </a:r>
                <a:r>
                  <a:rPr lang="tr-TR" sz="1600" dirty="0">
                    <a:solidFill>
                      <a:srgbClr val="002060"/>
                    </a:solidFill>
                  </a:rPr>
                  <a:t> en küçük değerini ve X</a:t>
                </a:r>
                <a:r>
                  <a:rPr lang="tr-TR" sz="1600" baseline="-25000" dirty="0">
                    <a:solidFill>
                      <a:srgbClr val="002060"/>
                    </a:solidFill>
                  </a:rPr>
                  <a:t>max</a:t>
                </a:r>
                <a:r>
                  <a:rPr lang="tr-TR" sz="1600" dirty="0">
                    <a:solidFill>
                      <a:srgbClr val="002060"/>
                    </a:solidFill>
                  </a:rPr>
                  <a:t> en büyük gözlem değerini ifade etmektedir. Bu değerler aşağıdaki tablo üzerinde yer almaktadır.</a:t>
                </a:r>
              </a:p>
              <a:p>
                <a:pPr marL="0" indent="0">
                  <a:buNone/>
                </a:pPr>
                <a:endParaRPr lang="tr-TR" sz="1600" dirty="0">
                  <a:solidFill>
                    <a:srgbClr val="002060"/>
                  </a:solidFill>
                </a:endParaRP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323528" y="548681"/>
                <a:ext cx="7811027" cy="4176463"/>
              </a:xfrm>
              <a:blipFill rotWithShape="1">
                <a:blip r:embed="rId2"/>
                <a:stretch>
                  <a:fillRect l="-390" r="-1249"/>
                </a:stretch>
              </a:blipFill>
            </p:spPr>
            <p:txBody>
              <a:bodyPr/>
              <a:lstStyle/>
              <a:p>
                <a:r>
                  <a:rPr lang="tr-TR">
                    <a:noFill/>
                  </a:rPr>
                  <a:t> </a:t>
                </a:r>
              </a:p>
            </p:txBody>
          </p:sp>
        </mc:Fallback>
      </mc:AlternateContent>
      <p:graphicFrame>
        <p:nvGraphicFramePr>
          <p:cNvPr id="4" name="İçerik Yer Tutucusu 3"/>
          <p:cNvGraphicFramePr>
            <a:graphicFrameLocks/>
          </p:cNvGraphicFramePr>
          <p:nvPr/>
        </p:nvGraphicFramePr>
        <p:xfrm>
          <a:off x="395536" y="4509120"/>
          <a:ext cx="7632848" cy="1008111"/>
        </p:xfrm>
        <a:graphic>
          <a:graphicData uri="http://schemas.openxmlformats.org/drawingml/2006/table">
            <a:tbl>
              <a:tblPr firstRow="1" bandRow="1">
                <a:tableStyleId>{5C22544A-7EE6-4342-B048-85BDC9FD1C3A}</a:tableStyleId>
              </a:tblPr>
              <a:tblGrid>
                <a:gridCol w="1908212">
                  <a:extLst>
                    <a:ext uri="{9D8B030D-6E8A-4147-A177-3AD203B41FA5}">
                      <a16:colId xmlns:a16="http://schemas.microsoft.com/office/drawing/2014/main" val="20000"/>
                    </a:ext>
                  </a:extLst>
                </a:gridCol>
                <a:gridCol w="1908212">
                  <a:extLst>
                    <a:ext uri="{9D8B030D-6E8A-4147-A177-3AD203B41FA5}">
                      <a16:colId xmlns:a16="http://schemas.microsoft.com/office/drawing/2014/main" val="20001"/>
                    </a:ext>
                  </a:extLst>
                </a:gridCol>
                <a:gridCol w="1908212">
                  <a:extLst>
                    <a:ext uri="{9D8B030D-6E8A-4147-A177-3AD203B41FA5}">
                      <a16:colId xmlns:a16="http://schemas.microsoft.com/office/drawing/2014/main" val="20002"/>
                    </a:ext>
                  </a:extLst>
                </a:gridCol>
                <a:gridCol w="1908212">
                  <a:extLst>
                    <a:ext uri="{9D8B030D-6E8A-4147-A177-3AD203B41FA5}">
                      <a16:colId xmlns:a16="http://schemas.microsoft.com/office/drawing/2014/main" val="20003"/>
                    </a:ext>
                  </a:extLst>
                </a:gridCol>
              </a:tblGrid>
              <a:tr h="336037">
                <a:tc>
                  <a:txBody>
                    <a:bodyPr/>
                    <a:lstStyle/>
                    <a:p>
                      <a:endParaRPr lang="tr-TR" sz="1400" dirty="0"/>
                    </a:p>
                  </a:txBody>
                  <a:tcPr/>
                </a:tc>
                <a:tc>
                  <a:txBody>
                    <a:bodyPr/>
                    <a:lstStyle/>
                    <a:p>
                      <a:r>
                        <a:rPr lang="tr-TR" sz="1400" dirty="0"/>
                        <a:t>X1</a:t>
                      </a:r>
                    </a:p>
                  </a:txBody>
                  <a:tcPr/>
                </a:tc>
                <a:tc>
                  <a:txBody>
                    <a:bodyPr/>
                    <a:lstStyle/>
                    <a:p>
                      <a:r>
                        <a:rPr lang="tr-TR" sz="1400" dirty="0"/>
                        <a:t>X2</a:t>
                      </a:r>
                    </a:p>
                  </a:txBody>
                  <a:tcPr/>
                </a:tc>
                <a:tc>
                  <a:txBody>
                    <a:bodyPr/>
                    <a:lstStyle/>
                    <a:p>
                      <a:r>
                        <a:rPr lang="tr-TR" sz="1400" dirty="0"/>
                        <a:t>X3</a:t>
                      </a:r>
                    </a:p>
                  </a:txBody>
                  <a:tcPr/>
                </a:tc>
                <a:extLst>
                  <a:ext uri="{0D108BD9-81ED-4DB2-BD59-A6C34878D82A}">
                    <a16:rowId xmlns:a16="http://schemas.microsoft.com/office/drawing/2014/main" val="10000"/>
                  </a:ext>
                </a:extLst>
              </a:tr>
              <a:tr h="336037">
                <a:tc>
                  <a:txBody>
                    <a:bodyPr/>
                    <a:lstStyle/>
                    <a:p>
                      <a:r>
                        <a:rPr lang="tr-TR" sz="1400" dirty="0"/>
                        <a:t>Xm</a:t>
                      </a:r>
                    </a:p>
                  </a:txBody>
                  <a:tcPr/>
                </a:tc>
                <a:tc>
                  <a:txBody>
                    <a:bodyPr/>
                    <a:lstStyle/>
                    <a:p>
                      <a:r>
                        <a:rPr lang="tr-TR" sz="1400" dirty="0"/>
                        <a:t>3</a:t>
                      </a:r>
                    </a:p>
                  </a:txBody>
                  <a:tcPr/>
                </a:tc>
                <a:tc>
                  <a:txBody>
                    <a:bodyPr/>
                    <a:lstStyle/>
                    <a:p>
                      <a:r>
                        <a:rPr lang="tr-TR" sz="1400" dirty="0"/>
                        <a:t>2</a:t>
                      </a:r>
                    </a:p>
                  </a:txBody>
                  <a:tcPr/>
                </a:tc>
                <a:tc>
                  <a:txBody>
                    <a:bodyPr/>
                    <a:lstStyle/>
                    <a:p>
                      <a:r>
                        <a:rPr lang="tr-TR" sz="1400" dirty="0"/>
                        <a:t>4</a:t>
                      </a:r>
                    </a:p>
                  </a:txBody>
                  <a:tcPr/>
                </a:tc>
                <a:extLst>
                  <a:ext uri="{0D108BD9-81ED-4DB2-BD59-A6C34878D82A}">
                    <a16:rowId xmlns:a16="http://schemas.microsoft.com/office/drawing/2014/main" val="10001"/>
                  </a:ext>
                </a:extLst>
              </a:tr>
              <a:tr h="336037">
                <a:tc>
                  <a:txBody>
                    <a:bodyPr/>
                    <a:lstStyle/>
                    <a:p>
                      <a:r>
                        <a:rPr lang="tr-TR" sz="1400" dirty="0"/>
                        <a:t>Xmax</a:t>
                      </a:r>
                    </a:p>
                  </a:txBody>
                  <a:tcPr/>
                </a:tc>
                <a:tc>
                  <a:txBody>
                    <a:bodyPr/>
                    <a:lstStyle/>
                    <a:p>
                      <a:r>
                        <a:rPr lang="tr-TR" sz="1400" dirty="0"/>
                        <a:t>18</a:t>
                      </a:r>
                    </a:p>
                  </a:txBody>
                  <a:tcPr/>
                </a:tc>
                <a:tc>
                  <a:txBody>
                    <a:bodyPr/>
                    <a:lstStyle/>
                    <a:p>
                      <a:r>
                        <a:rPr lang="tr-TR" sz="1400" dirty="0"/>
                        <a:t>16</a:t>
                      </a:r>
                    </a:p>
                  </a:txBody>
                  <a:tcPr/>
                </a:tc>
                <a:tc>
                  <a:txBody>
                    <a:bodyPr/>
                    <a:lstStyle/>
                    <a:p>
                      <a:r>
                        <a:rPr lang="tr-TR" sz="1400" dirty="0"/>
                        <a:t>19</a:t>
                      </a:r>
                    </a:p>
                  </a:txBody>
                  <a:tcPr/>
                </a:tc>
                <a:extLst>
                  <a:ext uri="{0D108BD9-81ED-4DB2-BD59-A6C34878D82A}">
                    <a16:rowId xmlns:a16="http://schemas.microsoft.com/office/drawing/2014/main" val="10002"/>
                  </a:ext>
                </a:extLst>
              </a:tr>
            </a:tbl>
          </a:graphicData>
        </a:graphic>
      </p:graphicFrame>
      <p:sp>
        <p:nvSpPr>
          <p:cNvPr id="5" name="Metin kutusu 4"/>
          <p:cNvSpPr txBox="1"/>
          <p:nvPr/>
        </p:nvSpPr>
        <p:spPr>
          <a:xfrm>
            <a:off x="395536" y="5589240"/>
            <a:ext cx="5088060" cy="307777"/>
          </a:xfrm>
          <a:prstGeom prst="rect">
            <a:avLst/>
          </a:prstGeom>
          <a:noFill/>
        </p:spPr>
        <p:txBody>
          <a:bodyPr wrap="none" rtlCol="0">
            <a:spAutoFit/>
          </a:bodyPr>
          <a:lstStyle/>
          <a:p>
            <a:r>
              <a:rPr lang="tr-TR" sz="1400" dirty="0">
                <a:solidFill>
                  <a:schemeClr val="bg1"/>
                </a:solidFill>
              </a:rPr>
              <a:t>Tablo6. Dönüştürme işleminde kullanılan bazı değerler</a:t>
            </a:r>
          </a:p>
        </p:txBody>
      </p:sp>
    </p:spTree>
    <p:extLst>
      <p:ext uri="{BB962C8B-B14F-4D97-AF65-F5344CB8AC3E}">
        <p14:creationId xmlns:p14="http://schemas.microsoft.com/office/powerpoint/2010/main" val="278276111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179512" y="332656"/>
                <a:ext cx="8640960" cy="6048673"/>
              </a:xfrm>
            </p:spPr>
            <p:txBody>
              <a:bodyPr/>
              <a:lstStyle/>
              <a:p>
                <a:pPr marL="0" indent="0">
                  <a:buNone/>
                </a:pPr>
                <a:r>
                  <a:rPr lang="tr-TR" sz="1600" dirty="0">
                    <a:solidFill>
                      <a:srgbClr val="002060"/>
                    </a:solidFill>
                  </a:rPr>
                  <a:t>Birinci satırda X1 için X* şu şekilde elde edilir:</a:t>
                </a:r>
              </a:p>
              <a:p>
                <a:pPr marL="0" indent="0">
                  <a:buNone/>
                </a:pPr>
                <a:r>
                  <a:rPr lang="tr-TR" sz="2400" b="1" dirty="0">
                    <a:solidFill>
                      <a:srgbClr val="002060"/>
                    </a:solidFill>
                  </a:rPr>
                  <a:t>X*=</a:t>
                </a:r>
                <a14:m>
                  <m:oMath xmlns:m="http://schemas.openxmlformats.org/officeDocument/2006/math">
                    <m:f>
                      <m:fPr>
                        <m:ctrlPr>
                          <a:rPr lang="tr-TR" sz="2400" b="1" i="1">
                            <a:solidFill>
                              <a:srgbClr val="002060"/>
                            </a:solidFill>
                            <a:latin typeface="Cambria Math" panose="02040503050406030204" pitchFamily="18" charset="0"/>
                          </a:rPr>
                        </m:ctrlPr>
                      </m:fPr>
                      <m:num>
                        <m:r>
                          <a:rPr lang="tr-TR" sz="2400" b="1" i="1">
                            <a:solidFill>
                              <a:srgbClr val="002060"/>
                            </a:solidFill>
                            <a:latin typeface="Cambria Math"/>
                          </a:rPr>
                          <m:t>𝑿</m:t>
                        </m:r>
                        <m:r>
                          <a:rPr lang="tr-TR" sz="2400" b="1" i="1">
                            <a:solidFill>
                              <a:srgbClr val="002060"/>
                            </a:solidFill>
                            <a:latin typeface="Cambria Math"/>
                          </a:rPr>
                          <m:t>−</m:t>
                        </m:r>
                        <m:r>
                          <a:rPr lang="tr-TR" sz="2400" b="1" i="1">
                            <a:solidFill>
                              <a:srgbClr val="002060"/>
                            </a:solidFill>
                            <a:latin typeface="Cambria Math"/>
                          </a:rPr>
                          <m:t>𝑿𝒎𝒊𝒏</m:t>
                        </m:r>
                      </m:num>
                      <m:den>
                        <m:r>
                          <a:rPr lang="tr-TR" sz="2400" b="1" i="1">
                            <a:solidFill>
                              <a:srgbClr val="002060"/>
                            </a:solidFill>
                            <a:latin typeface="Cambria Math"/>
                          </a:rPr>
                          <m:t>𝑿</m:t>
                        </m:r>
                        <m:r>
                          <a:rPr lang="tr-TR" sz="2400" b="1" i="1" baseline="-25000">
                            <a:solidFill>
                              <a:srgbClr val="002060"/>
                            </a:solidFill>
                            <a:latin typeface="Cambria Math"/>
                          </a:rPr>
                          <m:t>𝒎𝒂𝒙</m:t>
                        </m:r>
                        <m:r>
                          <a:rPr lang="tr-TR" sz="2400" b="1" i="1">
                            <a:solidFill>
                              <a:srgbClr val="002060"/>
                            </a:solidFill>
                            <a:latin typeface="Cambria Math"/>
                          </a:rPr>
                          <m:t>−</m:t>
                        </m:r>
                        <m:r>
                          <a:rPr lang="tr-TR" sz="2400" b="1" i="1">
                            <a:solidFill>
                              <a:srgbClr val="002060"/>
                            </a:solidFill>
                            <a:latin typeface="Cambria Math"/>
                          </a:rPr>
                          <m:t>𝑿𝒎𝒊𝒏</m:t>
                        </m:r>
                      </m:den>
                    </m:f>
                  </m:oMath>
                </a14:m>
                <a:endParaRPr lang="tr-TR" sz="2400" dirty="0">
                  <a:solidFill>
                    <a:srgbClr val="002060"/>
                  </a:solidFill>
                </a:endParaRPr>
              </a:p>
              <a:p>
                <a:pPr marL="0" indent="0">
                  <a:buNone/>
                </a:pPr>
                <a:endParaRPr lang="tr-TR" sz="2400" dirty="0">
                  <a:solidFill>
                    <a:srgbClr val="002060"/>
                  </a:solidFill>
                </a:endParaRPr>
              </a:p>
              <a:p>
                <a:pPr marL="0" indent="0">
                  <a:buNone/>
                </a:pPr>
                <a:r>
                  <a:rPr lang="tr-TR" sz="1600" dirty="0"/>
                  <a:t>       </a:t>
                </a:r>
                <a:r>
                  <a:rPr lang="tr-TR" sz="2000" dirty="0">
                    <a:solidFill>
                      <a:srgbClr val="002060"/>
                    </a:solidFill>
                  </a:rPr>
                  <a:t>=</a:t>
                </a:r>
                <a14:m>
                  <m:oMath xmlns:m="http://schemas.openxmlformats.org/officeDocument/2006/math">
                    <m:f>
                      <m:fPr>
                        <m:ctrlPr>
                          <a:rPr lang="tr-TR" sz="2000" b="1" i="1" smtClean="0">
                            <a:solidFill>
                              <a:srgbClr val="002060"/>
                            </a:solidFill>
                            <a:latin typeface="Cambria Math" panose="02040503050406030204" pitchFamily="18" charset="0"/>
                          </a:rPr>
                        </m:ctrlPr>
                      </m:fPr>
                      <m:num>
                        <m:r>
                          <a:rPr lang="tr-TR" sz="2000" b="1" i="1" smtClean="0">
                            <a:solidFill>
                              <a:srgbClr val="002060"/>
                            </a:solidFill>
                            <a:latin typeface="Cambria Math"/>
                          </a:rPr>
                          <m:t>𝟏𝟎</m:t>
                        </m:r>
                        <m:r>
                          <a:rPr lang="tr-TR" sz="2000" b="1" i="1">
                            <a:solidFill>
                              <a:srgbClr val="002060"/>
                            </a:solidFill>
                            <a:latin typeface="Cambria Math"/>
                          </a:rPr>
                          <m:t>−</m:t>
                        </m:r>
                        <m:r>
                          <a:rPr lang="tr-TR" sz="2000" b="1" i="1" smtClean="0">
                            <a:solidFill>
                              <a:srgbClr val="002060"/>
                            </a:solidFill>
                            <a:latin typeface="Cambria Math"/>
                          </a:rPr>
                          <m:t>𝟑</m:t>
                        </m:r>
                      </m:num>
                      <m:den>
                        <m:r>
                          <a:rPr lang="tr-TR" sz="2000" b="1" i="1" smtClean="0">
                            <a:solidFill>
                              <a:srgbClr val="002060"/>
                            </a:solidFill>
                            <a:latin typeface="Cambria Math"/>
                          </a:rPr>
                          <m:t>𝟏𝟖</m:t>
                        </m:r>
                        <m:r>
                          <a:rPr lang="tr-TR" sz="2000" b="1" i="1" smtClean="0">
                            <a:solidFill>
                              <a:srgbClr val="002060"/>
                            </a:solidFill>
                            <a:latin typeface="Cambria Math"/>
                          </a:rPr>
                          <m:t>−</m:t>
                        </m:r>
                        <m:r>
                          <a:rPr lang="tr-TR" sz="2000" b="1" i="1" smtClean="0">
                            <a:solidFill>
                              <a:srgbClr val="002060"/>
                            </a:solidFill>
                            <a:latin typeface="Cambria Math"/>
                          </a:rPr>
                          <m:t>𝟑</m:t>
                        </m:r>
                      </m:den>
                    </m:f>
                  </m:oMath>
                </a14:m>
                <a:r>
                  <a:rPr lang="tr-TR" sz="2000" dirty="0">
                    <a:solidFill>
                      <a:srgbClr val="002060"/>
                    </a:solidFill>
                  </a:rPr>
                  <a:t>=</a:t>
                </a:r>
                <a:r>
                  <a:rPr lang="tr-TR" sz="1400" dirty="0">
                    <a:solidFill>
                      <a:srgbClr val="002060"/>
                    </a:solidFill>
                  </a:rPr>
                  <a:t>0,47</a:t>
                </a:r>
              </a:p>
              <a:p>
                <a:pPr marL="0" indent="0">
                  <a:buNone/>
                </a:pPr>
                <a:r>
                  <a:rPr lang="tr-TR" sz="1400" dirty="0">
                    <a:solidFill>
                      <a:srgbClr val="002060"/>
                    </a:solidFill>
                  </a:rPr>
                  <a:t>Benzer biçimde birinci satırda X2 için X* şu şekilde bulunur.</a:t>
                </a:r>
              </a:p>
              <a:p>
                <a:pPr marL="0" indent="0">
                  <a:buNone/>
                </a:pPr>
                <a:r>
                  <a:rPr lang="tr-TR" sz="2000" dirty="0">
                    <a:solidFill>
                      <a:srgbClr val="002060"/>
                    </a:solidFill>
                  </a:rPr>
                  <a:t>      =</a:t>
                </a:r>
                <a14:m>
                  <m:oMath xmlns:m="http://schemas.openxmlformats.org/officeDocument/2006/math">
                    <m:f>
                      <m:fPr>
                        <m:ctrlPr>
                          <a:rPr lang="tr-TR" sz="2000" b="1" i="1">
                            <a:solidFill>
                              <a:srgbClr val="002060"/>
                            </a:solidFill>
                            <a:latin typeface="Cambria Math" panose="02040503050406030204" pitchFamily="18" charset="0"/>
                          </a:rPr>
                        </m:ctrlPr>
                      </m:fPr>
                      <m:num>
                        <m:r>
                          <a:rPr lang="tr-TR" sz="2000" b="1" i="1" smtClean="0">
                            <a:solidFill>
                              <a:srgbClr val="002060"/>
                            </a:solidFill>
                            <a:latin typeface="Cambria Math"/>
                          </a:rPr>
                          <m:t>𝟓</m:t>
                        </m:r>
                        <m:r>
                          <a:rPr lang="tr-TR" sz="2000" b="1" i="1">
                            <a:solidFill>
                              <a:srgbClr val="002060"/>
                            </a:solidFill>
                            <a:latin typeface="Cambria Math"/>
                          </a:rPr>
                          <m:t>−</m:t>
                        </m:r>
                        <m:r>
                          <a:rPr lang="tr-TR" sz="2000" b="1" i="1" smtClean="0">
                            <a:solidFill>
                              <a:srgbClr val="002060"/>
                            </a:solidFill>
                            <a:latin typeface="Cambria Math"/>
                          </a:rPr>
                          <m:t>𝟐</m:t>
                        </m:r>
                      </m:num>
                      <m:den>
                        <m:r>
                          <a:rPr lang="tr-TR" sz="2000" b="1" i="1" smtClean="0">
                            <a:solidFill>
                              <a:srgbClr val="002060"/>
                            </a:solidFill>
                            <a:latin typeface="Cambria Math"/>
                          </a:rPr>
                          <m:t>𝟏𝟔</m:t>
                        </m:r>
                        <m:r>
                          <a:rPr lang="tr-TR" sz="2000" b="1" i="1" smtClean="0">
                            <a:solidFill>
                              <a:srgbClr val="002060"/>
                            </a:solidFill>
                            <a:latin typeface="Cambria Math"/>
                          </a:rPr>
                          <m:t>−</m:t>
                        </m:r>
                        <m:r>
                          <a:rPr lang="tr-TR" sz="2000" b="1" i="1" smtClean="0">
                            <a:solidFill>
                              <a:srgbClr val="002060"/>
                            </a:solidFill>
                            <a:latin typeface="Cambria Math"/>
                          </a:rPr>
                          <m:t>𝟐</m:t>
                        </m:r>
                      </m:den>
                    </m:f>
                  </m:oMath>
                </a14:m>
                <a:r>
                  <a:rPr lang="tr-TR" sz="2000" dirty="0">
                    <a:solidFill>
                      <a:srgbClr val="002060"/>
                    </a:solidFill>
                  </a:rPr>
                  <a:t>=</a:t>
                </a:r>
                <a:r>
                  <a:rPr lang="tr-TR" sz="1400" dirty="0">
                    <a:solidFill>
                      <a:srgbClr val="002060"/>
                    </a:solidFill>
                  </a:rPr>
                  <a:t>0,21</a:t>
                </a:r>
              </a:p>
              <a:p>
                <a:pPr marL="0" indent="0">
                  <a:buNone/>
                </a:pPr>
                <a:r>
                  <a:rPr lang="tr-TR" sz="1400" dirty="0">
                    <a:solidFill>
                      <a:srgbClr val="002060"/>
                    </a:solidFill>
                  </a:rPr>
                  <a:t>Benzer biçimde birinci satırda X3 için X* şu şekilde bulunur.</a:t>
                </a:r>
              </a:p>
              <a:p>
                <a:pPr marL="0" indent="0">
                  <a:buNone/>
                </a:pPr>
                <a:endParaRPr lang="tr-TR" sz="1400" dirty="0">
                  <a:solidFill>
                    <a:srgbClr val="002060"/>
                  </a:solidFill>
                </a:endParaRPr>
              </a:p>
              <a:p>
                <a:pPr marL="0" indent="0">
                  <a:buNone/>
                </a:pPr>
                <a:r>
                  <a:rPr lang="tr-TR" sz="2000" dirty="0">
                    <a:solidFill>
                      <a:srgbClr val="002060"/>
                    </a:solidFill>
                  </a:rPr>
                  <a:t>      =</a:t>
                </a:r>
                <a14:m>
                  <m:oMath xmlns:m="http://schemas.openxmlformats.org/officeDocument/2006/math">
                    <m:f>
                      <m:fPr>
                        <m:ctrlPr>
                          <a:rPr lang="tr-TR" sz="2000" b="1" i="1">
                            <a:solidFill>
                              <a:srgbClr val="002060"/>
                            </a:solidFill>
                            <a:latin typeface="Cambria Math" panose="02040503050406030204" pitchFamily="18" charset="0"/>
                          </a:rPr>
                        </m:ctrlPr>
                      </m:fPr>
                      <m:num>
                        <m:r>
                          <a:rPr lang="tr-TR" sz="2000" b="1" i="1" smtClean="0">
                            <a:solidFill>
                              <a:srgbClr val="002060"/>
                            </a:solidFill>
                            <a:latin typeface="Cambria Math"/>
                          </a:rPr>
                          <m:t>𝟏𝟗</m:t>
                        </m:r>
                        <m:r>
                          <a:rPr lang="tr-TR" sz="2000" b="1" i="1" smtClean="0">
                            <a:solidFill>
                              <a:srgbClr val="002060"/>
                            </a:solidFill>
                            <a:latin typeface="Cambria Math"/>
                          </a:rPr>
                          <m:t>−</m:t>
                        </m:r>
                        <m:r>
                          <a:rPr lang="tr-TR" sz="2000" b="1" i="1" smtClean="0">
                            <a:solidFill>
                              <a:srgbClr val="002060"/>
                            </a:solidFill>
                            <a:latin typeface="Cambria Math"/>
                          </a:rPr>
                          <m:t>𝟒</m:t>
                        </m:r>
                      </m:num>
                      <m:den>
                        <m:r>
                          <a:rPr lang="tr-TR" sz="2000" b="1" i="1" smtClean="0">
                            <a:solidFill>
                              <a:srgbClr val="002060"/>
                            </a:solidFill>
                            <a:latin typeface="Cambria Math"/>
                          </a:rPr>
                          <m:t>𝟏𝟗</m:t>
                        </m:r>
                        <m:r>
                          <a:rPr lang="tr-TR" sz="2000" b="1" i="1" smtClean="0">
                            <a:solidFill>
                              <a:srgbClr val="002060"/>
                            </a:solidFill>
                            <a:latin typeface="Cambria Math"/>
                          </a:rPr>
                          <m:t>−</m:t>
                        </m:r>
                        <m:r>
                          <a:rPr lang="tr-TR" sz="2000" b="1" i="1" smtClean="0">
                            <a:solidFill>
                              <a:srgbClr val="002060"/>
                            </a:solidFill>
                            <a:latin typeface="Cambria Math"/>
                          </a:rPr>
                          <m:t>𝟒</m:t>
                        </m:r>
                      </m:den>
                    </m:f>
                  </m:oMath>
                </a14:m>
                <a:r>
                  <a:rPr lang="tr-TR" sz="2000" dirty="0">
                    <a:solidFill>
                      <a:srgbClr val="002060"/>
                    </a:solidFill>
                  </a:rPr>
                  <a:t>=</a:t>
                </a:r>
                <a:r>
                  <a:rPr lang="tr-TR" sz="1400" dirty="0">
                    <a:solidFill>
                      <a:srgbClr val="002060"/>
                    </a:solidFill>
                  </a:rPr>
                  <a:t>1</a:t>
                </a:r>
              </a:p>
              <a:p>
                <a:pPr marL="0" indent="0">
                  <a:buNone/>
                </a:pPr>
                <a:r>
                  <a:rPr lang="tr-TR" sz="1400" dirty="0">
                    <a:solidFill>
                      <a:srgbClr val="002060"/>
                    </a:solidFill>
                  </a:rPr>
                  <a:t>Bu hesaplamalar diğer satırlar içinde de tekrarlanırsa </a:t>
                </a:r>
                <a:r>
                  <a:rPr lang="tr-TR" sz="1400" b="1" dirty="0">
                    <a:solidFill>
                      <a:srgbClr val="002060"/>
                    </a:solidFill>
                  </a:rPr>
                  <a:t>tablo7</a:t>
                </a:r>
                <a:r>
                  <a:rPr lang="tr-TR" sz="1400" dirty="0">
                    <a:solidFill>
                      <a:srgbClr val="002060"/>
                    </a:solidFill>
                  </a:rPr>
                  <a:t>  elde edilir.</a:t>
                </a:r>
              </a:p>
              <a:p>
                <a:pPr marL="0" indent="0">
                  <a:buNone/>
                </a:pPr>
                <a:endParaRPr lang="tr-TR" sz="1100" dirty="0">
                  <a:solidFill>
                    <a:srgbClr val="002060"/>
                  </a:solidFill>
                </a:endParaRPr>
              </a:p>
              <a:p>
                <a:pPr marL="0" indent="0">
                  <a:buNone/>
                </a:pPr>
                <a:endParaRPr lang="tr-TR" sz="1600" dirty="0"/>
              </a:p>
              <a:p>
                <a:pPr marL="0" indent="0">
                  <a:buNone/>
                </a:pP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179512" y="332656"/>
                <a:ext cx="8640960" cy="6048673"/>
              </a:xfrm>
              <a:blipFill rotWithShape="1">
                <a:blip r:embed="rId2"/>
                <a:stretch>
                  <a:fillRect l="-1058"/>
                </a:stretch>
              </a:blipFill>
            </p:spPr>
            <p:txBody>
              <a:bodyPr/>
              <a:lstStyle/>
              <a:p>
                <a:r>
                  <a:rPr lang="tr-TR">
                    <a:noFill/>
                  </a:rPr>
                  <a:t> </a:t>
                </a:r>
              </a:p>
            </p:txBody>
          </p:sp>
        </mc:Fallback>
      </mc:AlternateContent>
    </p:spTree>
    <p:extLst>
      <p:ext uri="{BB962C8B-B14F-4D97-AF65-F5344CB8AC3E}">
        <p14:creationId xmlns:p14="http://schemas.microsoft.com/office/powerpoint/2010/main" val="317979252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87016" y="3160712"/>
            <a:ext cx="8856984" cy="3501008"/>
          </a:xfrm>
        </p:spPr>
        <p:txBody>
          <a:bodyPr>
            <a:normAutofit/>
          </a:bodyPr>
          <a:lstStyle/>
          <a:p>
            <a:pPr marL="0" indent="0">
              <a:buNone/>
            </a:pPr>
            <a:r>
              <a:rPr lang="tr-TR" sz="1600" dirty="0">
                <a:solidFill>
                  <a:srgbClr val="002060"/>
                </a:solidFill>
              </a:rPr>
              <a:t>Bu durumda sınıflandırmaya tabi tutulacak (7,8,5) gözlemi de aynı dönüşüm formülüyle yeni değerlere dönüştürülür. Bununla ilgili yeni gözlem noktası (0.26, 0.43, 0.07) biçiminde elde edilir. Yeni gözlemler elde edildiğine göre artık k-en yakın komşu algoritmasını uygulayabiliriz.</a:t>
            </a:r>
          </a:p>
          <a:p>
            <a:pPr marL="0" indent="0">
              <a:buNone/>
            </a:pPr>
            <a:endParaRPr lang="tr-TR" sz="1600" dirty="0">
              <a:solidFill>
                <a:srgbClr val="002060"/>
              </a:solidFill>
            </a:endParaRPr>
          </a:p>
          <a:p>
            <a:pPr>
              <a:buFont typeface="+mj-lt"/>
              <a:buAutoNum type="alphaLcParenR"/>
            </a:pPr>
            <a:r>
              <a:rPr lang="tr-TR" sz="1600" b="1" dirty="0"/>
              <a:t>K nın belirlenmesi</a:t>
            </a:r>
            <a:r>
              <a:rPr lang="tr-TR" sz="1600" dirty="0">
                <a:solidFill>
                  <a:srgbClr val="002060"/>
                </a:solidFill>
              </a:rPr>
              <a:t>: K-en yakın komşu algoritması için k=3 kabul ederek çözülmeye başlıyoruz.</a:t>
            </a:r>
          </a:p>
          <a:p>
            <a:pPr>
              <a:buFont typeface="+mj-lt"/>
              <a:buAutoNum type="alphaLcParenR"/>
            </a:pPr>
            <a:r>
              <a:rPr lang="tr-TR" sz="1600" b="1" dirty="0"/>
              <a:t>Uzaklıkların hesaplanması</a:t>
            </a:r>
            <a:r>
              <a:rPr lang="tr-TR" sz="1600" b="1" dirty="0">
                <a:solidFill>
                  <a:srgbClr val="002060"/>
                </a:solidFill>
                <a:sym typeface="Wingdings" pitchFamily="2" charset="2"/>
              </a:rPr>
              <a:t>:(</a:t>
            </a:r>
            <a:r>
              <a:rPr lang="tr-TR" sz="1600" dirty="0">
                <a:solidFill>
                  <a:srgbClr val="002060"/>
                </a:solidFill>
                <a:sym typeface="Wingdings" pitchFamily="2" charset="2"/>
              </a:rPr>
              <a:t>0.26, 0.43, 0.07) noktası ile dönüştürülmüş gözlem değerlerinin her birisi arasındaki Öklid uzaklıklarını hesaplandığında </a:t>
            </a:r>
            <a:r>
              <a:rPr lang="tr-TR" sz="1600" b="1" dirty="0">
                <a:solidFill>
                  <a:srgbClr val="002060"/>
                </a:solidFill>
                <a:sym typeface="Wingdings" pitchFamily="2" charset="2"/>
              </a:rPr>
              <a:t>tablo8</a:t>
            </a:r>
            <a:r>
              <a:rPr lang="tr-TR" sz="1600" dirty="0">
                <a:solidFill>
                  <a:srgbClr val="002060"/>
                </a:solidFill>
                <a:sym typeface="Wingdings" pitchFamily="2" charset="2"/>
              </a:rPr>
              <a:t> elde edilir.</a:t>
            </a:r>
            <a:endParaRPr lang="tr-TR" sz="1600" dirty="0">
              <a:solidFill>
                <a:srgbClr val="002060"/>
              </a:solidFill>
            </a:endParaRPr>
          </a:p>
          <a:p>
            <a:pPr marL="0" indent="0">
              <a:buNone/>
            </a:pPr>
            <a:endParaRPr lang="tr-TR" sz="1600" dirty="0">
              <a:solidFill>
                <a:srgbClr val="002060"/>
              </a:solidFill>
            </a:endParaRPr>
          </a:p>
        </p:txBody>
      </p:sp>
      <p:graphicFrame>
        <p:nvGraphicFramePr>
          <p:cNvPr id="4" name="İçerik Yer Tutucusu 3"/>
          <p:cNvGraphicFramePr>
            <a:graphicFrameLocks/>
          </p:cNvGraphicFramePr>
          <p:nvPr/>
        </p:nvGraphicFramePr>
        <p:xfrm>
          <a:off x="467544" y="548680"/>
          <a:ext cx="7091364" cy="2160240"/>
        </p:xfrm>
        <a:graphic>
          <a:graphicData uri="http://schemas.openxmlformats.org/drawingml/2006/table">
            <a:tbl>
              <a:tblPr firstRow="1" bandRow="1">
                <a:tableStyleId>{7DF18680-E054-41AD-8BC1-D1AEF772440D}</a:tableStyleId>
              </a:tblPr>
              <a:tblGrid>
                <a:gridCol w="1772841">
                  <a:extLst>
                    <a:ext uri="{9D8B030D-6E8A-4147-A177-3AD203B41FA5}">
                      <a16:colId xmlns:a16="http://schemas.microsoft.com/office/drawing/2014/main" val="20000"/>
                    </a:ext>
                  </a:extLst>
                </a:gridCol>
                <a:gridCol w="1772841">
                  <a:extLst>
                    <a:ext uri="{9D8B030D-6E8A-4147-A177-3AD203B41FA5}">
                      <a16:colId xmlns:a16="http://schemas.microsoft.com/office/drawing/2014/main" val="20001"/>
                    </a:ext>
                  </a:extLst>
                </a:gridCol>
                <a:gridCol w="1772841">
                  <a:extLst>
                    <a:ext uri="{9D8B030D-6E8A-4147-A177-3AD203B41FA5}">
                      <a16:colId xmlns:a16="http://schemas.microsoft.com/office/drawing/2014/main" val="20002"/>
                    </a:ext>
                  </a:extLst>
                </a:gridCol>
                <a:gridCol w="1772841">
                  <a:extLst>
                    <a:ext uri="{9D8B030D-6E8A-4147-A177-3AD203B41FA5}">
                      <a16:colId xmlns:a16="http://schemas.microsoft.com/office/drawing/2014/main" val="20003"/>
                    </a:ext>
                  </a:extLst>
                </a:gridCol>
              </a:tblGrid>
              <a:tr h="360040">
                <a:tc>
                  <a:txBody>
                    <a:bodyPr/>
                    <a:lstStyle/>
                    <a:p>
                      <a:r>
                        <a:rPr lang="tr-TR" sz="1400" dirty="0"/>
                        <a:t>X1</a:t>
                      </a:r>
                    </a:p>
                  </a:txBody>
                  <a:tcPr/>
                </a:tc>
                <a:tc>
                  <a:txBody>
                    <a:bodyPr/>
                    <a:lstStyle/>
                    <a:p>
                      <a:r>
                        <a:rPr lang="tr-TR" sz="1400" dirty="0"/>
                        <a:t>X2</a:t>
                      </a:r>
                    </a:p>
                  </a:txBody>
                  <a:tcPr/>
                </a:tc>
                <a:tc>
                  <a:txBody>
                    <a:bodyPr/>
                    <a:lstStyle/>
                    <a:p>
                      <a:r>
                        <a:rPr lang="tr-TR" sz="1400" dirty="0"/>
                        <a:t>X3</a:t>
                      </a:r>
                    </a:p>
                  </a:txBody>
                  <a:tcPr/>
                </a:tc>
                <a:tc>
                  <a:txBody>
                    <a:bodyPr/>
                    <a:lstStyle/>
                    <a:p>
                      <a:r>
                        <a:rPr lang="tr-TR" sz="1400" dirty="0"/>
                        <a:t>Y</a:t>
                      </a:r>
                    </a:p>
                  </a:txBody>
                  <a:tcPr/>
                </a:tc>
                <a:extLst>
                  <a:ext uri="{0D108BD9-81ED-4DB2-BD59-A6C34878D82A}">
                    <a16:rowId xmlns:a16="http://schemas.microsoft.com/office/drawing/2014/main" val="10000"/>
                  </a:ext>
                </a:extLst>
              </a:tr>
              <a:tr h="360040">
                <a:tc>
                  <a:txBody>
                    <a:bodyPr/>
                    <a:lstStyle/>
                    <a:p>
                      <a:r>
                        <a:rPr lang="tr-TR" sz="1400" dirty="0"/>
                        <a:t>0.47</a:t>
                      </a:r>
                    </a:p>
                  </a:txBody>
                  <a:tcPr/>
                </a:tc>
                <a:tc>
                  <a:txBody>
                    <a:bodyPr/>
                    <a:lstStyle/>
                    <a:p>
                      <a:r>
                        <a:rPr lang="tr-TR" sz="1400" dirty="0"/>
                        <a:t>0.21</a:t>
                      </a:r>
                    </a:p>
                  </a:txBody>
                  <a:tcPr/>
                </a:tc>
                <a:tc>
                  <a:txBody>
                    <a:bodyPr/>
                    <a:lstStyle/>
                    <a:p>
                      <a:r>
                        <a:rPr lang="tr-TR" sz="1400" dirty="0"/>
                        <a:t>1.00</a:t>
                      </a:r>
                    </a:p>
                  </a:txBody>
                  <a:tcPr/>
                </a:tc>
                <a:tc>
                  <a:txBody>
                    <a:bodyPr/>
                    <a:lstStyle/>
                    <a:p>
                      <a:r>
                        <a:rPr lang="tr-TR" sz="1400" dirty="0"/>
                        <a:t>EVET</a:t>
                      </a:r>
                    </a:p>
                  </a:txBody>
                  <a:tcPr/>
                </a:tc>
                <a:extLst>
                  <a:ext uri="{0D108BD9-81ED-4DB2-BD59-A6C34878D82A}">
                    <a16:rowId xmlns:a16="http://schemas.microsoft.com/office/drawing/2014/main" val="10001"/>
                  </a:ext>
                </a:extLst>
              </a:tr>
              <a:tr h="360040">
                <a:tc>
                  <a:txBody>
                    <a:bodyPr/>
                    <a:lstStyle/>
                    <a:p>
                      <a:r>
                        <a:rPr lang="tr-TR" sz="1400" dirty="0"/>
                        <a:t>0.33</a:t>
                      </a:r>
                    </a:p>
                  </a:txBody>
                  <a:tcPr/>
                </a:tc>
                <a:tc>
                  <a:txBody>
                    <a:bodyPr/>
                    <a:lstStyle/>
                    <a:p>
                      <a:r>
                        <a:rPr lang="tr-TR" sz="1400" dirty="0"/>
                        <a:t>0.00</a:t>
                      </a:r>
                    </a:p>
                  </a:txBody>
                  <a:tcPr/>
                </a:tc>
                <a:tc>
                  <a:txBody>
                    <a:bodyPr/>
                    <a:lstStyle/>
                    <a:p>
                      <a:r>
                        <a:rPr lang="tr-TR" sz="1400" dirty="0"/>
                        <a:t>0.00</a:t>
                      </a:r>
                    </a:p>
                  </a:txBody>
                  <a:tcPr/>
                </a:tc>
                <a:tc>
                  <a:txBody>
                    <a:bodyPr/>
                    <a:lstStyle/>
                    <a:p>
                      <a:r>
                        <a:rPr lang="tr-TR" sz="1400" dirty="0"/>
                        <a:t>HAYIR</a:t>
                      </a:r>
                    </a:p>
                  </a:txBody>
                  <a:tcPr/>
                </a:tc>
                <a:extLst>
                  <a:ext uri="{0D108BD9-81ED-4DB2-BD59-A6C34878D82A}">
                    <a16:rowId xmlns:a16="http://schemas.microsoft.com/office/drawing/2014/main" val="10002"/>
                  </a:ext>
                </a:extLst>
              </a:tr>
              <a:tr h="360040">
                <a:tc>
                  <a:txBody>
                    <a:bodyPr/>
                    <a:lstStyle/>
                    <a:p>
                      <a:r>
                        <a:rPr lang="tr-TR" sz="1400" dirty="0"/>
                        <a:t>1.00</a:t>
                      </a:r>
                    </a:p>
                  </a:txBody>
                  <a:tcPr/>
                </a:tc>
                <a:tc>
                  <a:txBody>
                    <a:bodyPr/>
                    <a:lstStyle/>
                    <a:p>
                      <a:r>
                        <a:rPr lang="tr-TR" sz="1400" dirty="0"/>
                        <a:t>1.00</a:t>
                      </a:r>
                    </a:p>
                  </a:txBody>
                  <a:tcPr/>
                </a:tc>
                <a:tc>
                  <a:txBody>
                    <a:bodyPr/>
                    <a:lstStyle/>
                    <a:p>
                      <a:r>
                        <a:rPr lang="tr-TR" sz="1400" dirty="0"/>
                        <a:t>0.13</a:t>
                      </a:r>
                    </a:p>
                  </a:txBody>
                  <a:tcPr/>
                </a:tc>
                <a:tc>
                  <a:txBody>
                    <a:bodyPr/>
                    <a:lstStyle/>
                    <a:p>
                      <a:r>
                        <a:rPr lang="tr-TR" sz="1400" dirty="0"/>
                        <a:t>HAYIR</a:t>
                      </a:r>
                    </a:p>
                  </a:txBody>
                  <a:tcPr/>
                </a:tc>
                <a:extLst>
                  <a:ext uri="{0D108BD9-81ED-4DB2-BD59-A6C34878D82A}">
                    <a16:rowId xmlns:a16="http://schemas.microsoft.com/office/drawing/2014/main" val="10003"/>
                  </a:ext>
                </a:extLst>
              </a:tr>
              <a:tr h="360040">
                <a:tc>
                  <a:txBody>
                    <a:bodyPr/>
                    <a:lstStyle/>
                    <a:p>
                      <a:r>
                        <a:rPr lang="tr-TR" sz="1400" dirty="0"/>
                        <a:t>0.60</a:t>
                      </a:r>
                    </a:p>
                  </a:txBody>
                  <a:tcPr/>
                </a:tc>
                <a:tc>
                  <a:txBody>
                    <a:bodyPr/>
                    <a:lstStyle/>
                    <a:p>
                      <a:r>
                        <a:rPr lang="tr-TR" sz="1400" dirty="0"/>
                        <a:t>0.93</a:t>
                      </a:r>
                    </a:p>
                  </a:txBody>
                  <a:tcPr/>
                </a:tc>
                <a:tc>
                  <a:txBody>
                    <a:bodyPr/>
                    <a:lstStyle/>
                    <a:p>
                      <a:r>
                        <a:rPr lang="tr-TR" sz="1400" dirty="0"/>
                        <a:t>0.27</a:t>
                      </a:r>
                    </a:p>
                  </a:txBody>
                  <a:tcPr/>
                </a:tc>
                <a:tc>
                  <a:txBody>
                    <a:bodyPr/>
                    <a:lstStyle/>
                    <a:p>
                      <a:r>
                        <a:rPr lang="tr-TR" sz="1400" dirty="0"/>
                        <a:t>EVET</a:t>
                      </a:r>
                    </a:p>
                  </a:txBody>
                  <a:tcPr/>
                </a:tc>
                <a:extLst>
                  <a:ext uri="{0D108BD9-81ED-4DB2-BD59-A6C34878D82A}">
                    <a16:rowId xmlns:a16="http://schemas.microsoft.com/office/drawing/2014/main" val="10004"/>
                  </a:ext>
                </a:extLst>
              </a:tr>
              <a:tr h="360040">
                <a:tc>
                  <a:txBody>
                    <a:bodyPr/>
                    <a:lstStyle/>
                    <a:p>
                      <a:r>
                        <a:rPr lang="tr-TR" sz="1400" dirty="0"/>
                        <a:t>0.00</a:t>
                      </a:r>
                    </a:p>
                  </a:txBody>
                  <a:tcPr/>
                </a:tc>
                <a:tc>
                  <a:txBody>
                    <a:bodyPr/>
                    <a:lstStyle/>
                    <a:p>
                      <a:r>
                        <a:rPr lang="tr-TR" sz="1400" dirty="0"/>
                        <a:t>0.93</a:t>
                      </a:r>
                    </a:p>
                  </a:txBody>
                  <a:tcPr/>
                </a:tc>
                <a:tc>
                  <a:txBody>
                    <a:bodyPr/>
                    <a:lstStyle/>
                    <a:p>
                      <a:r>
                        <a:rPr lang="tr-TR" sz="1400" dirty="0"/>
                        <a:t>0.73</a:t>
                      </a:r>
                    </a:p>
                  </a:txBody>
                  <a:tcPr/>
                </a:tc>
                <a:tc>
                  <a:txBody>
                    <a:bodyPr/>
                    <a:lstStyle/>
                    <a:p>
                      <a:r>
                        <a:rPr lang="tr-TR" sz="1400" dirty="0"/>
                        <a:t>EVET</a:t>
                      </a:r>
                    </a:p>
                  </a:txBody>
                  <a:tcPr/>
                </a:tc>
                <a:extLst>
                  <a:ext uri="{0D108BD9-81ED-4DB2-BD59-A6C34878D82A}">
                    <a16:rowId xmlns:a16="http://schemas.microsoft.com/office/drawing/2014/main" val="10005"/>
                  </a:ext>
                </a:extLst>
              </a:tr>
            </a:tbl>
          </a:graphicData>
        </a:graphic>
      </p:graphicFrame>
      <p:sp>
        <p:nvSpPr>
          <p:cNvPr id="5" name="Metin kutusu 4"/>
          <p:cNvSpPr txBox="1"/>
          <p:nvPr/>
        </p:nvSpPr>
        <p:spPr>
          <a:xfrm>
            <a:off x="467543" y="2852935"/>
            <a:ext cx="3606885" cy="307777"/>
          </a:xfrm>
          <a:prstGeom prst="rect">
            <a:avLst/>
          </a:prstGeom>
          <a:noFill/>
        </p:spPr>
        <p:txBody>
          <a:bodyPr wrap="none" rtlCol="0">
            <a:spAutoFit/>
          </a:bodyPr>
          <a:lstStyle/>
          <a:p>
            <a:r>
              <a:rPr lang="tr-TR" sz="1400" dirty="0">
                <a:solidFill>
                  <a:schemeClr val="bg1"/>
                </a:solidFill>
              </a:rPr>
              <a:t>Tablo7. Dönüştürülmüş gözlem değeri</a:t>
            </a:r>
          </a:p>
        </p:txBody>
      </p:sp>
    </p:spTree>
    <p:extLst>
      <p:ext uri="{BB962C8B-B14F-4D97-AF65-F5344CB8AC3E}">
        <p14:creationId xmlns:p14="http://schemas.microsoft.com/office/powerpoint/2010/main" val="269854538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4077072"/>
            <a:ext cx="7955043" cy="989638"/>
          </a:xfrm>
        </p:spPr>
        <p:txBody>
          <a:bodyPr>
            <a:normAutofit/>
          </a:bodyPr>
          <a:lstStyle/>
          <a:p>
            <a:pPr marL="0" indent="0">
              <a:buNone/>
            </a:pPr>
            <a:r>
              <a:rPr lang="tr-TR" sz="1600" dirty="0"/>
              <a:t>c) </a:t>
            </a:r>
            <a:r>
              <a:rPr lang="tr-TR" sz="1600" b="1" dirty="0"/>
              <a:t>En küçük uzaklıkların belirlenmesi: </a:t>
            </a:r>
            <a:r>
              <a:rPr lang="tr-TR" sz="1600" dirty="0">
                <a:solidFill>
                  <a:srgbClr val="002060"/>
                </a:solidFill>
              </a:rPr>
              <a:t>Satırlar sıralanarak, en küçük k=3 tanesi belirlenir. Bu üç nokta verilen (0.26, 0.43, 0.07) noktasına en yakın gözlem değerleridir.</a:t>
            </a:r>
          </a:p>
        </p:txBody>
      </p:sp>
      <p:graphicFrame>
        <p:nvGraphicFramePr>
          <p:cNvPr id="4" name="İçerik Yer Tutucusu 3"/>
          <p:cNvGraphicFramePr>
            <a:graphicFrameLocks/>
          </p:cNvGraphicFramePr>
          <p:nvPr/>
        </p:nvGraphicFramePr>
        <p:xfrm>
          <a:off x="645308" y="915928"/>
          <a:ext cx="7091364" cy="2488026"/>
        </p:xfrm>
        <a:graphic>
          <a:graphicData uri="http://schemas.openxmlformats.org/drawingml/2006/table">
            <a:tbl>
              <a:tblPr firstRow="1" bandRow="1">
                <a:tableStyleId>{7DF18680-E054-41AD-8BC1-D1AEF772440D}</a:tableStyleId>
              </a:tblPr>
              <a:tblGrid>
                <a:gridCol w="1772841">
                  <a:extLst>
                    <a:ext uri="{9D8B030D-6E8A-4147-A177-3AD203B41FA5}">
                      <a16:colId xmlns:a16="http://schemas.microsoft.com/office/drawing/2014/main" val="20000"/>
                    </a:ext>
                  </a:extLst>
                </a:gridCol>
                <a:gridCol w="1772841">
                  <a:extLst>
                    <a:ext uri="{9D8B030D-6E8A-4147-A177-3AD203B41FA5}">
                      <a16:colId xmlns:a16="http://schemas.microsoft.com/office/drawing/2014/main" val="20001"/>
                    </a:ext>
                  </a:extLst>
                </a:gridCol>
                <a:gridCol w="1772841">
                  <a:extLst>
                    <a:ext uri="{9D8B030D-6E8A-4147-A177-3AD203B41FA5}">
                      <a16:colId xmlns:a16="http://schemas.microsoft.com/office/drawing/2014/main" val="20002"/>
                    </a:ext>
                  </a:extLst>
                </a:gridCol>
                <a:gridCol w="1772841">
                  <a:extLst>
                    <a:ext uri="{9D8B030D-6E8A-4147-A177-3AD203B41FA5}">
                      <a16:colId xmlns:a16="http://schemas.microsoft.com/office/drawing/2014/main" val="20003"/>
                    </a:ext>
                  </a:extLst>
                </a:gridCol>
              </a:tblGrid>
              <a:tr h="414671">
                <a:tc>
                  <a:txBody>
                    <a:bodyPr/>
                    <a:lstStyle/>
                    <a:p>
                      <a:r>
                        <a:rPr lang="tr-TR" sz="1400" dirty="0"/>
                        <a:t>X1</a:t>
                      </a:r>
                    </a:p>
                  </a:txBody>
                  <a:tcPr/>
                </a:tc>
                <a:tc>
                  <a:txBody>
                    <a:bodyPr/>
                    <a:lstStyle/>
                    <a:p>
                      <a:r>
                        <a:rPr lang="tr-TR" sz="1400" dirty="0"/>
                        <a:t>X2</a:t>
                      </a:r>
                    </a:p>
                  </a:txBody>
                  <a:tcPr/>
                </a:tc>
                <a:tc>
                  <a:txBody>
                    <a:bodyPr/>
                    <a:lstStyle/>
                    <a:p>
                      <a:r>
                        <a:rPr lang="tr-TR" sz="1400" dirty="0"/>
                        <a:t>X3</a:t>
                      </a:r>
                    </a:p>
                  </a:txBody>
                  <a:tcPr/>
                </a:tc>
                <a:tc>
                  <a:txBody>
                    <a:bodyPr/>
                    <a:lstStyle/>
                    <a:p>
                      <a:r>
                        <a:rPr lang="tr-TR" sz="1400" dirty="0"/>
                        <a:t>Uzaklık</a:t>
                      </a:r>
                    </a:p>
                  </a:txBody>
                  <a:tcPr/>
                </a:tc>
                <a:extLst>
                  <a:ext uri="{0D108BD9-81ED-4DB2-BD59-A6C34878D82A}">
                    <a16:rowId xmlns:a16="http://schemas.microsoft.com/office/drawing/2014/main" val="10000"/>
                  </a:ext>
                </a:extLst>
              </a:tr>
              <a:tr h="414671">
                <a:tc>
                  <a:txBody>
                    <a:bodyPr/>
                    <a:lstStyle/>
                    <a:p>
                      <a:r>
                        <a:rPr lang="tr-TR" sz="1400" dirty="0"/>
                        <a:t>0.47</a:t>
                      </a:r>
                    </a:p>
                  </a:txBody>
                  <a:tcPr/>
                </a:tc>
                <a:tc>
                  <a:txBody>
                    <a:bodyPr/>
                    <a:lstStyle/>
                    <a:p>
                      <a:r>
                        <a:rPr lang="tr-TR" sz="1400" dirty="0"/>
                        <a:t>0.21</a:t>
                      </a:r>
                    </a:p>
                  </a:txBody>
                  <a:tcPr/>
                </a:tc>
                <a:tc>
                  <a:txBody>
                    <a:bodyPr/>
                    <a:lstStyle/>
                    <a:p>
                      <a:r>
                        <a:rPr lang="tr-TR" sz="1400" dirty="0"/>
                        <a:t>1.00</a:t>
                      </a:r>
                    </a:p>
                  </a:txBody>
                  <a:tcPr/>
                </a:tc>
                <a:tc>
                  <a:txBody>
                    <a:bodyPr/>
                    <a:lstStyle/>
                    <a:p>
                      <a:r>
                        <a:rPr lang="tr-TR" sz="1400" dirty="0"/>
                        <a:t>0.98</a:t>
                      </a:r>
                    </a:p>
                  </a:txBody>
                  <a:tcPr/>
                </a:tc>
                <a:extLst>
                  <a:ext uri="{0D108BD9-81ED-4DB2-BD59-A6C34878D82A}">
                    <a16:rowId xmlns:a16="http://schemas.microsoft.com/office/drawing/2014/main" val="10001"/>
                  </a:ext>
                </a:extLst>
              </a:tr>
              <a:tr h="414671">
                <a:tc>
                  <a:txBody>
                    <a:bodyPr/>
                    <a:lstStyle/>
                    <a:p>
                      <a:r>
                        <a:rPr lang="tr-TR" sz="1400" dirty="0"/>
                        <a:t>0.33</a:t>
                      </a:r>
                    </a:p>
                  </a:txBody>
                  <a:tcPr/>
                </a:tc>
                <a:tc>
                  <a:txBody>
                    <a:bodyPr/>
                    <a:lstStyle/>
                    <a:p>
                      <a:r>
                        <a:rPr lang="tr-TR" sz="1400" dirty="0"/>
                        <a:t>0.00</a:t>
                      </a:r>
                    </a:p>
                  </a:txBody>
                  <a:tcPr/>
                </a:tc>
                <a:tc>
                  <a:txBody>
                    <a:bodyPr/>
                    <a:lstStyle/>
                    <a:p>
                      <a:r>
                        <a:rPr lang="tr-TR" sz="1400" dirty="0"/>
                        <a:t>0.00</a:t>
                      </a:r>
                    </a:p>
                  </a:txBody>
                  <a:tcPr/>
                </a:tc>
                <a:tc>
                  <a:txBody>
                    <a:bodyPr/>
                    <a:lstStyle/>
                    <a:p>
                      <a:r>
                        <a:rPr lang="tr-TR" sz="1400" dirty="0"/>
                        <a:t>0.44</a:t>
                      </a:r>
                    </a:p>
                  </a:txBody>
                  <a:tcPr/>
                </a:tc>
                <a:extLst>
                  <a:ext uri="{0D108BD9-81ED-4DB2-BD59-A6C34878D82A}">
                    <a16:rowId xmlns:a16="http://schemas.microsoft.com/office/drawing/2014/main" val="10002"/>
                  </a:ext>
                </a:extLst>
              </a:tr>
              <a:tr h="414671">
                <a:tc>
                  <a:txBody>
                    <a:bodyPr/>
                    <a:lstStyle/>
                    <a:p>
                      <a:r>
                        <a:rPr lang="tr-TR" sz="1400" dirty="0"/>
                        <a:t>1.00</a:t>
                      </a:r>
                    </a:p>
                  </a:txBody>
                  <a:tcPr/>
                </a:tc>
                <a:tc>
                  <a:txBody>
                    <a:bodyPr/>
                    <a:lstStyle/>
                    <a:p>
                      <a:r>
                        <a:rPr lang="tr-TR" sz="1400" dirty="0"/>
                        <a:t>1.00</a:t>
                      </a:r>
                    </a:p>
                  </a:txBody>
                  <a:tcPr/>
                </a:tc>
                <a:tc>
                  <a:txBody>
                    <a:bodyPr/>
                    <a:lstStyle/>
                    <a:p>
                      <a:r>
                        <a:rPr lang="tr-TR" sz="1400" dirty="0"/>
                        <a:t>0.13</a:t>
                      </a:r>
                    </a:p>
                  </a:txBody>
                  <a:tcPr/>
                </a:tc>
                <a:tc>
                  <a:txBody>
                    <a:bodyPr/>
                    <a:lstStyle/>
                    <a:p>
                      <a:r>
                        <a:rPr lang="tr-TR" sz="1400" dirty="0"/>
                        <a:t>0.93</a:t>
                      </a:r>
                    </a:p>
                  </a:txBody>
                  <a:tcPr/>
                </a:tc>
                <a:extLst>
                  <a:ext uri="{0D108BD9-81ED-4DB2-BD59-A6C34878D82A}">
                    <a16:rowId xmlns:a16="http://schemas.microsoft.com/office/drawing/2014/main" val="10003"/>
                  </a:ext>
                </a:extLst>
              </a:tr>
              <a:tr h="414671">
                <a:tc>
                  <a:txBody>
                    <a:bodyPr/>
                    <a:lstStyle/>
                    <a:p>
                      <a:r>
                        <a:rPr lang="tr-TR" sz="1400" dirty="0"/>
                        <a:t>0.60</a:t>
                      </a:r>
                    </a:p>
                  </a:txBody>
                  <a:tcPr/>
                </a:tc>
                <a:tc>
                  <a:txBody>
                    <a:bodyPr/>
                    <a:lstStyle/>
                    <a:p>
                      <a:r>
                        <a:rPr lang="tr-TR" sz="1400" dirty="0"/>
                        <a:t>0.93</a:t>
                      </a:r>
                    </a:p>
                  </a:txBody>
                  <a:tcPr/>
                </a:tc>
                <a:tc>
                  <a:txBody>
                    <a:bodyPr/>
                    <a:lstStyle/>
                    <a:p>
                      <a:r>
                        <a:rPr lang="tr-TR" sz="1400" dirty="0"/>
                        <a:t>0.27</a:t>
                      </a:r>
                    </a:p>
                  </a:txBody>
                  <a:tcPr/>
                </a:tc>
                <a:tc>
                  <a:txBody>
                    <a:bodyPr/>
                    <a:lstStyle/>
                    <a:p>
                      <a:r>
                        <a:rPr lang="tr-TR" sz="1400" dirty="0"/>
                        <a:t>0.63</a:t>
                      </a:r>
                    </a:p>
                  </a:txBody>
                  <a:tcPr/>
                </a:tc>
                <a:extLst>
                  <a:ext uri="{0D108BD9-81ED-4DB2-BD59-A6C34878D82A}">
                    <a16:rowId xmlns:a16="http://schemas.microsoft.com/office/drawing/2014/main" val="10004"/>
                  </a:ext>
                </a:extLst>
              </a:tr>
              <a:tr h="414671">
                <a:tc>
                  <a:txBody>
                    <a:bodyPr/>
                    <a:lstStyle/>
                    <a:p>
                      <a:r>
                        <a:rPr lang="tr-TR" sz="1400" dirty="0"/>
                        <a:t>0.00</a:t>
                      </a:r>
                    </a:p>
                  </a:txBody>
                  <a:tcPr/>
                </a:tc>
                <a:tc>
                  <a:txBody>
                    <a:bodyPr/>
                    <a:lstStyle/>
                    <a:p>
                      <a:r>
                        <a:rPr lang="tr-TR" sz="1400" dirty="0"/>
                        <a:t>0.93</a:t>
                      </a:r>
                    </a:p>
                  </a:txBody>
                  <a:tcPr/>
                </a:tc>
                <a:tc>
                  <a:txBody>
                    <a:bodyPr/>
                    <a:lstStyle/>
                    <a:p>
                      <a:r>
                        <a:rPr lang="tr-TR" sz="1400" dirty="0"/>
                        <a:t>0.73</a:t>
                      </a:r>
                    </a:p>
                  </a:txBody>
                  <a:tcPr/>
                </a:tc>
                <a:tc>
                  <a:txBody>
                    <a:bodyPr/>
                    <a:lstStyle/>
                    <a:p>
                      <a:r>
                        <a:rPr lang="tr-TR" sz="1400" dirty="0"/>
                        <a:t>0.87</a:t>
                      </a:r>
                    </a:p>
                  </a:txBody>
                  <a:tcPr/>
                </a:tc>
                <a:extLst>
                  <a:ext uri="{0D108BD9-81ED-4DB2-BD59-A6C34878D82A}">
                    <a16:rowId xmlns:a16="http://schemas.microsoft.com/office/drawing/2014/main" val="10005"/>
                  </a:ext>
                </a:extLst>
              </a:tr>
            </a:tbl>
          </a:graphicData>
        </a:graphic>
      </p:graphicFrame>
      <p:sp>
        <p:nvSpPr>
          <p:cNvPr id="5" name="İçerik Yer Tutucusu 2"/>
          <p:cNvSpPr txBox="1">
            <a:spLocks/>
          </p:cNvSpPr>
          <p:nvPr/>
        </p:nvSpPr>
        <p:spPr>
          <a:xfrm>
            <a:off x="604067" y="3501008"/>
            <a:ext cx="7125112" cy="413574"/>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tx2"/>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tx2"/>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tx2"/>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tx2"/>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tx2"/>
              </a:buClr>
              <a:buFont typeface="Wingdings 2" charset="2"/>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Clr>
                <a:schemeClr val="tx2"/>
              </a:buClr>
              <a:buSzPct val="101000"/>
              <a:buFont typeface="Courier New" pitchFamily="49" charset="0"/>
              <a:buChar char="o"/>
              <a:defRPr sz="1200" kern="1200">
                <a:solidFill>
                  <a:schemeClr val="tx1"/>
                </a:solidFill>
                <a:latin typeface="+mn-lt"/>
                <a:ea typeface="+mn-ea"/>
                <a:cs typeface="+mn-cs"/>
              </a:defRPr>
            </a:lvl6pPr>
            <a:lvl7pPr marL="29718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7pPr>
            <a:lvl8pPr marL="34290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8pPr>
            <a:lvl9pPr marL="38862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9pPr>
          </a:lstStyle>
          <a:p>
            <a:pPr marL="0" indent="0">
              <a:buFont typeface="Wingdings 2" charset="2"/>
              <a:buNone/>
            </a:pPr>
            <a:r>
              <a:rPr lang="tr-TR" sz="1400" dirty="0">
                <a:solidFill>
                  <a:schemeClr val="bg1"/>
                </a:solidFill>
              </a:rPr>
              <a:t>Tablo8. Gözlem değerlerinin (0.26, 0.43, 0.07) noktasına olan uzaklıkları</a:t>
            </a:r>
          </a:p>
        </p:txBody>
      </p:sp>
    </p:spTree>
    <p:extLst>
      <p:ext uri="{BB962C8B-B14F-4D97-AF65-F5344CB8AC3E}">
        <p14:creationId xmlns:p14="http://schemas.microsoft.com/office/powerpoint/2010/main" val="375238482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64436" y="3717032"/>
            <a:ext cx="8368004" cy="1512168"/>
          </a:xfrm>
        </p:spPr>
        <p:txBody>
          <a:bodyPr>
            <a:normAutofit/>
          </a:bodyPr>
          <a:lstStyle/>
          <a:p>
            <a:pPr marL="0" indent="0">
              <a:buNone/>
            </a:pPr>
            <a:r>
              <a:rPr lang="tr-TR" dirty="0"/>
              <a:t>d) </a:t>
            </a:r>
            <a:r>
              <a:rPr lang="tr-TR" sz="1600" b="1" dirty="0"/>
              <a:t>Seçilen satırlara ilişkin sınıflarının belirlenmesi</a:t>
            </a:r>
            <a:r>
              <a:rPr lang="tr-TR" sz="1600" dirty="0">
                <a:solidFill>
                  <a:srgbClr val="002060"/>
                </a:solidFill>
              </a:rPr>
              <a:t>:</a:t>
            </a:r>
            <a:r>
              <a:rPr lang="tr-TR" sz="1600" dirty="0">
                <a:solidFill>
                  <a:srgbClr val="002060"/>
                </a:solidFill>
                <a:sym typeface="Wingdings" pitchFamily="2" charset="2"/>
              </a:rPr>
              <a:t>(0.26, 0.43, 0.07) noktasına en yakın olan gözlem değerlerinin Y sınıfları göz önüne alınarak hangisinin daha çok tekrarlandığını belirliyoruz. Bu üç sonuç içinde bir tane </a:t>
            </a:r>
            <a:r>
              <a:rPr lang="tr-TR" sz="1600" b="1" dirty="0">
                <a:solidFill>
                  <a:srgbClr val="002060"/>
                </a:solidFill>
                <a:sym typeface="Wingdings" pitchFamily="2" charset="2"/>
              </a:rPr>
              <a:t>HAYIR</a:t>
            </a:r>
            <a:r>
              <a:rPr lang="tr-TR" sz="1600" dirty="0">
                <a:solidFill>
                  <a:srgbClr val="002060"/>
                </a:solidFill>
                <a:sym typeface="Wingdings" pitchFamily="2" charset="2"/>
              </a:rPr>
              <a:t>, üç tane </a:t>
            </a:r>
            <a:r>
              <a:rPr lang="tr-TR" sz="1600" b="1" dirty="0">
                <a:solidFill>
                  <a:srgbClr val="002060"/>
                </a:solidFill>
                <a:sym typeface="Wingdings" pitchFamily="2" charset="2"/>
              </a:rPr>
              <a:t>EVET </a:t>
            </a:r>
            <a:r>
              <a:rPr lang="tr-TR" sz="1600" dirty="0">
                <a:solidFill>
                  <a:srgbClr val="002060"/>
                </a:solidFill>
                <a:sym typeface="Wingdings" pitchFamily="2" charset="2"/>
              </a:rPr>
              <a:t>sonucu vardır.</a:t>
            </a:r>
            <a:endParaRPr lang="tr-TR" sz="1600" dirty="0">
              <a:solidFill>
                <a:srgbClr val="002060"/>
              </a:solidFill>
            </a:endParaRPr>
          </a:p>
        </p:txBody>
      </p:sp>
      <p:graphicFrame>
        <p:nvGraphicFramePr>
          <p:cNvPr id="4" name="İçerik Yer Tutucusu 3"/>
          <p:cNvGraphicFramePr>
            <a:graphicFrameLocks/>
          </p:cNvGraphicFramePr>
          <p:nvPr/>
        </p:nvGraphicFramePr>
        <p:xfrm>
          <a:off x="683568" y="836712"/>
          <a:ext cx="7091365" cy="2225040"/>
        </p:xfrm>
        <a:graphic>
          <a:graphicData uri="http://schemas.openxmlformats.org/drawingml/2006/table">
            <a:tbl>
              <a:tblPr firstRow="1" bandRow="1">
                <a:tableStyleId>{7DF18680-E054-41AD-8BC1-D1AEF772440D}</a:tableStyleId>
              </a:tblPr>
              <a:tblGrid>
                <a:gridCol w="1418273">
                  <a:extLst>
                    <a:ext uri="{9D8B030D-6E8A-4147-A177-3AD203B41FA5}">
                      <a16:colId xmlns:a16="http://schemas.microsoft.com/office/drawing/2014/main" val="20000"/>
                    </a:ext>
                  </a:extLst>
                </a:gridCol>
                <a:gridCol w="1418273">
                  <a:extLst>
                    <a:ext uri="{9D8B030D-6E8A-4147-A177-3AD203B41FA5}">
                      <a16:colId xmlns:a16="http://schemas.microsoft.com/office/drawing/2014/main" val="20001"/>
                    </a:ext>
                  </a:extLst>
                </a:gridCol>
                <a:gridCol w="1418273">
                  <a:extLst>
                    <a:ext uri="{9D8B030D-6E8A-4147-A177-3AD203B41FA5}">
                      <a16:colId xmlns:a16="http://schemas.microsoft.com/office/drawing/2014/main" val="20002"/>
                    </a:ext>
                  </a:extLst>
                </a:gridCol>
                <a:gridCol w="1418273">
                  <a:extLst>
                    <a:ext uri="{9D8B030D-6E8A-4147-A177-3AD203B41FA5}">
                      <a16:colId xmlns:a16="http://schemas.microsoft.com/office/drawing/2014/main" val="20003"/>
                    </a:ext>
                  </a:extLst>
                </a:gridCol>
                <a:gridCol w="1418273">
                  <a:extLst>
                    <a:ext uri="{9D8B030D-6E8A-4147-A177-3AD203B41FA5}">
                      <a16:colId xmlns:a16="http://schemas.microsoft.com/office/drawing/2014/main" val="20004"/>
                    </a:ext>
                  </a:extLst>
                </a:gridCol>
              </a:tblGrid>
              <a:tr h="370840">
                <a:tc>
                  <a:txBody>
                    <a:bodyPr/>
                    <a:lstStyle/>
                    <a:p>
                      <a:r>
                        <a:rPr lang="tr-TR" sz="1400" dirty="0"/>
                        <a:t>X1</a:t>
                      </a:r>
                    </a:p>
                  </a:txBody>
                  <a:tcPr/>
                </a:tc>
                <a:tc>
                  <a:txBody>
                    <a:bodyPr/>
                    <a:lstStyle/>
                    <a:p>
                      <a:r>
                        <a:rPr lang="tr-TR" sz="1400" dirty="0"/>
                        <a:t>X2</a:t>
                      </a:r>
                    </a:p>
                  </a:txBody>
                  <a:tcPr/>
                </a:tc>
                <a:tc>
                  <a:txBody>
                    <a:bodyPr/>
                    <a:lstStyle/>
                    <a:p>
                      <a:r>
                        <a:rPr lang="tr-TR" sz="1400" dirty="0"/>
                        <a:t>X3</a:t>
                      </a:r>
                    </a:p>
                  </a:txBody>
                  <a:tcPr/>
                </a:tc>
                <a:tc>
                  <a:txBody>
                    <a:bodyPr/>
                    <a:lstStyle/>
                    <a:p>
                      <a:r>
                        <a:rPr lang="tr-TR" sz="1400" dirty="0"/>
                        <a:t>Uzaklık</a:t>
                      </a:r>
                    </a:p>
                  </a:txBody>
                  <a:tcPr/>
                </a:tc>
                <a:tc>
                  <a:txBody>
                    <a:bodyPr/>
                    <a:lstStyle/>
                    <a:p>
                      <a:r>
                        <a:rPr lang="tr-TR" sz="1400" dirty="0"/>
                        <a:t>Sıra</a:t>
                      </a:r>
                    </a:p>
                  </a:txBody>
                  <a:tcPr/>
                </a:tc>
                <a:extLst>
                  <a:ext uri="{0D108BD9-81ED-4DB2-BD59-A6C34878D82A}">
                    <a16:rowId xmlns:a16="http://schemas.microsoft.com/office/drawing/2014/main" val="10000"/>
                  </a:ext>
                </a:extLst>
              </a:tr>
              <a:tr h="370840">
                <a:tc>
                  <a:txBody>
                    <a:bodyPr/>
                    <a:lstStyle/>
                    <a:p>
                      <a:r>
                        <a:rPr lang="tr-TR" sz="1400" dirty="0"/>
                        <a:t>0.47</a:t>
                      </a:r>
                    </a:p>
                  </a:txBody>
                  <a:tcPr/>
                </a:tc>
                <a:tc>
                  <a:txBody>
                    <a:bodyPr/>
                    <a:lstStyle/>
                    <a:p>
                      <a:r>
                        <a:rPr lang="tr-TR" sz="1400" dirty="0"/>
                        <a:t>0.21</a:t>
                      </a:r>
                    </a:p>
                  </a:txBody>
                  <a:tcPr/>
                </a:tc>
                <a:tc>
                  <a:txBody>
                    <a:bodyPr/>
                    <a:lstStyle/>
                    <a:p>
                      <a:r>
                        <a:rPr lang="tr-TR" sz="1400" dirty="0"/>
                        <a:t>1.00</a:t>
                      </a:r>
                    </a:p>
                  </a:txBody>
                  <a:tcPr/>
                </a:tc>
                <a:tc>
                  <a:txBody>
                    <a:bodyPr/>
                    <a:lstStyle/>
                    <a:p>
                      <a:r>
                        <a:rPr lang="tr-TR" sz="1400" dirty="0"/>
                        <a:t>0.98</a:t>
                      </a:r>
                    </a:p>
                  </a:txBody>
                  <a:tcPr/>
                </a:tc>
                <a:tc>
                  <a:txBody>
                    <a:bodyPr/>
                    <a:lstStyle/>
                    <a:p>
                      <a:r>
                        <a:rPr lang="tr-TR" sz="1400" dirty="0"/>
                        <a:t>5</a:t>
                      </a:r>
                    </a:p>
                  </a:txBody>
                  <a:tcPr/>
                </a:tc>
                <a:extLst>
                  <a:ext uri="{0D108BD9-81ED-4DB2-BD59-A6C34878D82A}">
                    <a16:rowId xmlns:a16="http://schemas.microsoft.com/office/drawing/2014/main" val="10001"/>
                  </a:ext>
                </a:extLst>
              </a:tr>
              <a:tr h="370840">
                <a:tc>
                  <a:txBody>
                    <a:bodyPr/>
                    <a:lstStyle/>
                    <a:p>
                      <a:r>
                        <a:rPr lang="tr-TR" sz="1400" dirty="0"/>
                        <a:t>0.33</a:t>
                      </a:r>
                    </a:p>
                  </a:txBody>
                  <a:tcPr>
                    <a:solidFill>
                      <a:schemeClr val="bg2">
                        <a:lumMod val="40000"/>
                        <a:lumOff val="60000"/>
                      </a:schemeClr>
                    </a:solidFill>
                  </a:tcPr>
                </a:tc>
                <a:tc>
                  <a:txBody>
                    <a:bodyPr/>
                    <a:lstStyle/>
                    <a:p>
                      <a:r>
                        <a:rPr lang="tr-TR" sz="1400" dirty="0"/>
                        <a:t>0.00</a:t>
                      </a:r>
                    </a:p>
                  </a:txBody>
                  <a:tcPr>
                    <a:solidFill>
                      <a:schemeClr val="bg2">
                        <a:lumMod val="40000"/>
                        <a:lumOff val="60000"/>
                      </a:schemeClr>
                    </a:solidFill>
                  </a:tcPr>
                </a:tc>
                <a:tc>
                  <a:txBody>
                    <a:bodyPr/>
                    <a:lstStyle/>
                    <a:p>
                      <a:r>
                        <a:rPr lang="tr-TR" sz="1400" dirty="0"/>
                        <a:t>0.00</a:t>
                      </a:r>
                    </a:p>
                  </a:txBody>
                  <a:tcPr>
                    <a:solidFill>
                      <a:schemeClr val="bg2">
                        <a:lumMod val="40000"/>
                        <a:lumOff val="60000"/>
                      </a:schemeClr>
                    </a:solidFill>
                  </a:tcPr>
                </a:tc>
                <a:tc>
                  <a:txBody>
                    <a:bodyPr/>
                    <a:lstStyle/>
                    <a:p>
                      <a:r>
                        <a:rPr lang="tr-TR" sz="1400" dirty="0"/>
                        <a:t>0.44</a:t>
                      </a:r>
                    </a:p>
                  </a:txBody>
                  <a:tcPr>
                    <a:solidFill>
                      <a:schemeClr val="bg2">
                        <a:lumMod val="40000"/>
                        <a:lumOff val="60000"/>
                      </a:schemeClr>
                    </a:solidFill>
                  </a:tcPr>
                </a:tc>
                <a:tc>
                  <a:txBody>
                    <a:bodyPr/>
                    <a:lstStyle/>
                    <a:p>
                      <a:r>
                        <a:rPr lang="tr-TR" sz="1400" dirty="0"/>
                        <a:t>1</a:t>
                      </a:r>
                    </a:p>
                  </a:txBody>
                  <a:tcPr>
                    <a:solidFill>
                      <a:schemeClr val="bg2">
                        <a:lumMod val="40000"/>
                        <a:lumOff val="60000"/>
                      </a:schemeClr>
                    </a:solidFill>
                  </a:tcPr>
                </a:tc>
                <a:extLst>
                  <a:ext uri="{0D108BD9-81ED-4DB2-BD59-A6C34878D82A}">
                    <a16:rowId xmlns:a16="http://schemas.microsoft.com/office/drawing/2014/main" val="10002"/>
                  </a:ext>
                </a:extLst>
              </a:tr>
              <a:tr h="370840">
                <a:tc>
                  <a:txBody>
                    <a:bodyPr/>
                    <a:lstStyle/>
                    <a:p>
                      <a:r>
                        <a:rPr lang="tr-TR" sz="1400" dirty="0"/>
                        <a:t>1.00</a:t>
                      </a:r>
                    </a:p>
                  </a:txBody>
                  <a:tcPr/>
                </a:tc>
                <a:tc>
                  <a:txBody>
                    <a:bodyPr/>
                    <a:lstStyle/>
                    <a:p>
                      <a:r>
                        <a:rPr lang="tr-TR" sz="1400" dirty="0"/>
                        <a:t>1.00</a:t>
                      </a:r>
                    </a:p>
                  </a:txBody>
                  <a:tcPr/>
                </a:tc>
                <a:tc>
                  <a:txBody>
                    <a:bodyPr/>
                    <a:lstStyle/>
                    <a:p>
                      <a:r>
                        <a:rPr lang="tr-TR" sz="1400" dirty="0"/>
                        <a:t>0.13</a:t>
                      </a:r>
                    </a:p>
                  </a:txBody>
                  <a:tcPr/>
                </a:tc>
                <a:tc>
                  <a:txBody>
                    <a:bodyPr/>
                    <a:lstStyle/>
                    <a:p>
                      <a:r>
                        <a:rPr lang="tr-TR" sz="1400" dirty="0"/>
                        <a:t>0.93</a:t>
                      </a:r>
                    </a:p>
                  </a:txBody>
                  <a:tcPr/>
                </a:tc>
                <a:tc>
                  <a:txBody>
                    <a:bodyPr/>
                    <a:lstStyle/>
                    <a:p>
                      <a:r>
                        <a:rPr lang="tr-TR" sz="1400" dirty="0"/>
                        <a:t>4</a:t>
                      </a:r>
                    </a:p>
                  </a:txBody>
                  <a:tcPr/>
                </a:tc>
                <a:extLst>
                  <a:ext uri="{0D108BD9-81ED-4DB2-BD59-A6C34878D82A}">
                    <a16:rowId xmlns:a16="http://schemas.microsoft.com/office/drawing/2014/main" val="10003"/>
                  </a:ext>
                </a:extLst>
              </a:tr>
              <a:tr h="370840">
                <a:tc>
                  <a:txBody>
                    <a:bodyPr/>
                    <a:lstStyle/>
                    <a:p>
                      <a:r>
                        <a:rPr lang="tr-TR" sz="1400" dirty="0"/>
                        <a:t>0.60</a:t>
                      </a:r>
                    </a:p>
                  </a:txBody>
                  <a:tcPr>
                    <a:solidFill>
                      <a:schemeClr val="bg2">
                        <a:lumMod val="40000"/>
                        <a:lumOff val="60000"/>
                      </a:schemeClr>
                    </a:solidFill>
                  </a:tcPr>
                </a:tc>
                <a:tc>
                  <a:txBody>
                    <a:bodyPr/>
                    <a:lstStyle/>
                    <a:p>
                      <a:r>
                        <a:rPr lang="tr-TR" sz="1400" dirty="0"/>
                        <a:t>0.93</a:t>
                      </a:r>
                    </a:p>
                  </a:txBody>
                  <a:tcPr>
                    <a:solidFill>
                      <a:schemeClr val="bg2">
                        <a:lumMod val="40000"/>
                        <a:lumOff val="60000"/>
                      </a:schemeClr>
                    </a:solidFill>
                  </a:tcPr>
                </a:tc>
                <a:tc>
                  <a:txBody>
                    <a:bodyPr/>
                    <a:lstStyle/>
                    <a:p>
                      <a:r>
                        <a:rPr lang="tr-TR" sz="1400" dirty="0"/>
                        <a:t>0.27</a:t>
                      </a:r>
                    </a:p>
                  </a:txBody>
                  <a:tcPr>
                    <a:solidFill>
                      <a:schemeClr val="bg2">
                        <a:lumMod val="40000"/>
                        <a:lumOff val="60000"/>
                      </a:schemeClr>
                    </a:solidFill>
                  </a:tcPr>
                </a:tc>
                <a:tc>
                  <a:txBody>
                    <a:bodyPr/>
                    <a:lstStyle/>
                    <a:p>
                      <a:r>
                        <a:rPr lang="tr-TR" sz="1400" dirty="0"/>
                        <a:t>0.63</a:t>
                      </a:r>
                    </a:p>
                  </a:txBody>
                  <a:tcPr>
                    <a:solidFill>
                      <a:schemeClr val="bg2">
                        <a:lumMod val="40000"/>
                        <a:lumOff val="60000"/>
                      </a:schemeClr>
                    </a:solidFill>
                  </a:tcPr>
                </a:tc>
                <a:tc>
                  <a:txBody>
                    <a:bodyPr/>
                    <a:lstStyle/>
                    <a:p>
                      <a:r>
                        <a:rPr lang="tr-TR" sz="1400" dirty="0"/>
                        <a:t>2</a:t>
                      </a:r>
                    </a:p>
                  </a:txBody>
                  <a:tcPr>
                    <a:solidFill>
                      <a:schemeClr val="bg2">
                        <a:lumMod val="40000"/>
                        <a:lumOff val="60000"/>
                      </a:schemeClr>
                    </a:solidFill>
                  </a:tcPr>
                </a:tc>
                <a:extLst>
                  <a:ext uri="{0D108BD9-81ED-4DB2-BD59-A6C34878D82A}">
                    <a16:rowId xmlns:a16="http://schemas.microsoft.com/office/drawing/2014/main" val="10004"/>
                  </a:ext>
                </a:extLst>
              </a:tr>
              <a:tr h="370840">
                <a:tc>
                  <a:txBody>
                    <a:bodyPr/>
                    <a:lstStyle/>
                    <a:p>
                      <a:r>
                        <a:rPr lang="tr-TR" sz="1400" dirty="0"/>
                        <a:t>0.00</a:t>
                      </a:r>
                    </a:p>
                  </a:txBody>
                  <a:tcPr>
                    <a:solidFill>
                      <a:schemeClr val="bg2">
                        <a:lumMod val="40000"/>
                        <a:lumOff val="60000"/>
                      </a:schemeClr>
                    </a:solidFill>
                  </a:tcPr>
                </a:tc>
                <a:tc>
                  <a:txBody>
                    <a:bodyPr/>
                    <a:lstStyle/>
                    <a:p>
                      <a:r>
                        <a:rPr lang="tr-TR" sz="1400" dirty="0"/>
                        <a:t>0.93</a:t>
                      </a:r>
                    </a:p>
                  </a:txBody>
                  <a:tcPr>
                    <a:solidFill>
                      <a:schemeClr val="bg2">
                        <a:lumMod val="40000"/>
                        <a:lumOff val="60000"/>
                      </a:schemeClr>
                    </a:solidFill>
                  </a:tcPr>
                </a:tc>
                <a:tc>
                  <a:txBody>
                    <a:bodyPr/>
                    <a:lstStyle/>
                    <a:p>
                      <a:r>
                        <a:rPr lang="tr-TR" sz="1400" dirty="0"/>
                        <a:t>0.73</a:t>
                      </a:r>
                    </a:p>
                  </a:txBody>
                  <a:tcPr>
                    <a:solidFill>
                      <a:schemeClr val="bg2">
                        <a:lumMod val="40000"/>
                        <a:lumOff val="60000"/>
                      </a:schemeClr>
                    </a:solidFill>
                  </a:tcPr>
                </a:tc>
                <a:tc>
                  <a:txBody>
                    <a:bodyPr/>
                    <a:lstStyle/>
                    <a:p>
                      <a:r>
                        <a:rPr lang="tr-TR" sz="1400" dirty="0"/>
                        <a:t>0.87</a:t>
                      </a:r>
                    </a:p>
                  </a:txBody>
                  <a:tcPr>
                    <a:solidFill>
                      <a:schemeClr val="bg2">
                        <a:lumMod val="40000"/>
                        <a:lumOff val="60000"/>
                      </a:schemeClr>
                    </a:solidFill>
                  </a:tcPr>
                </a:tc>
                <a:tc>
                  <a:txBody>
                    <a:bodyPr/>
                    <a:lstStyle/>
                    <a:p>
                      <a:r>
                        <a:rPr lang="tr-TR" sz="1400" dirty="0"/>
                        <a:t>3</a:t>
                      </a:r>
                    </a:p>
                  </a:txBody>
                  <a:tcPr>
                    <a:solidFill>
                      <a:schemeClr val="bg2">
                        <a:lumMod val="40000"/>
                        <a:lumOff val="60000"/>
                      </a:schemeClr>
                    </a:solidFill>
                  </a:tcPr>
                </a:tc>
                <a:extLst>
                  <a:ext uri="{0D108BD9-81ED-4DB2-BD59-A6C34878D82A}">
                    <a16:rowId xmlns:a16="http://schemas.microsoft.com/office/drawing/2014/main" val="10005"/>
                  </a:ext>
                </a:extLst>
              </a:tr>
            </a:tbl>
          </a:graphicData>
        </a:graphic>
      </p:graphicFrame>
      <p:sp>
        <p:nvSpPr>
          <p:cNvPr id="5" name="İçerik Yer Tutucusu 2"/>
          <p:cNvSpPr txBox="1">
            <a:spLocks/>
          </p:cNvSpPr>
          <p:nvPr/>
        </p:nvSpPr>
        <p:spPr>
          <a:xfrm>
            <a:off x="632489" y="3186209"/>
            <a:ext cx="7018939" cy="341566"/>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tx2"/>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tx2"/>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tx2"/>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tx2"/>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tx2"/>
              </a:buClr>
              <a:buFont typeface="Wingdings 2" charset="2"/>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Clr>
                <a:schemeClr val="tx2"/>
              </a:buClr>
              <a:buSzPct val="101000"/>
              <a:buFont typeface="Courier New" pitchFamily="49" charset="0"/>
              <a:buChar char="o"/>
              <a:defRPr sz="1200" kern="1200">
                <a:solidFill>
                  <a:schemeClr val="tx1"/>
                </a:solidFill>
                <a:latin typeface="+mn-lt"/>
                <a:ea typeface="+mn-ea"/>
                <a:cs typeface="+mn-cs"/>
              </a:defRPr>
            </a:lvl6pPr>
            <a:lvl7pPr marL="29718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7pPr>
            <a:lvl8pPr marL="34290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8pPr>
            <a:lvl9pPr marL="38862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9pPr>
          </a:lstStyle>
          <a:p>
            <a:pPr marL="0" indent="0">
              <a:buFont typeface="Wingdings 2" charset="2"/>
              <a:buNone/>
            </a:pPr>
            <a:r>
              <a:rPr lang="tr-TR" sz="1200" dirty="0">
                <a:solidFill>
                  <a:schemeClr val="bg1"/>
                </a:solidFill>
              </a:rPr>
              <a:t>Tablo9.Uzaklık göz önüne alınarak k=3 komşu gözlemin belirlenmesi</a:t>
            </a:r>
          </a:p>
        </p:txBody>
      </p:sp>
    </p:spTree>
    <p:extLst>
      <p:ext uri="{BB962C8B-B14F-4D97-AF65-F5344CB8AC3E}">
        <p14:creationId xmlns:p14="http://schemas.microsoft.com/office/powerpoint/2010/main" val="118676828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51519" y="4077072"/>
            <a:ext cx="8280921" cy="1061646"/>
          </a:xfrm>
        </p:spPr>
        <p:txBody>
          <a:bodyPr>
            <a:noAutofit/>
          </a:bodyPr>
          <a:lstStyle/>
          <a:p>
            <a:pPr marL="0" indent="0">
              <a:buNone/>
            </a:pPr>
            <a:r>
              <a:rPr lang="tr-TR" sz="1600" dirty="0"/>
              <a:t>e)</a:t>
            </a:r>
            <a:r>
              <a:rPr lang="tr-TR" sz="1600" b="1" dirty="0"/>
              <a:t>Yeni gözlemin sınıfı</a:t>
            </a:r>
            <a:r>
              <a:rPr lang="tr-TR" sz="1600" dirty="0">
                <a:solidFill>
                  <a:srgbClr val="002060"/>
                </a:solidFill>
              </a:rPr>
              <a:t>: Seçilenler arasında </a:t>
            </a:r>
            <a:r>
              <a:rPr lang="tr-TR" sz="1600" b="1" dirty="0">
                <a:solidFill>
                  <a:srgbClr val="002060"/>
                </a:solidFill>
              </a:rPr>
              <a:t>EVET’</a:t>
            </a:r>
            <a:r>
              <a:rPr lang="tr-TR" sz="1600" dirty="0">
                <a:solidFill>
                  <a:srgbClr val="002060"/>
                </a:solidFill>
              </a:rPr>
              <a:t> lerin sayısı diğerinden daha fazladır. O halde (7,8,5) gözleminin, yani dönüştürülmüş değerlerle ifade edilir.(0.26, 0.43, 0.07) gözleminin de sınıfı </a:t>
            </a:r>
            <a:r>
              <a:rPr lang="tr-TR" sz="1600" b="1" dirty="0">
                <a:solidFill>
                  <a:srgbClr val="002060"/>
                </a:solidFill>
              </a:rPr>
              <a:t>EVET</a:t>
            </a:r>
            <a:r>
              <a:rPr lang="tr-TR" sz="1600" dirty="0">
                <a:solidFill>
                  <a:srgbClr val="002060"/>
                </a:solidFill>
              </a:rPr>
              <a:t> olarak kabul edilir.</a:t>
            </a:r>
          </a:p>
        </p:txBody>
      </p:sp>
      <p:graphicFrame>
        <p:nvGraphicFramePr>
          <p:cNvPr id="4" name="İçerik Yer Tutucusu 3"/>
          <p:cNvGraphicFramePr>
            <a:graphicFrameLocks/>
          </p:cNvGraphicFramePr>
          <p:nvPr/>
        </p:nvGraphicFramePr>
        <p:xfrm>
          <a:off x="251519" y="975716"/>
          <a:ext cx="8496942" cy="2225040"/>
        </p:xfrm>
        <a:graphic>
          <a:graphicData uri="http://schemas.openxmlformats.org/drawingml/2006/table">
            <a:tbl>
              <a:tblPr firstRow="1" bandRow="1">
                <a:tableStyleId>{7DF18680-E054-41AD-8BC1-D1AEF772440D}</a:tableStyleId>
              </a:tblPr>
              <a:tblGrid>
                <a:gridCol w="864094">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1080120">
                  <a:extLst>
                    <a:ext uri="{9D8B030D-6E8A-4147-A177-3AD203B41FA5}">
                      <a16:colId xmlns:a16="http://schemas.microsoft.com/office/drawing/2014/main" val="20003"/>
                    </a:ext>
                  </a:extLst>
                </a:gridCol>
                <a:gridCol w="1080120">
                  <a:extLst>
                    <a:ext uri="{9D8B030D-6E8A-4147-A177-3AD203B41FA5}">
                      <a16:colId xmlns:a16="http://schemas.microsoft.com/office/drawing/2014/main" val="20004"/>
                    </a:ext>
                  </a:extLst>
                </a:gridCol>
                <a:gridCol w="3888432">
                  <a:extLst>
                    <a:ext uri="{9D8B030D-6E8A-4147-A177-3AD203B41FA5}">
                      <a16:colId xmlns:a16="http://schemas.microsoft.com/office/drawing/2014/main" val="20005"/>
                    </a:ext>
                  </a:extLst>
                </a:gridCol>
              </a:tblGrid>
              <a:tr h="370840">
                <a:tc>
                  <a:txBody>
                    <a:bodyPr/>
                    <a:lstStyle/>
                    <a:p>
                      <a:r>
                        <a:rPr lang="tr-TR" sz="1400" dirty="0"/>
                        <a:t>X1</a:t>
                      </a:r>
                    </a:p>
                  </a:txBody>
                  <a:tcPr/>
                </a:tc>
                <a:tc>
                  <a:txBody>
                    <a:bodyPr/>
                    <a:lstStyle/>
                    <a:p>
                      <a:r>
                        <a:rPr lang="tr-TR" sz="1400" dirty="0"/>
                        <a:t>X2</a:t>
                      </a:r>
                    </a:p>
                  </a:txBody>
                  <a:tcPr/>
                </a:tc>
                <a:tc>
                  <a:txBody>
                    <a:bodyPr/>
                    <a:lstStyle/>
                    <a:p>
                      <a:r>
                        <a:rPr lang="tr-TR" sz="1400" dirty="0"/>
                        <a:t>X3</a:t>
                      </a:r>
                    </a:p>
                  </a:txBody>
                  <a:tcPr/>
                </a:tc>
                <a:tc>
                  <a:txBody>
                    <a:bodyPr/>
                    <a:lstStyle/>
                    <a:p>
                      <a:r>
                        <a:rPr lang="tr-TR" sz="1400" dirty="0"/>
                        <a:t>Uzaklık</a:t>
                      </a:r>
                    </a:p>
                  </a:txBody>
                  <a:tcPr/>
                </a:tc>
                <a:tc>
                  <a:txBody>
                    <a:bodyPr/>
                    <a:lstStyle/>
                    <a:p>
                      <a:r>
                        <a:rPr lang="tr-TR" sz="1400" dirty="0"/>
                        <a:t>Sıra</a:t>
                      </a:r>
                    </a:p>
                  </a:txBody>
                  <a:tcPr/>
                </a:tc>
                <a:tc>
                  <a:txBody>
                    <a:bodyPr/>
                    <a:lstStyle/>
                    <a:p>
                      <a:r>
                        <a:rPr lang="tr-TR" sz="1400" dirty="0"/>
                        <a:t>K komşunun Y değeri</a:t>
                      </a:r>
                    </a:p>
                  </a:txBody>
                  <a:tcPr/>
                </a:tc>
                <a:extLst>
                  <a:ext uri="{0D108BD9-81ED-4DB2-BD59-A6C34878D82A}">
                    <a16:rowId xmlns:a16="http://schemas.microsoft.com/office/drawing/2014/main" val="10000"/>
                  </a:ext>
                </a:extLst>
              </a:tr>
              <a:tr h="370840">
                <a:tc>
                  <a:txBody>
                    <a:bodyPr/>
                    <a:lstStyle/>
                    <a:p>
                      <a:r>
                        <a:rPr lang="tr-TR" sz="1400" dirty="0"/>
                        <a:t>0.47</a:t>
                      </a:r>
                    </a:p>
                  </a:txBody>
                  <a:tcPr/>
                </a:tc>
                <a:tc>
                  <a:txBody>
                    <a:bodyPr/>
                    <a:lstStyle/>
                    <a:p>
                      <a:r>
                        <a:rPr lang="tr-TR" sz="1400" dirty="0"/>
                        <a:t>0.21</a:t>
                      </a:r>
                    </a:p>
                  </a:txBody>
                  <a:tcPr/>
                </a:tc>
                <a:tc>
                  <a:txBody>
                    <a:bodyPr/>
                    <a:lstStyle/>
                    <a:p>
                      <a:r>
                        <a:rPr lang="tr-TR" sz="1400" dirty="0"/>
                        <a:t>1.00</a:t>
                      </a:r>
                    </a:p>
                  </a:txBody>
                  <a:tcPr/>
                </a:tc>
                <a:tc>
                  <a:txBody>
                    <a:bodyPr/>
                    <a:lstStyle/>
                    <a:p>
                      <a:r>
                        <a:rPr lang="tr-TR" sz="1400" dirty="0"/>
                        <a:t>0.98</a:t>
                      </a:r>
                    </a:p>
                  </a:txBody>
                  <a:tcPr/>
                </a:tc>
                <a:tc>
                  <a:txBody>
                    <a:bodyPr/>
                    <a:lstStyle/>
                    <a:p>
                      <a:r>
                        <a:rPr lang="tr-TR" sz="1400" dirty="0"/>
                        <a:t>5</a:t>
                      </a:r>
                    </a:p>
                  </a:txBody>
                  <a:tcPr/>
                </a:tc>
                <a:tc>
                  <a:txBody>
                    <a:bodyPr/>
                    <a:lstStyle/>
                    <a:p>
                      <a:endParaRPr lang="tr-TR" sz="1400" dirty="0"/>
                    </a:p>
                  </a:txBody>
                  <a:tcPr/>
                </a:tc>
                <a:extLst>
                  <a:ext uri="{0D108BD9-81ED-4DB2-BD59-A6C34878D82A}">
                    <a16:rowId xmlns:a16="http://schemas.microsoft.com/office/drawing/2014/main" val="10001"/>
                  </a:ext>
                </a:extLst>
              </a:tr>
              <a:tr h="370840">
                <a:tc>
                  <a:txBody>
                    <a:bodyPr/>
                    <a:lstStyle/>
                    <a:p>
                      <a:r>
                        <a:rPr lang="tr-TR" sz="1400" dirty="0"/>
                        <a:t>0.33</a:t>
                      </a:r>
                    </a:p>
                  </a:txBody>
                  <a:tcPr>
                    <a:solidFill>
                      <a:schemeClr val="bg2">
                        <a:lumMod val="40000"/>
                        <a:lumOff val="60000"/>
                      </a:schemeClr>
                    </a:solidFill>
                  </a:tcPr>
                </a:tc>
                <a:tc>
                  <a:txBody>
                    <a:bodyPr/>
                    <a:lstStyle/>
                    <a:p>
                      <a:r>
                        <a:rPr lang="tr-TR" sz="1400" dirty="0"/>
                        <a:t>0.00</a:t>
                      </a:r>
                    </a:p>
                  </a:txBody>
                  <a:tcPr>
                    <a:solidFill>
                      <a:schemeClr val="bg2">
                        <a:lumMod val="40000"/>
                        <a:lumOff val="60000"/>
                      </a:schemeClr>
                    </a:solidFill>
                  </a:tcPr>
                </a:tc>
                <a:tc>
                  <a:txBody>
                    <a:bodyPr/>
                    <a:lstStyle/>
                    <a:p>
                      <a:r>
                        <a:rPr lang="tr-TR" sz="1400" dirty="0"/>
                        <a:t>0.00</a:t>
                      </a:r>
                    </a:p>
                  </a:txBody>
                  <a:tcPr>
                    <a:solidFill>
                      <a:schemeClr val="bg2">
                        <a:lumMod val="40000"/>
                        <a:lumOff val="60000"/>
                      </a:schemeClr>
                    </a:solidFill>
                  </a:tcPr>
                </a:tc>
                <a:tc>
                  <a:txBody>
                    <a:bodyPr/>
                    <a:lstStyle/>
                    <a:p>
                      <a:r>
                        <a:rPr lang="tr-TR" sz="1400" dirty="0"/>
                        <a:t>0.44</a:t>
                      </a:r>
                    </a:p>
                  </a:txBody>
                  <a:tcPr>
                    <a:solidFill>
                      <a:schemeClr val="bg2">
                        <a:lumMod val="40000"/>
                        <a:lumOff val="60000"/>
                      </a:schemeClr>
                    </a:solidFill>
                  </a:tcPr>
                </a:tc>
                <a:tc>
                  <a:txBody>
                    <a:bodyPr/>
                    <a:lstStyle/>
                    <a:p>
                      <a:r>
                        <a:rPr lang="tr-TR" sz="1400" dirty="0"/>
                        <a:t>1</a:t>
                      </a:r>
                    </a:p>
                  </a:txBody>
                  <a:tcPr>
                    <a:solidFill>
                      <a:schemeClr val="bg2">
                        <a:lumMod val="40000"/>
                        <a:lumOff val="60000"/>
                      </a:schemeClr>
                    </a:solidFill>
                  </a:tcPr>
                </a:tc>
                <a:tc>
                  <a:txBody>
                    <a:bodyPr/>
                    <a:lstStyle/>
                    <a:p>
                      <a:r>
                        <a:rPr lang="tr-TR" sz="1400" dirty="0"/>
                        <a:t>HAYIR</a:t>
                      </a:r>
                    </a:p>
                  </a:txBody>
                  <a:tcPr>
                    <a:solidFill>
                      <a:schemeClr val="bg2">
                        <a:lumMod val="40000"/>
                        <a:lumOff val="60000"/>
                      </a:schemeClr>
                    </a:solidFill>
                  </a:tcPr>
                </a:tc>
                <a:extLst>
                  <a:ext uri="{0D108BD9-81ED-4DB2-BD59-A6C34878D82A}">
                    <a16:rowId xmlns:a16="http://schemas.microsoft.com/office/drawing/2014/main" val="10002"/>
                  </a:ext>
                </a:extLst>
              </a:tr>
              <a:tr h="370840">
                <a:tc>
                  <a:txBody>
                    <a:bodyPr/>
                    <a:lstStyle/>
                    <a:p>
                      <a:r>
                        <a:rPr lang="tr-TR" sz="1400" dirty="0"/>
                        <a:t>1.00</a:t>
                      </a:r>
                    </a:p>
                  </a:txBody>
                  <a:tcPr/>
                </a:tc>
                <a:tc>
                  <a:txBody>
                    <a:bodyPr/>
                    <a:lstStyle/>
                    <a:p>
                      <a:r>
                        <a:rPr lang="tr-TR" sz="1400" dirty="0"/>
                        <a:t>1.00</a:t>
                      </a:r>
                    </a:p>
                  </a:txBody>
                  <a:tcPr/>
                </a:tc>
                <a:tc>
                  <a:txBody>
                    <a:bodyPr/>
                    <a:lstStyle/>
                    <a:p>
                      <a:r>
                        <a:rPr lang="tr-TR" sz="1400" dirty="0"/>
                        <a:t>0.13</a:t>
                      </a:r>
                    </a:p>
                  </a:txBody>
                  <a:tcPr/>
                </a:tc>
                <a:tc>
                  <a:txBody>
                    <a:bodyPr/>
                    <a:lstStyle/>
                    <a:p>
                      <a:r>
                        <a:rPr lang="tr-TR" sz="1400" dirty="0"/>
                        <a:t>0.93</a:t>
                      </a:r>
                    </a:p>
                  </a:txBody>
                  <a:tcPr/>
                </a:tc>
                <a:tc>
                  <a:txBody>
                    <a:bodyPr/>
                    <a:lstStyle/>
                    <a:p>
                      <a:r>
                        <a:rPr lang="tr-TR" sz="1400" dirty="0"/>
                        <a:t>4</a:t>
                      </a:r>
                    </a:p>
                  </a:txBody>
                  <a:tcPr/>
                </a:tc>
                <a:tc>
                  <a:txBody>
                    <a:bodyPr/>
                    <a:lstStyle/>
                    <a:p>
                      <a:endParaRPr lang="tr-TR" sz="1400" dirty="0"/>
                    </a:p>
                  </a:txBody>
                  <a:tcPr/>
                </a:tc>
                <a:extLst>
                  <a:ext uri="{0D108BD9-81ED-4DB2-BD59-A6C34878D82A}">
                    <a16:rowId xmlns:a16="http://schemas.microsoft.com/office/drawing/2014/main" val="10003"/>
                  </a:ext>
                </a:extLst>
              </a:tr>
              <a:tr h="370840">
                <a:tc>
                  <a:txBody>
                    <a:bodyPr/>
                    <a:lstStyle/>
                    <a:p>
                      <a:r>
                        <a:rPr lang="tr-TR" sz="1400" dirty="0"/>
                        <a:t>0.60</a:t>
                      </a:r>
                    </a:p>
                  </a:txBody>
                  <a:tcPr>
                    <a:solidFill>
                      <a:schemeClr val="bg2">
                        <a:lumMod val="40000"/>
                        <a:lumOff val="60000"/>
                      </a:schemeClr>
                    </a:solidFill>
                  </a:tcPr>
                </a:tc>
                <a:tc>
                  <a:txBody>
                    <a:bodyPr/>
                    <a:lstStyle/>
                    <a:p>
                      <a:r>
                        <a:rPr lang="tr-TR" sz="1400" dirty="0"/>
                        <a:t>0.93</a:t>
                      </a:r>
                    </a:p>
                  </a:txBody>
                  <a:tcPr>
                    <a:solidFill>
                      <a:schemeClr val="bg2">
                        <a:lumMod val="40000"/>
                        <a:lumOff val="60000"/>
                      </a:schemeClr>
                    </a:solidFill>
                  </a:tcPr>
                </a:tc>
                <a:tc>
                  <a:txBody>
                    <a:bodyPr/>
                    <a:lstStyle/>
                    <a:p>
                      <a:r>
                        <a:rPr lang="tr-TR" sz="1400" dirty="0"/>
                        <a:t>0.27</a:t>
                      </a:r>
                    </a:p>
                  </a:txBody>
                  <a:tcPr>
                    <a:solidFill>
                      <a:schemeClr val="bg2">
                        <a:lumMod val="40000"/>
                        <a:lumOff val="60000"/>
                      </a:schemeClr>
                    </a:solidFill>
                  </a:tcPr>
                </a:tc>
                <a:tc>
                  <a:txBody>
                    <a:bodyPr/>
                    <a:lstStyle/>
                    <a:p>
                      <a:r>
                        <a:rPr lang="tr-TR" sz="1400" dirty="0"/>
                        <a:t>0.63</a:t>
                      </a:r>
                    </a:p>
                  </a:txBody>
                  <a:tcPr>
                    <a:solidFill>
                      <a:schemeClr val="bg2">
                        <a:lumMod val="40000"/>
                        <a:lumOff val="60000"/>
                      </a:schemeClr>
                    </a:solidFill>
                  </a:tcPr>
                </a:tc>
                <a:tc>
                  <a:txBody>
                    <a:bodyPr/>
                    <a:lstStyle/>
                    <a:p>
                      <a:r>
                        <a:rPr lang="tr-TR" sz="1400" dirty="0"/>
                        <a:t>2</a:t>
                      </a:r>
                    </a:p>
                  </a:txBody>
                  <a:tcPr>
                    <a:solidFill>
                      <a:schemeClr val="bg2">
                        <a:lumMod val="40000"/>
                        <a:lumOff val="60000"/>
                      </a:schemeClr>
                    </a:solidFill>
                  </a:tcPr>
                </a:tc>
                <a:tc>
                  <a:txBody>
                    <a:bodyPr/>
                    <a:lstStyle/>
                    <a:p>
                      <a:r>
                        <a:rPr lang="tr-TR" sz="1400" dirty="0"/>
                        <a:t>EVET</a:t>
                      </a:r>
                    </a:p>
                  </a:txBody>
                  <a:tcPr>
                    <a:solidFill>
                      <a:schemeClr val="bg2">
                        <a:lumMod val="40000"/>
                        <a:lumOff val="60000"/>
                      </a:schemeClr>
                    </a:solidFill>
                  </a:tcPr>
                </a:tc>
                <a:extLst>
                  <a:ext uri="{0D108BD9-81ED-4DB2-BD59-A6C34878D82A}">
                    <a16:rowId xmlns:a16="http://schemas.microsoft.com/office/drawing/2014/main" val="10004"/>
                  </a:ext>
                </a:extLst>
              </a:tr>
              <a:tr h="370840">
                <a:tc>
                  <a:txBody>
                    <a:bodyPr/>
                    <a:lstStyle/>
                    <a:p>
                      <a:r>
                        <a:rPr lang="tr-TR" sz="1400" dirty="0"/>
                        <a:t>0.00</a:t>
                      </a:r>
                    </a:p>
                  </a:txBody>
                  <a:tcPr>
                    <a:solidFill>
                      <a:schemeClr val="bg2">
                        <a:lumMod val="40000"/>
                        <a:lumOff val="60000"/>
                      </a:schemeClr>
                    </a:solidFill>
                  </a:tcPr>
                </a:tc>
                <a:tc>
                  <a:txBody>
                    <a:bodyPr/>
                    <a:lstStyle/>
                    <a:p>
                      <a:r>
                        <a:rPr lang="tr-TR" sz="1400" dirty="0"/>
                        <a:t>0.93</a:t>
                      </a:r>
                    </a:p>
                  </a:txBody>
                  <a:tcPr>
                    <a:solidFill>
                      <a:schemeClr val="bg2">
                        <a:lumMod val="40000"/>
                        <a:lumOff val="60000"/>
                      </a:schemeClr>
                    </a:solidFill>
                  </a:tcPr>
                </a:tc>
                <a:tc>
                  <a:txBody>
                    <a:bodyPr/>
                    <a:lstStyle/>
                    <a:p>
                      <a:r>
                        <a:rPr lang="tr-TR" sz="1400" dirty="0"/>
                        <a:t>0.73</a:t>
                      </a:r>
                    </a:p>
                  </a:txBody>
                  <a:tcPr>
                    <a:solidFill>
                      <a:schemeClr val="bg2">
                        <a:lumMod val="40000"/>
                        <a:lumOff val="60000"/>
                      </a:schemeClr>
                    </a:solidFill>
                  </a:tcPr>
                </a:tc>
                <a:tc>
                  <a:txBody>
                    <a:bodyPr/>
                    <a:lstStyle/>
                    <a:p>
                      <a:r>
                        <a:rPr lang="tr-TR" sz="1400" dirty="0"/>
                        <a:t>0.87</a:t>
                      </a:r>
                    </a:p>
                  </a:txBody>
                  <a:tcPr>
                    <a:solidFill>
                      <a:schemeClr val="bg2">
                        <a:lumMod val="40000"/>
                        <a:lumOff val="60000"/>
                      </a:schemeClr>
                    </a:solidFill>
                  </a:tcPr>
                </a:tc>
                <a:tc>
                  <a:txBody>
                    <a:bodyPr/>
                    <a:lstStyle/>
                    <a:p>
                      <a:r>
                        <a:rPr lang="tr-TR" sz="1400" dirty="0"/>
                        <a:t>3</a:t>
                      </a:r>
                    </a:p>
                  </a:txBody>
                  <a:tcPr>
                    <a:solidFill>
                      <a:schemeClr val="bg2">
                        <a:lumMod val="40000"/>
                        <a:lumOff val="60000"/>
                      </a:schemeClr>
                    </a:solidFill>
                  </a:tcPr>
                </a:tc>
                <a:tc>
                  <a:txBody>
                    <a:bodyPr/>
                    <a:lstStyle/>
                    <a:p>
                      <a:r>
                        <a:rPr lang="tr-TR" sz="1400" dirty="0"/>
                        <a:t>EVET</a:t>
                      </a:r>
                    </a:p>
                  </a:txBody>
                  <a:tcPr>
                    <a:solidFill>
                      <a:schemeClr val="bg2">
                        <a:lumMod val="40000"/>
                        <a:lumOff val="60000"/>
                      </a:schemeClr>
                    </a:solidFill>
                  </a:tcPr>
                </a:tc>
                <a:extLst>
                  <a:ext uri="{0D108BD9-81ED-4DB2-BD59-A6C34878D82A}">
                    <a16:rowId xmlns:a16="http://schemas.microsoft.com/office/drawing/2014/main" val="10005"/>
                  </a:ext>
                </a:extLst>
              </a:tr>
            </a:tbl>
          </a:graphicData>
        </a:graphic>
      </p:graphicFrame>
      <p:sp>
        <p:nvSpPr>
          <p:cNvPr id="5" name="İçerik Yer Tutucusu 2"/>
          <p:cNvSpPr txBox="1">
            <a:spLocks/>
          </p:cNvSpPr>
          <p:nvPr/>
        </p:nvSpPr>
        <p:spPr>
          <a:xfrm>
            <a:off x="251519" y="3338945"/>
            <a:ext cx="7378979" cy="288032"/>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tx2"/>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tx2"/>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tx2"/>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tx2"/>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tx2"/>
              </a:buClr>
              <a:buFont typeface="Wingdings 2" charset="2"/>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Clr>
                <a:schemeClr val="tx2"/>
              </a:buClr>
              <a:buSzPct val="101000"/>
              <a:buFont typeface="Courier New" pitchFamily="49" charset="0"/>
              <a:buChar char="o"/>
              <a:defRPr sz="1200" kern="1200">
                <a:solidFill>
                  <a:schemeClr val="tx1"/>
                </a:solidFill>
                <a:latin typeface="+mn-lt"/>
                <a:ea typeface="+mn-ea"/>
                <a:cs typeface="+mn-cs"/>
              </a:defRPr>
            </a:lvl6pPr>
            <a:lvl7pPr marL="29718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7pPr>
            <a:lvl8pPr marL="34290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8pPr>
            <a:lvl9pPr marL="38862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9pPr>
          </a:lstStyle>
          <a:p>
            <a:pPr marL="0" indent="0">
              <a:buFont typeface="Wingdings 2" charset="2"/>
              <a:buNone/>
            </a:pPr>
            <a:r>
              <a:rPr lang="tr-TR" sz="1200" dirty="0">
                <a:solidFill>
                  <a:schemeClr val="bg1"/>
                </a:solidFill>
              </a:rPr>
              <a:t>Tablo10.Y sınıfına ilişkin ilk 3 değerin belirlenmesi</a:t>
            </a:r>
          </a:p>
        </p:txBody>
      </p:sp>
    </p:spTree>
    <p:extLst>
      <p:ext uri="{BB962C8B-B14F-4D97-AF65-F5344CB8AC3E}">
        <p14:creationId xmlns:p14="http://schemas.microsoft.com/office/powerpoint/2010/main" val="2089627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dirty="0"/>
          </a:p>
        </p:txBody>
      </p:sp>
      <p:sp>
        <p:nvSpPr>
          <p:cNvPr id="3" name="İçerik Yer Tutucusu 2"/>
          <p:cNvSpPr>
            <a:spLocks noGrp="1"/>
          </p:cNvSpPr>
          <p:nvPr>
            <p:ph idx="1"/>
          </p:nvPr>
        </p:nvSpPr>
        <p:spPr/>
        <p:txBody>
          <a:bodyPr/>
          <a:lstStyle/>
          <a:p>
            <a:r>
              <a:rPr lang="tr-TR" dirty="0"/>
              <a:t>C)Veri ambarı özet bilgileri içerebilir.</a:t>
            </a:r>
          </a:p>
          <a:p>
            <a:r>
              <a:rPr lang="tr-TR" dirty="0"/>
              <a:t>İşlemsel sistemlerde ise özet veriye yer verilmez.</a:t>
            </a:r>
          </a:p>
        </p:txBody>
      </p:sp>
    </p:spTree>
    <p:extLst>
      <p:ext uri="{BB962C8B-B14F-4D97-AF65-F5344CB8AC3E}">
        <p14:creationId xmlns:p14="http://schemas.microsoft.com/office/powerpoint/2010/main" val="186075815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67544" y="260648"/>
            <a:ext cx="7125113" cy="924475"/>
          </a:xfrm>
        </p:spPr>
        <p:txBody>
          <a:bodyPr/>
          <a:lstStyle/>
          <a:p>
            <a:pPr algn="ctr"/>
            <a:r>
              <a:rPr lang="tr-TR" b="1" dirty="0"/>
              <a:t>Ağırlıklı Oylama</a:t>
            </a:r>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361373" y="1124744"/>
                <a:ext cx="7883035" cy="4896544"/>
              </a:xfrm>
            </p:spPr>
            <p:txBody>
              <a:bodyPr>
                <a:normAutofit/>
              </a:bodyPr>
              <a:lstStyle/>
              <a:p>
                <a:pPr marL="0" indent="0">
                  <a:buNone/>
                </a:pPr>
                <a:r>
                  <a:rPr lang="tr-TR" sz="1600" dirty="0">
                    <a:solidFill>
                      <a:srgbClr val="002060"/>
                    </a:solidFill>
                  </a:rPr>
                  <a:t>K- algoritması, verilen bir gözleme en yakın komşunun belirlenmesi ve sınıfı yeni bir gözlem değeri için, k gözlem içindeki en fazla tekrar eden sınıfın seçilmesi esasına dayanıyordu. Ancak seçilen bu sınıf, sadece k komşunun göz önüne alınması nedeniyle her zaman uygun olmayabilir. Bu son aşamada k komşu arasında en çok tekrarlanan sınıfı seçme yöntemi yerine ağırlıklı oylama yöntemi uygulanır.</a:t>
                </a:r>
              </a:p>
              <a:p>
                <a:pPr marL="0" indent="0">
                  <a:buNone/>
                </a:pPr>
                <a:r>
                  <a:rPr lang="tr-TR" sz="1600" dirty="0">
                    <a:solidFill>
                      <a:srgbClr val="002060"/>
                    </a:solidFill>
                  </a:rPr>
                  <a:t>Bu yöntem gözlem değerlerini için aşağıdaki bağıntıya göre ağırlıklı uzunlukların hesaplanması esasına dayanır.</a:t>
                </a:r>
              </a:p>
              <a:p>
                <a:pPr marL="0" indent="0">
                  <a:buNone/>
                </a:pPr>
                <a:r>
                  <a:rPr lang="tr-TR" sz="2000" dirty="0">
                    <a:solidFill>
                      <a:srgbClr val="002060"/>
                    </a:solidFill>
                  </a:rPr>
                  <a:t>d(i,j)’=</a:t>
                </a:r>
                <a14:m>
                  <m:oMath xmlns:m="http://schemas.openxmlformats.org/officeDocument/2006/math">
                    <m:f>
                      <m:fPr>
                        <m:ctrlPr>
                          <a:rPr lang="tr-TR" sz="2400" i="1" smtClean="0">
                            <a:solidFill>
                              <a:srgbClr val="002060"/>
                            </a:solidFill>
                            <a:latin typeface="Cambria Math" panose="02040503050406030204" pitchFamily="18" charset="0"/>
                          </a:rPr>
                        </m:ctrlPr>
                      </m:fPr>
                      <m:num>
                        <m:r>
                          <a:rPr lang="tr-TR" sz="2400" b="0" i="1" smtClean="0">
                            <a:solidFill>
                              <a:srgbClr val="002060"/>
                            </a:solidFill>
                            <a:latin typeface="Cambria Math"/>
                          </a:rPr>
                          <m:t>1</m:t>
                        </m:r>
                      </m:num>
                      <m:den>
                        <m:r>
                          <a:rPr lang="tr-TR" sz="2400" b="0" i="1" smtClean="0">
                            <a:solidFill>
                              <a:srgbClr val="002060"/>
                            </a:solidFill>
                            <a:latin typeface="Cambria Math"/>
                          </a:rPr>
                          <m:t>𝑑</m:t>
                        </m:r>
                        <m:d>
                          <m:dPr>
                            <m:ctrlPr>
                              <a:rPr lang="tr-TR" sz="2400" b="0" i="1" smtClean="0">
                                <a:solidFill>
                                  <a:srgbClr val="002060"/>
                                </a:solidFill>
                                <a:latin typeface="Cambria Math" panose="02040503050406030204" pitchFamily="18" charset="0"/>
                              </a:rPr>
                            </m:ctrlPr>
                          </m:dPr>
                          <m:e>
                            <m:r>
                              <a:rPr lang="tr-TR" sz="2400" b="0" i="1" smtClean="0">
                                <a:solidFill>
                                  <a:srgbClr val="002060"/>
                                </a:solidFill>
                                <a:latin typeface="Cambria Math"/>
                              </a:rPr>
                              <m:t>𝑖</m:t>
                            </m:r>
                            <m:r>
                              <a:rPr lang="tr-TR" sz="2400" b="0" i="1" smtClean="0">
                                <a:solidFill>
                                  <a:srgbClr val="002060"/>
                                </a:solidFill>
                                <a:latin typeface="Cambria Math"/>
                              </a:rPr>
                              <m:t>,</m:t>
                            </m:r>
                            <m:r>
                              <a:rPr lang="tr-TR" sz="2400" b="0" i="1" smtClean="0">
                                <a:solidFill>
                                  <a:srgbClr val="002060"/>
                                </a:solidFill>
                                <a:latin typeface="Cambria Math"/>
                              </a:rPr>
                              <m:t>𝑗</m:t>
                            </m:r>
                          </m:e>
                        </m:d>
                        <m:r>
                          <a:rPr lang="tr-TR" sz="2400" b="0" i="1" baseline="30000" smtClean="0">
                            <a:solidFill>
                              <a:srgbClr val="002060"/>
                            </a:solidFill>
                            <a:latin typeface="Cambria Math"/>
                          </a:rPr>
                          <m:t>2</m:t>
                        </m:r>
                      </m:den>
                    </m:f>
                  </m:oMath>
                </a14:m>
                <a:endParaRPr lang="tr-TR" sz="2400" dirty="0">
                  <a:solidFill>
                    <a:srgbClr val="002060"/>
                  </a:solidFill>
                </a:endParaRPr>
              </a:p>
              <a:p>
                <a:pPr marL="0" indent="0">
                  <a:buNone/>
                </a:pPr>
                <a:endParaRPr lang="tr-TR" sz="2400" dirty="0">
                  <a:solidFill>
                    <a:srgbClr val="002060"/>
                  </a:solidFill>
                </a:endParaRPr>
              </a:p>
              <a:p>
                <a:pPr marL="0" indent="0">
                  <a:buNone/>
                </a:pPr>
                <a:r>
                  <a:rPr lang="tr-TR" sz="1600" dirty="0">
                    <a:solidFill>
                      <a:srgbClr val="002060"/>
                    </a:solidFill>
                  </a:rPr>
                  <a:t>d (i,j) ifadesi i ve j gözlemleri arasındaki Öklid uzaklığıdır. Her bir sınıf değeri için bu uzaklıkların toplamı hesaplanarak ağırlıklı oylama değeri elde edilir. En büyük ağırlıklı oylama değerine sahip olan sınıf değeri yeni gözlemin ait olduğu sınıf kabul edilir. </a:t>
                </a:r>
                <a:endParaRPr lang="tr-TR" sz="2400" dirty="0">
                  <a:solidFill>
                    <a:srgbClr val="002060"/>
                  </a:solidFill>
                </a:endParaRP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361373" y="1124744"/>
                <a:ext cx="7883035" cy="4896544"/>
              </a:xfrm>
              <a:blipFill rotWithShape="1">
                <a:blip r:embed="rId2"/>
                <a:stretch>
                  <a:fillRect l="-773"/>
                </a:stretch>
              </a:blipFill>
            </p:spPr>
            <p:txBody>
              <a:bodyPr/>
              <a:lstStyle/>
              <a:p>
                <a:r>
                  <a:rPr lang="tr-TR">
                    <a:noFill/>
                  </a:rPr>
                  <a:t> </a:t>
                </a:r>
              </a:p>
            </p:txBody>
          </p:sp>
        </mc:Fallback>
      </mc:AlternateContent>
    </p:spTree>
    <p:extLst>
      <p:ext uri="{BB962C8B-B14F-4D97-AF65-F5344CB8AC3E}">
        <p14:creationId xmlns:p14="http://schemas.microsoft.com/office/powerpoint/2010/main" val="332379938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23528" y="404664"/>
            <a:ext cx="7811027" cy="924475"/>
          </a:xfrm>
        </p:spPr>
        <p:txBody>
          <a:bodyPr/>
          <a:lstStyle/>
          <a:p>
            <a:r>
              <a:rPr lang="tr-TR" sz="2000" b="1" dirty="0">
                <a:solidFill>
                  <a:srgbClr val="002060"/>
                </a:solidFill>
              </a:rPr>
              <a:t>Uygulama3</a:t>
            </a:r>
          </a:p>
        </p:txBody>
      </p:sp>
      <p:sp>
        <p:nvSpPr>
          <p:cNvPr id="3" name="İçerik Yer Tutucusu 2"/>
          <p:cNvSpPr>
            <a:spLocks noGrp="1"/>
          </p:cNvSpPr>
          <p:nvPr>
            <p:ph idx="1"/>
          </p:nvPr>
        </p:nvSpPr>
        <p:spPr>
          <a:xfrm>
            <a:off x="251520" y="1052736"/>
            <a:ext cx="7883035" cy="1296143"/>
          </a:xfrm>
        </p:spPr>
        <p:txBody>
          <a:bodyPr>
            <a:normAutofit/>
          </a:bodyPr>
          <a:lstStyle/>
          <a:p>
            <a:pPr marL="0" indent="0">
              <a:buNone/>
            </a:pPr>
            <a:r>
              <a:rPr lang="tr-TR" sz="1600" dirty="0">
                <a:solidFill>
                  <a:srgbClr val="002060"/>
                </a:solidFill>
              </a:rPr>
              <a:t>Aşağıda verilen gözlem tablosunu göz önüne alalım. Bu gözlemler </a:t>
            </a:r>
            <a:r>
              <a:rPr lang="tr-TR" sz="1600" b="1" dirty="0">
                <a:solidFill>
                  <a:srgbClr val="002060"/>
                </a:solidFill>
              </a:rPr>
              <a:t>X1</a:t>
            </a:r>
            <a:r>
              <a:rPr lang="tr-TR" sz="1600" dirty="0">
                <a:solidFill>
                  <a:srgbClr val="002060"/>
                </a:solidFill>
              </a:rPr>
              <a:t> ve </a:t>
            </a:r>
            <a:r>
              <a:rPr lang="tr-TR" sz="1600" b="1" dirty="0">
                <a:solidFill>
                  <a:srgbClr val="002060"/>
                </a:solidFill>
              </a:rPr>
              <a:t>X2</a:t>
            </a:r>
            <a:r>
              <a:rPr lang="tr-TR" sz="1600" dirty="0">
                <a:solidFill>
                  <a:srgbClr val="002060"/>
                </a:solidFill>
              </a:rPr>
              <a:t> niteliklerinden ve </a:t>
            </a:r>
            <a:r>
              <a:rPr lang="tr-TR" sz="1600" b="1" dirty="0">
                <a:solidFill>
                  <a:srgbClr val="002060"/>
                </a:solidFill>
              </a:rPr>
              <a:t>CINS </a:t>
            </a:r>
            <a:r>
              <a:rPr lang="tr-TR" sz="1600" dirty="0">
                <a:solidFill>
                  <a:srgbClr val="002060"/>
                </a:solidFill>
              </a:rPr>
              <a:t>sınıfından oluşmaktadır. Bu gözlem değerlerine bağlı olarak, yeni bir gözlem olan (0.10, 0.50)  gözleminin hangi sınıfa dahil olduğunu k-en yakın komşu yöntemiyle bulalım</a:t>
            </a:r>
            <a:endParaRPr lang="tr-TR" sz="1600" dirty="0"/>
          </a:p>
        </p:txBody>
      </p:sp>
      <p:graphicFrame>
        <p:nvGraphicFramePr>
          <p:cNvPr id="4" name="Tablo 3"/>
          <p:cNvGraphicFramePr>
            <a:graphicFrameLocks noGrp="1"/>
          </p:cNvGraphicFramePr>
          <p:nvPr/>
        </p:nvGraphicFramePr>
        <p:xfrm>
          <a:off x="395536" y="2492896"/>
          <a:ext cx="7776864" cy="3352800"/>
        </p:xfrm>
        <a:graphic>
          <a:graphicData uri="http://schemas.openxmlformats.org/drawingml/2006/table">
            <a:tbl>
              <a:tblPr firstRow="1" bandRow="1">
                <a:tableStyleId>{5C22544A-7EE6-4342-B048-85BDC9FD1C3A}</a:tableStyleId>
              </a:tblPr>
              <a:tblGrid>
                <a:gridCol w="2592288">
                  <a:extLst>
                    <a:ext uri="{9D8B030D-6E8A-4147-A177-3AD203B41FA5}">
                      <a16:colId xmlns:a16="http://schemas.microsoft.com/office/drawing/2014/main" val="20000"/>
                    </a:ext>
                  </a:extLst>
                </a:gridCol>
                <a:gridCol w="2592288">
                  <a:extLst>
                    <a:ext uri="{9D8B030D-6E8A-4147-A177-3AD203B41FA5}">
                      <a16:colId xmlns:a16="http://schemas.microsoft.com/office/drawing/2014/main" val="20001"/>
                    </a:ext>
                  </a:extLst>
                </a:gridCol>
                <a:gridCol w="2592288">
                  <a:extLst>
                    <a:ext uri="{9D8B030D-6E8A-4147-A177-3AD203B41FA5}">
                      <a16:colId xmlns:a16="http://schemas.microsoft.com/office/drawing/2014/main" val="20002"/>
                    </a:ext>
                  </a:extLst>
                </a:gridCol>
              </a:tblGrid>
              <a:tr h="259358">
                <a:tc>
                  <a:txBody>
                    <a:bodyPr/>
                    <a:lstStyle/>
                    <a:p>
                      <a:r>
                        <a:rPr lang="tr-TR" sz="1400" dirty="0"/>
                        <a:t>X1</a:t>
                      </a:r>
                    </a:p>
                  </a:txBody>
                  <a:tcPr/>
                </a:tc>
                <a:tc>
                  <a:txBody>
                    <a:bodyPr/>
                    <a:lstStyle/>
                    <a:p>
                      <a:r>
                        <a:rPr lang="tr-TR" sz="1400" dirty="0"/>
                        <a:t>X2</a:t>
                      </a:r>
                    </a:p>
                  </a:txBody>
                  <a:tcPr/>
                </a:tc>
                <a:tc>
                  <a:txBody>
                    <a:bodyPr/>
                    <a:lstStyle/>
                    <a:p>
                      <a:r>
                        <a:rPr lang="tr-TR" sz="1400" dirty="0"/>
                        <a:t>CINS</a:t>
                      </a:r>
                    </a:p>
                  </a:txBody>
                  <a:tcPr/>
                </a:tc>
                <a:extLst>
                  <a:ext uri="{0D108BD9-81ED-4DB2-BD59-A6C34878D82A}">
                    <a16:rowId xmlns:a16="http://schemas.microsoft.com/office/drawing/2014/main" val="10000"/>
                  </a:ext>
                </a:extLst>
              </a:tr>
              <a:tr h="259358">
                <a:tc>
                  <a:txBody>
                    <a:bodyPr/>
                    <a:lstStyle/>
                    <a:p>
                      <a:r>
                        <a:rPr lang="tr-TR" sz="1400" dirty="0"/>
                        <a:t>0.08</a:t>
                      </a:r>
                    </a:p>
                  </a:txBody>
                  <a:tcPr/>
                </a:tc>
                <a:tc>
                  <a:txBody>
                    <a:bodyPr/>
                    <a:lstStyle/>
                    <a:p>
                      <a:r>
                        <a:rPr lang="tr-TR" sz="1400" dirty="0"/>
                        <a:t>0.20</a:t>
                      </a:r>
                    </a:p>
                  </a:txBody>
                  <a:tcPr/>
                </a:tc>
                <a:tc>
                  <a:txBody>
                    <a:bodyPr/>
                    <a:lstStyle/>
                    <a:p>
                      <a:r>
                        <a:rPr lang="tr-TR" sz="1400" dirty="0"/>
                        <a:t>ERKEK</a:t>
                      </a:r>
                    </a:p>
                  </a:txBody>
                  <a:tcPr/>
                </a:tc>
                <a:extLst>
                  <a:ext uri="{0D108BD9-81ED-4DB2-BD59-A6C34878D82A}">
                    <a16:rowId xmlns:a16="http://schemas.microsoft.com/office/drawing/2014/main" val="10001"/>
                  </a:ext>
                </a:extLst>
              </a:tr>
              <a:tr h="259358">
                <a:tc>
                  <a:txBody>
                    <a:bodyPr/>
                    <a:lstStyle/>
                    <a:p>
                      <a:r>
                        <a:rPr lang="tr-TR" sz="1400" dirty="0"/>
                        <a:t>0.07</a:t>
                      </a:r>
                    </a:p>
                  </a:txBody>
                  <a:tcPr/>
                </a:tc>
                <a:tc>
                  <a:txBody>
                    <a:bodyPr/>
                    <a:lstStyle/>
                    <a:p>
                      <a:r>
                        <a:rPr lang="tr-TR" sz="1400" dirty="0"/>
                        <a:t>0.07</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ERKEK</a:t>
                      </a:r>
                    </a:p>
                  </a:txBody>
                  <a:tcPr/>
                </a:tc>
                <a:extLst>
                  <a:ext uri="{0D108BD9-81ED-4DB2-BD59-A6C34878D82A}">
                    <a16:rowId xmlns:a16="http://schemas.microsoft.com/office/drawing/2014/main" val="10002"/>
                  </a:ext>
                </a:extLst>
              </a:tr>
              <a:tr h="259358">
                <a:tc>
                  <a:txBody>
                    <a:bodyPr/>
                    <a:lstStyle/>
                    <a:p>
                      <a:r>
                        <a:rPr lang="tr-TR" sz="1400" dirty="0"/>
                        <a:t>0.20</a:t>
                      </a:r>
                    </a:p>
                  </a:txBody>
                  <a:tcPr/>
                </a:tc>
                <a:tc>
                  <a:txBody>
                    <a:bodyPr/>
                    <a:lstStyle/>
                    <a:p>
                      <a:r>
                        <a:rPr lang="tr-TR" sz="1400" dirty="0"/>
                        <a:t>0.09</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ERKEK</a:t>
                      </a:r>
                    </a:p>
                  </a:txBody>
                  <a:tcPr/>
                </a:tc>
                <a:extLst>
                  <a:ext uri="{0D108BD9-81ED-4DB2-BD59-A6C34878D82A}">
                    <a16:rowId xmlns:a16="http://schemas.microsoft.com/office/drawing/2014/main" val="10003"/>
                  </a:ext>
                </a:extLst>
              </a:tr>
              <a:tr h="259358">
                <a:tc>
                  <a:txBody>
                    <a:bodyPr/>
                    <a:lstStyle/>
                    <a:p>
                      <a:r>
                        <a:rPr lang="tr-TR" sz="1400" dirty="0"/>
                        <a:t>1.00</a:t>
                      </a:r>
                    </a:p>
                  </a:txBody>
                  <a:tcPr/>
                </a:tc>
                <a:tc>
                  <a:txBody>
                    <a:bodyPr/>
                    <a:lstStyle/>
                    <a:p>
                      <a:r>
                        <a:rPr lang="tr-TR" sz="1400" dirty="0"/>
                        <a:t>0.20</a:t>
                      </a:r>
                    </a:p>
                  </a:txBody>
                  <a:tcPr/>
                </a:tc>
                <a:tc>
                  <a:txBody>
                    <a:bodyPr/>
                    <a:lstStyle/>
                    <a:p>
                      <a:r>
                        <a:rPr lang="tr-TR" sz="1400" dirty="0"/>
                        <a:t>KADIN</a:t>
                      </a:r>
                    </a:p>
                  </a:txBody>
                  <a:tcPr/>
                </a:tc>
                <a:extLst>
                  <a:ext uri="{0D108BD9-81ED-4DB2-BD59-A6C34878D82A}">
                    <a16:rowId xmlns:a16="http://schemas.microsoft.com/office/drawing/2014/main" val="10004"/>
                  </a:ext>
                </a:extLst>
              </a:tr>
              <a:tr h="259358">
                <a:tc>
                  <a:txBody>
                    <a:bodyPr/>
                    <a:lstStyle/>
                    <a:p>
                      <a:r>
                        <a:rPr lang="tr-TR" sz="1400" dirty="0"/>
                        <a:t>0.05</a:t>
                      </a:r>
                    </a:p>
                  </a:txBody>
                  <a:tcPr/>
                </a:tc>
                <a:tc>
                  <a:txBody>
                    <a:bodyPr/>
                    <a:lstStyle/>
                    <a:p>
                      <a:r>
                        <a:rPr lang="tr-TR" sz="1400" dirty="0"/>
                        <a:t>0.06</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ERKEK</a:t>
                      </a:r>
                    </a:p>
                  </a:txBody>
                  <a:tcPr/>
                </a:tc>
                <a:extLst>
                  <a:ext uri="{0D108BD9-81ED-4DB2-BD59-A6C34878D82A}">
                    <a16:rowId xmlns:a16="http://schemas.microsoft.com/office/drawing/2014/main" val="10005"/>
                  </a:ext>
                </a:extLst>
              </a:tr>
              <a:tr h="259358">
                <a:tc>
                  <a:txBody>
                    <a:bodyPr/>
                    <a:lstStyle/>
                    <a:p>
                      <a:r>
                        <a:rPr lang="tr-TR" sz="1400" dirty="0"/>
                        <a:t>0.20</a:t>
                      </a:r>
                    </a:p>
                  </a:txBody>
                  <a:tcPr/>
                </a:tc>
                <a:tc>
                  <a:txBody>
                    <a:bodyPr/>
                    <a:lstStyle/>
                    <a:p>
                      <a:r>
                        <a:rPr lang="tr-TR" sz="1400" dirty="0"/>
                        <a:t>0.25</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ERKEK</a:t>
                      </a:r>
                    </a:p>
                  </a:txBody>
                  <a:tcPr/>
                </a:tc>
                <a:extLst>
                  <a:ext uri="{0D108BD9-81ED-4DB2-BD59-A6C34878D82A}">
                    <a16:rowId xmlns:a16="http://schemas.microsoft.com/office/drawing/2014/main" val="10006"/>
                  </a:ext>
                </a:extLst>
              </a:tr>
              <a:tr h="259358">
                <a:tc>
                  <a:txBody>
                    <a:bodyPr/>
                    <a:lstStyle/>
                    <a:p>
                      <a:r>
                        <a:rPr lang="tr-TR" sz="1400" dirty="0"/>
                        <a:t>0.17</a:t>
                      </a:r>
                    </a:p>
                  </a:txBody>
                  <a:tcPr/>
                </a:tc>
                <a:tc>
                  <a:txBody>
                    <a:bodyPr/>
                    <a:lstStyle/>
                    <a:p>
                      <a:r>
                        <a:rPr lang="tr-TR" sz="1400" dirty="0"/>
                        <a:t>0.07</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ERKEK</a:t>
                      </a:r>
                    </a:p>
                  </a:txBody>
                  <a:tcPr/>
                </a:tc>
                <a:extLst>
                  <a:ext uri="{0D108BD9-81ED-4DB2-BD59-A6C34878D82A}">
                    <a16:rowId xmlns:a16="http://schemas.microsoft.com/office/drawing/2014/main" val="10007"/>
                  </a:ext>
                </a:extLst>
              </a:tr>
              <a:tr h="259358">
                <a:tc>
                  <a:txBody>
                    <a:bodyPr/>
                    <a:lstStyle/>
                    <a:p>
                      <a:r>
                        <a:rPr lang="tr-TR" sz="1400" dirty="0"/>
                        <a:t>0.15</a:t>
                      </a:r>
                    </a:p>
                  </a:txBody>
                  <a:tcPr/>
                </a:tc>
                <a:tc>
                  <a:txBody>
                    <a:bodyPr/>
                    <a:lstStyle/>
                    <a:p>
                      <a:r>
                        <a:rPr lang="tr-TR" sz="1400" dirty="0"/>
                        <a:t>0.55</a:t>
                      </a:r>
                    </a:p>
                  </a:txBody>
                  <a:tcPr/>
                </a:tc>
                <a:tc>
                  <a:txBody>
                    <a:bodyPr/>
                    <a:lstStyle/>
                    <a:p>
                      <a:r>
                        <a:rPr lang="tr-TR" sz="1400" dirty="0"/>
                        <a:t>KADIN</a:t>
                      </a:r>
                    </a:p>
                  </a:txBody>
                  <a:tcPr/>
                </a:tc>
                <a:extLst>
                  <a:ext uri="{0D108BD9-81ED-4DB2-BD59-A6C34878D82A}">
                    <a16:rowId xmlns:a16="http://schemas.microsoft.com/office/drawing/2014/main" val="10008"/>
                  </a:ext>
                </a:extLst>
              </a:tr>
              <a:tr h="259358">
                <a:tc>
                  <a:txBody>
                    <a:bodyPr/>
                    <a:lstStyle/>
                    <a:p>
                      <a:r>
                        <a:rPr lang="tr-TR" sz="1400" dirty="0"/>
                        <a:t>0.50</a:t>
                      </a:r>
                    </a:p>
                  </a:txBody>
                  <a:tcPr/>
                </a:tc>
                <a:tc>
                  <a:txBody>
                    <a:bodyPr/>
                    <a:lstStyle/>
                    <a:p>
                      <a:r>
                        <a:rPr lang="tr-TR" sz="1400" dirty="0"/>
                        <a:t>0.08</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ERKEK</a:t>
                      </a:r>
                    </a:p>
                  </a:txBody>
                  <a:tcPr/>
                </a:tc>
                <a:extLst>
                  <a:ext uri="{0D108BD9-81ED-4DB2-BD59-A6C34878D82A}">
                    <a16:rowId xmlns:a16="http://schemas.microsoft.com/office/drawing/2014/main" val="10009"/>
                  </a:ext>
                </a:extLst>
              </a:tr>
              <a:tr h="259358">
                <a:tc>
                  <a:txBody>
                    <a:bodyPr/>
                    <a:lstStyle/>
                    <a:p>
                      <a:r>
                        <a:rPr lang="tr-TR" sz="1400" dirty="0"/>
                        <a:t>0.10</a:t>
                      </a:r>
                    </a:p>
                  </a:txBody>
                  <a:tcPr/>
                </a:tc>
                <a:tc>
                  <a:txBody>
                    <a:bodyPr/>
                    <a:lstStyle/>
                    <a:p>
                      <a:r>
                        <a:rPr lang="tr-TR" sz="1400" dirty="0"/>
                        <a:t>0.06</a:t>
                      </a:r>
                    </a:p>
                  </a:txBody>
                  <a:tcPr/>
                </a:tc>
                <a:tc>
                  <a:txBody>
                    <a:bodyPr/>
                    <a:lstStyle/>
                    <a:p>
                      <a:r>
                        <a:rPr lang="tr-TR" sz="1400" dirty="0"/>
                        <a:t>KADIN</a:t>
                      </a:r>
                    </a:p>
                  </a:txBody>
                  <a:tcPr/>
                </a:tc>
                <a:extLst>
                  <a:ext uri="{0D108BD9-81ED-4DB2-BD59-A6C34878D82A}">
                    <a16:rowId xmlns:a16="http://schemas.microsoft.com/office/drawing/2014/main" val="10010"/>
                  </a:ext>
                </a:extLst>
              </a:tr>
            </a:tbl>
          </a:graphicData>
        </a:graphic>
      </p:graphicFrame>
      <p:sp>
        <p:nvSpPr>
          <p:cNvPr id="5" name="İçerik Yer Tutucusu 2"/>
          <p:cNvSpPr txBox="1">
            <a:spLocks/>
          </p:cNvSpPr>
          <p:nvPr/>
        </p:nvSpPr>
        <p:spPr>
          <a:xfrm>
            <a:off x="323528" y="5878511"/>
            <a:ext cx="7667011" cy="269558"/>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tx2"/>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tx2"/>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tx2"/>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tx2"/>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tx2"/>
              </a:buClr>
              <a:buFont typeface="Wingdings 2" charset="2"/>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Clr>
                <a:schemeClr val="tx2"/>
              </a:buClr>
              <a:buSzPct val="101000"/>
              <a:buFont typeface="Courier New" pitchFamily="49" charset="0"/>
              <a:buChar char="o"/>
              <a:defRPr sz="1200" kern="1200">
                <a:solidFill>
                  <a:schemeClr val="tx1"/>
                </a:solidFill>
                <a:latin typeface="+mn-lt"/>
                <a:ea typeface="+mn-ea"/>
                <a:cs typeface="+mn-cs"/>
              </a:defRPr>
            </a:lvl6pPr>
            <a:lvl7pPr marL="29718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7pPr>
            <a:lvl8pPr marL="34290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8pPr>
            <a:lvl9pPr marL="38862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9pPr>
          </a:lstStyle>
          <a:p>
            <a:pPr marL="0" indent="0">
              <a:buFont typeface="Wingdings 2" charset="2"/>
              <a:buNone/>
            </a:pPr>
            <a:r>
              <a:rPr lang="tr-TR" sz="1200" dirty="0">
                <a:solidFill>
                  <a:schemeClr val="bg1"/>
                </a:solidFill>
              </a:rPr>
              <a:t>Tablo11.Gözlem değerleri</a:t>
            </a:r>
          </a:p>
        </p:txBody>
      </p:sp>
    </p:spTree>
    <p:extLst>
      <p:ext uri="{BB962C8B-B14F-4D97-AF65-F5344CB8AC3E}">
        <p14:creationId xmlns:p14="http://schemas.microsoft.com/office/powerpoint/2010/main" val="376165850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95536" y="260648"/>
            <a:ext cx="7955043" cy="5544616"/>
          </a:xfrm>
        </p:spPr>
        <p:txBody>
          <a:bodyPr>
            <a:normAutofit fontScale="92500" lnSpcReduction="10000"/>
          </a:bodyPr>
          <a:lstStyle/>
          <a:p>
            <a:pPr>
              <a:buFont typeface="+mj-lt"/>
              <a:buAutoNum type="alphaLcParenR"/>
            </a:pPr>
            <a:r>
              <a:rPr lang="tr-TR" b="1" dirty="0"/>
              <a:t>K nın belirlenmesi: </a:t>
            </a:r>
            <a:r>
              <a:rPr lang="tr-TR" dirty="0">
                <a:solidFill>
                  <a:srgbClr val="002060"/>
                </a:solidFill>
              </a:rPr>
              <a:t>Algoritmaya başlamadan önce, k-en yakın algoritması için k=3 olduğunu kabul ediyoruz. Böylece bu problem çerçevesinde verilen (0.10, 0.50) gözlemine  en yakın 3 komşuyu arayacağız.</a:t>
            </a:r>
          </a:p>
          <a:p>
            <a:pPr>
              <a:buFont typeface="+mj-lt"/>
              <a:buAutoNum type="alphaLcParenR"/>
            </a:pPr>
            <a:endParaRPr lang="tr-TR" dirty="0">
              <a:solidFill>
                <a:srgbClr val="002060"/>
              </a:solidFill>
            </a:endParaRPr>
          </a:p>
          <a:p>
            <a:pPr>
              <a:buFont typeface="+mj-lt"/>
              <a:buAutoNum type="alphaLcParenR"/>
            </a:pPr>
            <a:r>
              <a:rPr lang="tr-TR" b="1" dirty="0"/>
              <a:t>Uzaklıkların hesaplanması: </a:t>
            </a:r>
            <a:r>
              <a:rPr lang="tr-TR" dirty="0">
                <a:solidFill>
                  <a:srgbClr val="002060"/>
                </a:solidFill>
              </a:rPr>
              <a:t>(0.10, 0.50) gözlemi ile diğer gözlem  değerinin her birisi arasındaki uzaklıkları hesaplamamız gerekiyor. Uzaklık bağıntısı olarak öklid uzaklık formülünü kullanarak tablo12 elde edilir.</a:t>
            </a:r>
          </a:p>
          <a:p>
            <a:pPr marL="0" indent="0">
              <a:buNone/>
            </a:pPr>
            <a:endParaRPr lang="tr-TR" dirty="0"/>
          </a:p>
        </p:txBody>
      </p:sp>
    </p:spTree>
    <p:extLst>
      <p:ext uri="{BB962C8B-B14F-4D97-AF65-F5344CB8AC3E}">
        <p14:creationId xmlns:p14="http://schemas.microsoft.com/office/powerpoint/2010/main" val="312264489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07504" y="5157192"/>
            <a:ext cx="8027051" cy="701606"/>
          </a:xfrm>
        </p:spPr>
        <p:txBody>
          <a:bodyPr>
            <a:normAutofit fontScale="85000" lnSpcReduction="10000"/>
          </a:bodyPr>
          <a:lstStyle/>
          <a:p>
            <a:pPr marL="0" indent="0">
              <a:buNone/>
            </a:pPr>
            <a:r>
              <a:rPr lang="tr-TR" dirty="0"/>
              <a:t>c</a:t>
            </a:r>
            <a:r>
              <a:rPr lang="tr-TR" sz="1900" dirty="0"/>
              <a:t>) </a:t>
            </a:r>
            <a:r>
              <a:rPr lang="tr-TR" sz="1900" b="1" dirty="0"/>
              <a:t>En küçük uzaklıkların belirlenmesi</a:t>
            </a:r>
            <a:r>
              <a:rPr lang="tr-TR" sz="1900" dirty="0">
                <a:solidFill>
                  <a:srgbClr val="002060"/>
                </a:solidFill>
              </a:rPr>
              <a:t>: Satırlar sıralanarak, en küçük k=3 tanesi belirleniyor. Bu üç nokta yeni gözlem noktasına en yakın noktalardır.</a:t>
            </a:r>
          </a:p>
          <a:p>
            <a:pPr marL="0" indent="0">
              <a:buNone/>
            </a:pPr>
            <a:endParaRPr lang="tr-TR" dirty="0">
              <a:solidFill>
                <a:srgbClr val="002060"/>
              </a:solidFill>
            </a:endParaRPr>
          </a:p>
        </p:txBody>
      </p:sp>
      <p:graphicFrame>
        <p:nvGraphicFramePr>
          <p:cNvPr id="4" name="Tablo 3"/>
          <p:cNvGraphicFramePr>
            <a:graphicFrameLocks noGrp="1"/>
          </p:cNvGraphicFramePr>
          <p:nvPr/>
        </p:nvGraphicFramePr>
        <p:xfrm>
          <a:off x="323528" y="836712"/>
          <a:ext cx="7992888" cy="3456387"/>
        </p:xfrm>
        <a:graphic>
          <a:graphicData uri="http://schemas.openxmlformats.org/drawingml/2006/table">
            <a:tbl>
              <a:tblPr firstRow="1" bandRow="1">
                <a:tableStyleId>{5C22544A-7EE6-4342-B048-85BDC9FD1C3A}</a:tableStyleId>
              </a:tblPr>
              <a:tblGrid>
                <a:gridCol w="2664296">
                  <a:extLst>
                    <a:ext uri="{9D8B030D-6E8A-4147-A177-3AD203B41FA5}">
                      <a16:colId xmlns:a16="http://schemas.microsoft.com/office/drawing/2014/main" val="20000"/>
                    </a:ext>
                  </a:extLst>
                </a:gridCol>
                <a:gridCol w="2664296">
                  <a:extLst>
                    <a:ext uri="{9D8B030D-6E8A-4147-A177-3AD203B41FA5}">
                      <a16:colId xmlns:a16="http://schemas.microsoft.com/office/drawing/2014/main" val="20001"/>
                    </a:ext>
                  </a:extLst>
                </a:gridCol>
                <a:gridCol w="2664296">
                  <a:extLst>
                    <a:ext uri="{9D8B030D-6E8A-4147-A177-3AD203B41FA5}">
                      <a16:colId xmlns:a16="http://schemas.microsoft.com/office/drawing/2014/main" val="20002"/>
                    </a:ext>
                  </a:extLst>
                </a:gridCol>
              </a:tblGrid>
              <a:tr h="314217">
                <a:tc>
                  <a:txBody>
                    <a:bodyPr/>
                    <a:lstStyle/>
                    <a:p>
                      <a:r>
                        <a:rPr lang="tr-TR" sz="1400" dirty="0"/>
                        <a:t>X1</a:t>
                      </a:r>
                    </a:p>
                  </a:txBody>
                  <a:tcPr/>
                </a:tc>
                <a:tc>
                  <a:txBody>
                    <a:bodyPr/>
                    <a:lstStyle/>
                    <a:p>
                      <a:r>
                        <a:rPr lang="tr-TR" sz="1400" dirty="0"/>
                        <a:t>X2</a:t>
                      </a:r>
                    </a:p>
                  </a:txBody>
                  <a:tcPr/>
                </a:tc>
                <a:tc>
                  <a:txBody>
                    <a:bodyPr/>
                    <a:lstStyle/>
                    <a:p>
                      <a:r>
                        <a:rPr lang="tr-TR" sz="1400" dirty="0"/>
                        <a:t>Uzaklık</a:t>
                      </a:r>
                    </a:p>
                  </a:txBody>
                  <a:tcPr/>
                </a:tc>
                <a:extLst>
                  <a:ext uri="{0D108BD9-81ED-4DB2-BD59-A6C34878D82A}">
                    <a16:rowId xmlns:a16="http://schemas.microsoft.com/office/drawing/2014/main" val="10000"/>
                  </a:ext>
                </a:extLst>
              </a:tr>
              <a:tr h="314217">
                <a:tc>
                  <a:txBody>
                    <a:bodyPr/>
                    <a:lstStyle/>
                    <a:p>
                      <a:r>
                        <a:rPr lang="tr-TR" sz="1400" dirty="0"/>
                        <a:t>0.08</a:t>
                      </a:r>
                    </a:p>
                  </a:txBody>
                  <a:tcPr/>
                </a:tc>
                <a:tc>
                  <a:txBody>
                    <a:bodyPr/>
                    <a:lstStyle/>
                    <a:p>
                      <a:r>
                        <a:rPr lang="tr-TR" sz="1400" dirty="0"/>
                        <a:t>0.20</a:t>
                      </a:r>
                    </a:p>
                  </a:txBody>
                  <a:tcPr/>
                </a:tc>
                <a:tc>
                  <a:txBody>
                    <a:bodyPr/>
                    <a:lstStyle/>
                    <a:p>
                      <a:r>
                        <a:rPr lang="tr-TR" sz="1400" dirty="0"/>
                        <a:t>0.30</a:t>
                      </a:r>
                    </a:p>
                  </a:txBody>
                  <a:tcPr/>
                </a:tc>
                <a:extLst>
                  <a:ext uri="{0D108BD9-81ED-4DB2-BD59-A6C34878D82A}">
                    <a16:rowId xmlns:a16="http://schemas.microsoft.com/office/drawing/2014/main" val="10001"/>
                  </a:ext>
                </a:extLst>
              </a:tr>
              <a:tr h="314217">
                <a:tc>
                  <a:txBody>
                    <a:bodyPr/>
                    <a:lstStyle/>
                    <a:p>
                      <a:r>
                        <a:rPr lang="tr-TR" sz="1400" dirty="0"/>
                        <a:t>0.07</a:t>
                      </a:r>
                    </a:p>
                  </a:txBody>
                  <a:tcPr/>
                </a:tc>
                <a:tc>
                  <a:txBody>
                    <a:bodyPr/>
                    <a:lstStyle/>
                    <a:p>
                      <a:r>
                        <a:rPr lang="tr-TR" sz="1400" dirty="0"/>
                        <a:t>0.07</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0.43</a:t>
                      </a:r>
                    </a:p>
                  </a:txBody>
                  <a:tcPr/>
                </a:tc>
                <a:extLst>
                  <a:ext uri="{0D108BD9-81ED-4DB2-BD59-A6C34878D82A}">
                    <a16:rowId xmlns:a16="http://schemas.microsoft.com/office/drawing/2014/main" val="10002"/>
                  </a:ext>
                </a:extLst>
              </a:tr>
              <a:tr h="314217">
                <a:tc>
                  <a:txBody>
                    <a:bodyPr/>
                    <a:lstStyle/>
                    <a:p>
                      <a:r>
                        <a:rPr lang="tr-TR" sz="1400" dirty="0"/>
                        <a:t>0.20</a:t>
                      </a:r>
                    </a:p>
                  </a:txBody>
                  <a:tcPr/>
                </a:tc>
                <a:tc>
                  <a:txBody>
                    <a:bodyPr/>
                    <a:lstStyle/>
                    <a:p>
                      <a:r>
                        <a:rPr lang="tr-TR" sz="1400" dirty="0"/>
                        <a:t>0.09</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0.42</a:t>
                      </a:r>
                    </a:p>
                  </a:txBody>
                  <a:tcPr/>
                </a:tc>
                <a:extLst>
                  <a:ext uri="{0D108BD9-81ED-4DB2-BD59-A6C34878D82A}">
                    <a16:rowId xmlns:a16="http://schemas.microsoft.com/office/drawing/2014/main" val="10003"/>
                  </a:ext>
                </a:extLst>
              </a:tr>
              <a:tr h="314217">
                <a:tc>
                  <a:txBody>
                    <a:bodyPr/>
                    <a:lstStyle/>
                    <a:p>
                      <a:r>
                        <a:rPr lang="tr-TR" sz="1400" dirty="0"/>
                        <a:t>1.00</a:t>
                      </a:r>
                    </a:p>
                  </a:txBody>
                  <a:tcPr/>
                </a:tc>
                <a:tc>
                  <a:txBody>
                    <a:bodyPr/>
                    <a:lstStyle/>
                    <a:p>
                      <a:r>
                        <a:rPr lang="tr-TR" sz="1400" dirty="0"/>
                        <a:t>0.20</a:t>
                      </a:r>
                    </a:p>
                  </a:txBody>
                  <a:tcPr/>
                </a:tc>
                <a:tc>
                  <a:txBody>
                    <a:bodyPr/>
                    <a:lstStyle/>
                    <a:p>
                      <a:r>
                        <a:rPr lang="tr-TR" sz="1400" dirty="0"/>
                        <a:t>0.95</a:t>
                      </a:r>
                    </a:p>
                  </a:txBody>
                  <a:tcPr/>
                </a:tc>
                <a:extLst>
                  <a:ext uri="{0D108BD9-81ED-4DB2-BD59-A6C34878D82A}">
                    <a16:rowId xmlns:a16="http://schemas.microsoft.com/office/drawing/2014/main" val="10004"/>
                  </a:ext>
                </a:extLst>
              </a:tr>
              <a:tr h="314217">
                <a:tc>
                  <a:txBody>
                    <a:bodyPr/>
                    <a:lstStyle/>
                    <a:p>
                      <a:r>
                        <a:rPr lang="tr-TR" sz="1400" dirty="0"/>
                        <a:t>0.05</a:t>
                      </a:r>
                    </a:p>
                  </a:txBody>
                  <a:tcPr/>
                </a:tc>
                <a:tc>
                  <a:txBody>
                    <a:bodyPr/>
                    <a:lstStyle/>
                    <a:p>
                      <a:r>
                        <a:rPr lang="tr-TR" sz="1400" dirty="0"/>
                        <a:t>0.06</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0.44</a:t>
                      </a:r>
                    </a:p>
                  </a:txBody>
                  <a:tcPr/>
                </a:tc>
                <a:extLst>
                  <a:ext uri="{0D108BD9-81ED-4DB2-BD59-A6C34878D82A}">
                    <a16:rowId xmlns:a16="http://schemas.microsoft.com/office/drawing/2014/main" val="10005"/>
                  </a:ext>
                </a:extLst>
              </a:tr>
              <a:tr h="314217">
                <a:tc>
                  <a:txBody>
                    <a:bodyPr/>
                    <a:lstStyle/>
                    <a:p>
                      <a:r>
                        <a:rPr lang="tr-TR" sz="1400" dirty="0"/>
                        <a:t>0.20</a:t>
                      </a:r>
                    </a:p>
                  </a:txBody>
                  <a:tcPr/>
                </a:tc>
                <a:tc>
                  <a:txBody>
                    <a:bodyPr/>
                    <a:lstStyle/>
                    <a:p>
                      <a:r>
                        <a:rPr lang="tr-TR" sz="1400" dirty="0"/>
                        <a:t>0.25</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0.27</a:t>
                      </a:r>
                    </a:p>
                  </a:txBody>
                  <a:tcPr/>
                </a:tc>
                <a:extLst>
                  <a:ext uri="{0D108BD9-81ED-4DB2-BD59-A6C34878D82A}">
                    <a16:rowId xmlns:a16="http://schemas.microsoft.com/office/drawing/2014/main" val="10006"/>
                  </a:ext>
                </a:extLst>
              </a:tr>
              <a:tr h="314217">
                <a:tc>
                  <a:txBody>
                    <a:bodyPr/>
                    <a:lstStyle/>
                    <a:p>
                      <a:r>
                        <a:rPr lang="tr-TR" sz="1400" dirty="0"/>
                        <a:t>0.17</a:t>
                      </a:r>
                    </a:p>
                  </a:txBody>
                  <a:tcPr/>
                </a:tc>
                <a:tc>
                  <a:txBody>
                    <a:bodyPr/>
                    <a:lstStyle/>
                    <a:p>
                      <a:r>
                        <a:rPr lang="tr-TR" sz="1400" dirty="0"/>
                        <a:t>0.07</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0.43</a:t>
                      </a:r>
                    </a:p>
                  </a:txBody>
                  <a:tcPr/>
                </a:tc>
                <a:extLst>
                  <a:ext uri="{0D108BD9-81ED-4DB2-BD59-A6C34878D82A}">
                    <a16:rowId xmlns:a16="http://schemas.microsoft.com/office/drawing/2014/main" val="10007"/>
                  </a:ext>
                </a:extLst>
              </a:tr>
              <a:tr h="314217">
                <a:tc>
                  <a:txBody>
                    <a:bodyPr/>
                    <a:lstStyle/>
                    <a:p>
                      <a:r>
                        <a:rPr lang="tr-TR" sz="1400" dirty="0"/>
                        <a:t>0.15</a:t>
                      </a:r>
                    </a:p>
                  </a:txBody>
                  <a:tcPr/>
                </a:tc>
                <a:tc>
                  <a:txBody>
                    <a:bodyPr/>
                    <a:lstStyle/>
                    <a:p>
                      <a:r>
                        <a:rPr lang="tr-TR" sz="1400" dirty="0"/>
                        <a:t>0.55</a:t>
                      </a:r>
                    </a:p>
                  </a:txBody>
                  <a:tcPr/>
                </a:tc>
                <a:tc>
                  <a:txBody>
                    <a:bodyPr/>
                    <a:lstStyle/>
                    <a:p>
                      <a:r>
                        <a:rPr lang="tr-TR" sz="1400" dirty="0"/>
                        <a:t>0.07</a:t>
                      </a:r>
                    </a:p>
                  </a:txBody>
                  <a:tcPr/>
                </a:tc>
                <a:extLst>
                  <a:ext uri="{0D108BD9-81ED-4DB2-BD59-A6C34878D82A}">
                    <a16:rowId xmlns:a16="http://schemas.microsoft.com/office/drawing/2014/main" val="10008"/>
                  </a:ext>
                </a:extLst>
              </a:tr>
              <a:tr h="314217">
                <a:tc>
                  <a:txBody>
                    <a:bodyPr/>
                    <a:lstStyle/>
                    <a:p>
                      <a:r>
                        <a:rPr lang="tr-TR" sz="1400" dirty="0"/>
                        <a:t>0.50</a:t>
                      </a:r>
                    </a:p>
                  </a:txBody>
                  <a:tcPr/>
                </a:tc>
                <a:tc>
                  <a:txBody>
                    <a:bodyPr/>
                    <a:lstStyle/>
                    <a:p>
                      <a:r>
                        <a:rPr lang="tr-TR" sz="1400" dirty="0"/>
                        <a:t>0.08</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0.58</a:t>
                      </a:r>
                    </a:p>
                  </a:txBody>
                  <a:tcPr/>
                </a:tc>
                <a:extLst>
                  <a:ext uri="{0D108BD9-81ED-4DB2-BD59-A6C34878D82A}">
                    <a16:rowId xmlns:a16="http://schemas.microsoft.com/office/drawing/2014/main" val="10009"/>
                  </a:ext>
                </a:extLst>
              </a:tr>
              <a:tr h="314217">
                <a:tc>
                  <a:txBody>
                    <a:bodyPr/>
                    <a:lstStyle/>
                    <a:p>
                      <a:r>
                        <a:rPr lang="tr-TR" sz="1400" dirty="0"/>
                        <a:t>0.10</a:t>
                      </a:r>
                    </a:p>
                  </a:txBody>
                  <a:tcPr/>
                </a:tc>
                <a:tc>
                  <a:txBody>
                    <a:bodyPr/>
                    <a:lstStyle/>
                    <a:p>
                      <a:r>
                        <a:rPr lang="tr-TR" sz="1400" dirty="0"/>
                        <a:t>0.06</a:t>
                      </a:r>
                    </a:p>
                  </a:txBody>
                  <a:tcPr/>
                </a:tc>
                <a:tc>
                  <a:txBody>
                    <a:bodyPr/>
                    <a:lstStyle/>
                    <a:p>
                      <a:r>
                        <a:rPr lang="tr-TR" sz="1400" dirty="0"/>
                        <a:t>0.44</a:t>
                      </a:r>
                    </a:p>
                  </a:txBody>
                  <a:tcPr/>
                </a:tc>
                <a:extLst>
                  <a:ext uri="{0D108BD9-81ED-4DB2-BD59-A6C34878D82A}">
                    <a16:rowId xmlns:a16="http://schemas.microsoft.com/office/drawing/2014/main" val="10010"/>
                  </a:ext>
                </a:extLst>
              </a:tr>
            </a:tbl>
          </a:graphicData>
        </a:graphic>
      </p:graphicFrame>
      <p:sp>
        <p:nvSpPr>
          <p:cNvPr id="5" name="İçerik Yer Tutucusu 2"/>
          <p:cNvSpPr txBox="1">
            <a:spLocks/>
          </p:cNvSpPr>
          <p:nvPr/>
        </p:nvSpPr>
        <p:spPr>
          <a:xfrm>
            <a:off x="251520" y="4410345"/>
            <a:ext cx="7992888" cy="341566"/>
          </a:xfrm>
          <a:prstGeom prst="rect">
            <a:avLst/>
          </a:prstGeom>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tx2"/>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tx2"/>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tx2"/>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tx2"/>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tx2"/>
              </a:buClr>
              <a:buFont typeface="Wingdings 2" charset="2"/>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Clr>
                <a:schemeClr val="tx2"/>
              </a:buClr>
              <a:buSzPct val="101000"/>
              <a:buFont typeface="Courier New" pitchFamily="49" charset="0"/>
              <a:buChar char="o"/>
              <a:defRPr sz="1200" kern="1200">
                <a:solidFill>
                  <a:schemeClr val="tx1"/>
                </a:solidFill>
                <a:latin typeface="+mn-lt"/>
                <a:ea typeface="+mn-ea"/>
                <a:cs typeface="+mn-cs"/>
              </a:defRPr>
            </a:lvl6pPr>
            <a:lvl7pPr marL="29718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7pPr>
            <a:lvl8pPr marL="34290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8pPr>
            <a:lvl9pPr marL="38862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9pPr>
          </a:lstStyle>
          <a:p>
            <a:pPr marL="0" indent="0">
              <a:buFont typeface="Wingdings 2" charset="2"/>
              <a:buNone/>
            </a:pPr>
            <a:r>
              <a:rPr lang="tr-TR" sz="1200" dirty="0">
                <a:solidFill>
                  <a:schemeClr val="bg1"/>
                </a:solidFill>
              </a:rPr>
              <a:t>Tablo12.Gözlem değerlerinin verilen bir (0.10, 0.50) noktasına olan uzaklık</a:t>
            </a:r>
          </a:p>
        </p:txBody>
      </p:sp>
    </p:spTree>
    <p:extLst>
      <p:ext uri="{BB962C8B-B14F-4D97-AF65-F5344CB8AC3E}">
        <p14:creationId xmlns:p14="http://schemas.microsoft.com/office/powerpoint/2010/main" val="344660250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o 3"/>
          <p:cNvGraphicFramePr>
            <a:graphicFrameLocks noGrp="1"/>
          </p:cNvGraphicFramePr>
          <p:nvPr/>
        </p:nvGraphicFramePr>
        <p:xfrm>
          <a:off x="323528" y="836712"/>
          <a:ext cx="8280920" cy="4176469"/>
        </p:xfrm>
        <a:graphic>
          <a:graphicData uri="http://schemas.openxmlformats.org/drawingml/2006/table">
            <a:tbl>
              <a:tblPr firstRow="1" bandRow="1">
                <a:tableStyleId>{5C22544A-7EE6-4342-B048-85BDC9FD1C3A}</a:tableStyleId>
              </a:tblPr>
              <a:tblGrid>
                <a:gridCol w="2070230">
                  <a:extLst>
                    <a:ext uri="{9D8B030D-6E8A-4147-A177-3AD203B41FA5}">
                      <a16:colId xmlns:a16="http://schemas.microsoft.com/office/drawing/2014/main" val="20000"/>
                    </a:ext>
                  </a:extLst>
                </a:gridCol>
                <a:gridCol w="2070230">
                  <a:extLst>
                    <a:ext uri="{9D8B030D-6E8A-4147-A177-3AD203B41FA5}">
                      <a16:colId xmlns:a16="http://schemas.microsoft.com/office/drawing/2014/main" val="20001"/>
                    </a:ext>
                  </a:extLst>
                </a:gridCol>
                <a:gridCol w="2070230">
                  <a:extLst>
                    <a:ext uri="{9D8B030D-6E8A-4147-A177-3AD203B41FA5}">
                      <a16:colId xmlns:a16="http://schemas.microsoft.com/office/drawing/2014/main" val="20002"/>
                    </a:ext>
                  </a:extLst>
                </a:gridCol>
                <a:gridCol w="2070230">
                  <a:extLst>
                    <a:ext uri="{9D8B030D-6E8A-4147-A177-3AD203B41FA5}">
                      <a16:colId xmlns:a16="http://schemas.microsoft.com/office/drawing/2014/main" val="20003"/>
                    </a:ext>
                  </a:extLst>
                </a:gridCol>
              </a:tblGrid>
              <a:tr h="379679">
                <a:tc>
                  <a:txBody>
                    <a:bodyPr/>
                    <a:lstStyle/>
                    <a:p>
                      <a:r>
                        <a:rPr lang="tr-TR" sz="1400" dirty="0"/>
                        <a:t>X1</a:t>
                      </a:r>
                    </a:p>
                  </a:txBody>
                  <a:tcPr/>
                </a:tc>
                <a:tc>
                  <a:txBody>
                    <a:bodyPr/>
                    <a:lstStyle/>
                    <a:p>
                      <a:r>
                        <a:rPr lang="tr-TR" sz="1400" dirty="0"/>
                        <a:t>X2</a:t>
                      </a:r>
                    </a:p>
                  </a:txBody>
                  <a:tcPr/>
                </a:tc>
                <a:tc>
                  <a:txBody>
                    <a:bodyPr/>
                    <a:lstStyle/>
                    <a:p>
                      <a:r>
                        <a:rPr lang="tr-TR" sz="1400" dirty="0"/>
                        <a:t>Uzaklık</a:t>
                      </a:r>
                    </a:p>
                  </a:txBody>
                  <a:tcPr/>
                </a:tc>
                <a:tc>
                  <a:txBody>
                    <a:bodyPr/>
                    <a:lstStyle/>
                    <a:p>
                      <a:r>
                        <a:rPr lang="tr-TR" sz="1400" dirty="0"/>
                        <a:t>Sıra</a:t>
                      </a:r>
                    </a:p>
                  </a:txBody>
                  <a:tcPr/>
                </a:tc>
                <a:extLst>
                  <a:ext uri="{0D108BD9-81ED-4DB2-BD59-A6C34878D82A}">
                    <a16:rowId xmlns:a16="http://schemas.microsoft.com/office/drawing/2014/main" val="10000"/>
                  </a:ext>
                </a:extLst>
              </a:tr>
              <a:tr h="379679">
                <a:tc>
                  <a:txBody>
                    <a:bodyPr/>
                    <a:lstStyle/>
                    <a:p>
                      <a:r>
                        <a:rPr lang="tr-TR" sz="1400" dirty="0"/>
                        <a:t>0.08</a:t>
                      </a:r>
                    </a:p>
                  </a:txBody>
                  <a:tcPr>
                    <a:solidFill>
                      <a:schemeClr val="bg2">
                        <a:lumMod val="40000"/>
                        <a:lumOff val="60000"/>
                      </a:schemeClr>
                    </a:solidFill>
                  </a:tcPr>
                </a:tc>
                <a:tc>
                  <a:txBody>
                    <a:bodyPr/>
                    <a:lstStyle/>
                    <a:p>
                      <a:r>
                        <a:rPr lang="tr-TR" sz="1400" dirty="0"/>
                        <a:t>0.20</a:t>
                      </a:r>
                    </a:p>
                  </a:txBody>
                  <a:tcPr>
                    <a:solidFill>
                      <a:schemeClr val="bg2">
                        <a:lumMod val="40000"/>
                        <a:lumOff val="60000"/>
                      </a:schemeClr>
                    </a:solidFill>
                  </a:tcPr>
                </a:tc>
                <a:tc>
                  <a:txBody>
                    <a:bodyPr/>
                    <a:lstStyle/>
                    <a:p>
                      <a:r>
                        <a:rPr lang="tr-TR" sz="1400" dirty="0"/>
                        <a:t>0.30</a:t>
                      </a:r>
                    </a:p>
                  </a:txBody>
                  <a:tcPr>
                    <a:solidFill>
                      <a:schemeClr val="bg2">
                        <a:lumMod val="40000"/>
                        <a:lumOff val="60000"/>
                      </a:schemeClr>
                    </a:solidFill>
                  </a:tcPr>
                </a:tc>
                <a:tc>
                  <a:txBody>
                    <a:bodyPr/>
                    <a:lstStyle/>
                    <a:p>
                      <a:r>
                        <a:rPr lang="tr-TR" sz="1400" dirty="0"/>
                        <a:t>3</a:t>
                      </a:r>
                    </a:p>
                  </a:txBody>
                  <a:tcPr>
                    <a:solidFill>
                      <a:schemeClr val="bg2">
                        <a:lumMod val="40000"/>
                        <a:lumOff val="60000"/>
                      </a:schemeClr>
                    </a:solidFill>
                  </a:tcPr>
                </a:tc>
                <a:extLst>
                  <a:ext uri="{0D108BD9-81ED-4DB2-BD59-A6C34878D82A}">
                    <a16:rowId xmlns:a16="http://schemas.microsoft.com/office/drawing/2014/main" val="10001"/>
                  </a:ext>
                </a:extLst>
              </a:tr>
              <a:tr h="379679">
                <a:tc>
                  <a:txBody>
                    <a:bodyPr/>
                    <a:lstStyle/>
                    <a:p>
                      <a:r>
                        <a:rPr lang="tr-TR" sz="1400" dirty="0"/>
                        <a:t>0.07</a:t>
                      </a:r>
                    </a:p>
                  </a:txBody>
                  <a:tcPr/>
                </a:tc>
                <a:tc>
                  <a:txBody>
                    <a:bodyPr/>
                    <a:lstStyle/>
                    <a:p>
                      <a:r>
                        <a:rPr lang="tr-TR" sz="1400" dirty="0"/>
                        <a:t>0.07</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0.43</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5</a:t>
                      </a:r>
                    </a:p>
                  </a:txBody>
                  <a:tcPr/>
                </a:tc>
                <a:extLst>
                  <a:ext uri="{0D108BD9-81ED-4DB2-BD59-A6C34878D82A}">
                    <a16:rowId xmlns:a16="http://schemas.microsoft.com/office/drawing/2014/main" val="10002"/>
                  </a:ext>
                </a:extLst>
              </a:tr>
              <a:tr h="379679">
                <a:tc>
                  <a:txBody>
                    <a:bodyPr/>
                    <a:lstStyle/>
                    <a:p>
                      <a:r>
                        <a:rPr lang="tr-TR" sz="1400" dirty="0"/>
                        <a:t>0.20</a:t>
                      </a:r>
                    </a:p>
                  </a:txBody>
                  <a:tcPr/>
                </a:tc>
                <a:tc>
                  <a:txBody>
                    <a:bodyPr/>
                    <a:lstStyle/>
                    <a:p>
                      <a:r>
                        <a:rPr lang="tr-TR" sz="1400" dirty="0"/>
                        <a:t>0.09</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0.42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4</a:t>
                      </a:r>
                    </a:p>
                  </a:txBody>
                  <a:tcPr/>
                </a:tc>
                <a:extLst>
                  <a:ext uri="{0D108BD9-81ED-4DB2-BD59-A6C34878D82A}">
                    <a16:rowId xmlns:a16="http://schemas.microsoft.com/office/drawing/2014/main" val="10003"/>
                  </a:ext>
                </a:extLst>
              </a:tr>
              <a:tr h="379679">
                <a:tc>
                  <a:txBody>
                    <a:bodyPr/>
                    <a:lstStyle/>
                    <a:p>
                      <a:r>
                        <a:rPr lang="tr-TR" sz="1400" dirty="0"/>
                        <a:t>1.00</a:t>
                      </a:r>
                    </a:p>
                  </a:txBody>
                  <a:tcPr/>
                </a:tc>
                <a:tc>
                  <a:txBody>
                    <a:bodyPr/>
                    <a:lstStyle/>
                    <a:p>
                      <a:r>
                        <a:rPr lang="tr-TR" sz="1400" dirty="0"/>
                        <a:t>0.20</a:t>
                      </a:r>
                    </a:p>
                  </a:txBody>
                  <a:tcPr/>
                </a:tc>
                <a:tc>
                  <a:txBody>
                    <a:bodyPr/>
                    <a:lstStyle/>
                    <a:p>
                      <a:r>
                        <a:rPr lang="tr-TR" sz="1400" dirty="0"/>
                        <a:t>0.95</a:t>
                      </a:r>
                    </a:p>
                  </a:txBody>
                  <a:tcPr/>
                </a:tc>
                <a:tc>
                  <a:txBody>
                    <a:bodyPr/>
                    <a:lstStyle/>
                    <a:p>
                      <a:r>
                        <a:rPr lang="tr-TR" sz="1400" dirty="0"/>
                        <a:t>10</a:t>
                      </a:r>
                    </a:p>
                  </a:txBody>
                  <a:tcPr/>
                </a:tc>
                <a:extLst>
                  <a:ext uri="{0D108BD9-81ED-4DB2-BD59-A6C34878D82A}">
                    <a16:rowId xmlns:a16="http://schemas.microsoft.com/office/drawing/2014/main" val="10004"/>
                  </a:ext>
                </a:extLst>
              </a:tr>
              <a:tr h="379679">
                <a:tc>
                  <a:txBody>
                    <a:bodyPr/>
                    <a:lstStyle/>
                    <a:p>
                      <a:r>
                        <a:rPr lang="tr-TR" sz="1400" dirty="0"/>
                        <a:t>0.05</a:t>
                      </a:r>
                    </a:p>
                  </a:txBody>
                  <a:tcPr/>
                </a:tc>
                <a:tc>
                  <a:txBody>
                    <a:bodyPr/>
                    <a:lstStyle/>
                    <a:p>
                      <a:r>
                        <a:rPr lang="tr-TR" sz="1400" dirty="0"/>
                        <a:t>0.06</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0.44</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7</a:t>
                      </a:r>
                    </a:p>
                  </a:txBody>
                  <a:tcPr/>
                </a:tc>
                <a:extLst>
                  <a:ext uri="{0D108BD9-81ED-4DB2-BD59-A6C34878D82A}">
                    <a16:rowId xmlns:a16="http://schemas.microsoft.com/office/drawing/2014/main" val="10005"/>
                  </a:ext>
                </a:extLst>
              </a:tr>
              <a:tr h="379679">
                <a:tc>
                  <a:txBody>
                    <a:bodyPr/>
                    <a:lstStyle/>
                    <a:p>
                      <a:r>
                        <a:rPr lang="tr-TR" sz="1400" dirty="0"/>
                        <a:t>0.20</a:t>
                      </a:r>
                    </a:p>
                  </a:txBody>
                  <a:tcPr>
                    <a:solidFill>
                      <a:schemeClr val="bg2">
                        <a:lumMod val="40000"/>
                        <a:lumOff val="60000"/>
                      </a:schemeClr>
                    </a:solidFill>
                  </a:tcPr>
                </a:tc>
                <a:tc>
                  <a:txBody>
                    <a:bodyPr/>
                    <a:lstStyle/>
                    <a:p>
                      <a:r>
                        <a:rPr lang="tr-TR" sz="1400" dirty="0"/>
                        <a:t>0.25</a:t>
                      </a:r>
                    </a:p>
                  </a:txBody>
                  <a:tcPr>
                    <a:solidFill>
                      <a:schemeClr val="bg2">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0.27</a:t>
                      </a:r>
                    </a:p>
                  </a:txBody>
                  <a:tcPr>
                    <a:solidFill>
                      <a:schemeClr val="bg2">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2</a:t>
                      </a:r>
                    </a:p>
                  </a:txBody>
                  <a:tcPr>
                    <a:solidFill>
                      <a:schemeClr val="bg2">
                        <a:lumMod val="40000"/>
                        <a:lumOff val="60000"/>
                      </a:schemeClr>
                    </a:solidFill>
                  </a:tcPr>
                </a:tc>
                <a:extLst>
                  <a:ext uri="{0D108BD9-81ED-4DB2-BD59-A6C34878D82A}">
                    <a16:rowId xmlns:a16="http://schemas.microsoft.com/office/drawing/2014/main" val="10006"/>
                  </a:ext>
                </a:extLst>
              </a:tr>
              <a:tr h="379679">
                <a:tc>
                  <a:txBody>
                    <a:bodyPr/>
                    <a:lstStyle/>
                    <a:p>
                      <a:r>
                        <a:rPr lang="tr-TR" sz="1400" dirty="0"/>
                        <a:t>0.17</a:t>
                      </a:r>
                    </a:p>
                  </a:txBody>
                  <a:tcPr/>
                </a:tc>
                <a:tc>
                  <a:txBody>
                    <a:bodyPr/>
                    <a:lstStyle/>
                    <a:p>
                      <a:r>
                        <a:rPr lang="tr-TR" sz="1400" dirty="0"/>
                        <a:t>0.07</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0.43</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6</a:t>
                      </a:r>
                    </a:p>
                  </a:txBody>
                  <a:tcPr/>
                </a:tc>
                <a:extLst>
                  <a:ext uri="{0D108BD9-81ED-4DB2-BD59-A6C34878D82A}">
                    <a16:rowId xmlns:a16="http://schemas.microsoft.com/office/drawing/2014/main" val="10007"/>
                  </a:ext>
                </a:extLst>
              </a:tr>
              <a:tr h="379679">
                <a:tc>
                  <a:txBody>
                    <a:bodyPr/>
                    <a:lstStyle/>
                    <a:p>
                      <a:r>
                        <a:rPr lang="tr-TR" sz="1400" dirty="0"/>
                        <a:t>0.15</a:t>
                      </a:r>
                    </a:p>
                  </a:txBody>
                  <a:tcPr>
                    <a:solidFill>
                      <a:schemeClr val="bg2">
                        <a:lumMod val="40000"/>
                        <a:lumOff val="60000"/>
                      </a:schemeClr>
                    </a:solidFill>
                  </a:tcPr>
                </a:tc>
                <a:tc>
                  <a:txBody>
                    <a:bodyPr/>
                    <a:lstStyle/>
                    <a:p>
                      <a:r>
                        <a:rPr lang="tr-TR" sz="1400" dirty="0"/>
                        <a:t>0.55</a:t>
                      </a:r>
                    </a:p>
                  </a:txBody>
                  <a:tcPr>
                    <a:solidFill>
                      <a:schemeClr val="bg2">
                        <a:lumMod val="40000"/>
                        <a:lumOff val="60000"/>
                      </a:schemeClr>
                    </a:solidFill>
                  </a:tcPr>
                </a:tc>
                <a:tc>
                  <a:txBody>
                    <a:bodyPr/>
                    <a:lstStyle/>
                    <a:p>
                      <a:r>
                        <a:rPr lang="tr-TR" sz="1400" dirty="0"/>
                        <a:t>0.07</a:t>
                      </a:r>
                    </a:p>
                  </a:txBody>
                  <a:tcPr>
                    <a:solidFill>
                      <a:schemeClr val="bg2">
                        <a:lumMod val="40000"/>
                        <a:lumOff val="60000"/>
                      </a:schemeClr>
                    </a:solidFill>
                  </a:tcPr>
                </a:tc>
                <a:tc>
                  <a:txBody>
                    <a:bodyPr/>
                    <a:lstStyle/>
                    <a:p>
                      <a:r>
                        <a:rPr lang="tr-TR" sz="1400" dirty="0"/>
                        <a:t>1</a:t>
                      </a:r>
                    </a:p>
                  </a:txBody>
                  <a:tcPr>
                    <a:solidFill>
                      <a:schemeClr val="bg2">
                        <a:lumMod val="40000"/>
                        <a:lumOff val="60000"/>
                      </a:schemeClr>
                    </a:solidFill>
                  </a:tcPr>
                </a:tc>
                <a:extLst>
                  <a:ext uri="{0D108BD9-81ED-4DB2-BD59-A6C34878D82A}">
                    <a16:rowId xmlns:a16="http://schemas.microsoft.com/office/drawing/2014/main" val="10008"/>
                  </a:ext>
                </a:extLst>
              </a:tr>
              <a:tr h="379679">
                <a:tc>
                  <a:txBody>
                    <a:bodyPr/>
                    <a:lstStyle/>
                    <a:p>
                      <a:r>
                        <a:rPr lang="tr-TR" sz="1400" dirty="0"/>
                        <a:t>0.50</a:t>
                      </a:r>
                    </a:p>
                  </a:txBody>
                  <a:tcPr/>
                </a:tc>
                <a:tc>
                  <a:txBody>
                    <a:bodyPr/>
                    <a:lstStyle/>
                    <a:p>
                      <a:r>
                        <a:rPr lang="tr-TR" sz="1400" dirty="0"/>
                        <a:t>0.08</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0.58</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9</a:t>
                      </a:r>
                    </a:p>
                  </a:txBody>
                  <a:tcPr/>
                </a:tc>
                <a:extLst>
                  <a:ext uri="{0D108BD9-81ED-4DB2-BD59-A6C34878D82A}">
                    <a16:rowId xmlns:a16="http://schemas.microsoft.com/office/drawing/2014/main" val="10009"/>
                  </a:ext>
                </a:extLst>
              </a:tr>
              <a:tr h="379679">
                <a:tc>
                  <a:txBody>
                    <a:bodyPr/>
                    <a:lstStyle/>
                    <a:p>
                      <a:r>
                        <a:rPr lang="tr-TR" sz="1400" dirty="0"/>
                        <a:t>0.10</a:t>
                      </a:r>
                    </a:p>
                  </a:txBody>
                  <a:tcPr/>
                </a:tc>
                <a:tc>
                  <a:txBody>
                    <a:bodyPr/>
                    <a:lstStyle/>
                    <a:p>
                      <a:r>
                        <a:rPr lang="tr-TR" sz="1400" dirty="0"/>
                        <a:t>0.06</a:t>
                      </a:r>
                    </a:p>
                  </a:txBody>
                  <a:tcPr/>
                </a:tc>
                <a:tc>
                  <a:txBody>
                    <a:bodyPr/>
                    <a:lstStyle/>
                    <a:p>
                      <a:r>
                        <a:rPr lang="tr-TR" sz="1400" dirty="0"/>
                        <a:t>0.44</a:t>
                      </a:r>
                    </a:p>
                  </a:txBody>
                  <a:tcPr/>
                </a:tc>
                <a:tc>
                  <a:txBody>
                    <a:bodyPr/>
                    <a:lstStyle/>
                    <a:p>
                      <a:r>
                        <a:rPr lang="tr-TR" sz="1400" dirty="0"/>
                        <a:t>8</a:t>
                      </a:r>
                    </a:p>
                  </a:txBody>
                  <a:tcPr/>
                </a:tc>
                <a:extLst>
                  <a:ext uri="{0D108BD9-81ED-4DB2-BD59-A6C34878D82A}">
                    <a16:rowId xmlns:a16="http://schemas.microsoft.com/office/drawing/2014/main" val="10010"/>
                  </a:ext>
                </a:extLst>
              </a:tr>
            </a:tbl>
          </a:graphicData>
        </a:graphic>
      </p:graphicFrame>
      <p:sp>
        <p:nvSpPr>
          <p:cNvPr id="5" name="İçerik Yer Tutucusu 2"/>
          <p:cNvSpPr>
            <a:spLocks noGrp="1"/>
          </p:cNvSpPr>
          <p:nvPr>
            <p:ph idx="1"/>
          </p:nvPr>
        </p:nvSpPr>
        <p:spPr>
          <a:xfrm>
            <a:off x="323528" y="5157192"/>
            <a:ext cx="7883035" cy="269558"/>
          </a:xfrm>
        </p:spPr>
        <p:txBody>
          <a:bodyPr>
            <a:noAutofit/>
          </a:bodyPr>
          <a:lstStyle/>
          <a:p>
            <a:pPr marL="0" indent="0">
              <a:buNone/>
            </a:pPr>
            <a:r>
              <a:rPr lang="tr-TR" sz="1200" dirty="0">
                <a:solidFill>
                  <a:schemeClr val="bg1"/>
                </a:solidFill>
              </a:rPr>
              <a:t>Tablo13. Uzaklık göz önüne alınarak k=3 komşu gözlemin belirlenmesi</a:t>
            </a:r>
          </a:p>
        </p:txBody>
      </p:sp>
    </p:spTree>
    <p:extLst>
      <p:ext uri="{BB962C8B-B14F-4D97-AF65-F5344CB8AC3E}">
        <p14:creationId xmlns:p14="http://schemas.microsoft.com/office/powerpoint/2010/main" val="382381278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ebru\Desktop\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15788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476672"/>
            <a:ext cx="8136904" cy="1152128"/>
          </a:xfrm>
        </p:spPr>
        <p:txBody>
          <a:bodyPr>
            <a:normAutofit/>
          </a:bodyPr>
          <a:lstStyle/>
          <a:p>
            <a:pPr marL="0" indent="0">
              <a:buNone/>
            </a:pPr>
            <a:r>
              <a:rPr lang="tr-TR" sz="1600" b="1" dirty="0"/>
              <a:t>d)Seçilen satırlara ilişkin sınıfların belirlenmesi</a:t>
            </a:r>
            <a:r>
              <a:rPr lang="tr-TR" sz="1600" b="1" dirty="0">
                <a:sym typeface="Wingdings" pitchFamily="2" charset="2"/>
              </a:rPr>
              <a:t>: </a:t>
            </a:r>
            <a:r>
              <a:rPr lang="tr-TR" sz="1600" dirty="0">
                <a:solidFill>
                  <a:srgbClr val="002060"/>
                </a:solidFill>
                <a:sym typeface="Wingdings" pitchFamily="2" charset="2"/>
              </a:rPr>
              <a:t>Yeni gözlem noktasına en yakın olan gözlem değerlerinin CINS sınıfları göz önüne alınır ve içine hangi değerin baskın olduğu araştırılır. Bu üç sonuç içinde iki tane </a:t>
            </a:r>
            <a:r>
              <a:rPr lang="tr-TR" sz="1600" b="1" dirty="0">
                <a:solidFill>
                  <a:srgbClr val="002060"/>
                </a:solidFill>
                <a:sym typeface="Wingdings" pitchFamily="2" charset="2"/>
              </a:rPr>
              <a:t>ERKEK</a:t>
            </a:r>
            <a:r>
              <a:rPr lang="tr-TR" sz="1600" dirty="0">
                <a:solidFill>
                  <a:srgbClr val="002060"/>
                </a:solidFill>
                <a:sym typeface="Wingdings" pitchFamily="2" charset="2"/>
              </a:rPr>
              <a:t>, bir tane </a:t>
            </a:r>
            <a:r>
              <a:rPr lang="tr-TR" sz="1600" b="1" dirty="0">
                <a:solidFill>
                  <a:srgbClr val="002060"/>
                </a:solidFill>
                <a:sym typeface="Wingdings" pitchFamily="2" charset="2"/>
              </a:rPr>
              <a:t>KADIN</a:t>
            </a:r>
            <a:r>
              <a:rPr lang="tr-TR" sz="1600" dirty="0">
                <a:solidFill>
                  <a:srgbClr val="002060"/>
                </a:solidFill>
                <a:sym typeface="Wingdings" pitchFamily="2" charset="2"/>
              </a:rPr>
              <a:t> değeri vardır.</a:t>
            </a:r>
            <a:endParaRPr lang="tr-TR" sz="1600" dirty="0">
              <a:solidFill>
                <a:srgbClr val="002060"/>
              </a:solidFill>
            </a:endParaRPr>
          </a:p>
        </p:txBody>
      </p:sp>
      <p:graphicFrame>
        <p:nvGraphicFramePr>
          <p:cNvPr id="4" name="Tablo 3"/>
          <p:cNvGraphicFramePr>
            <a:graphicFrameLocks noGrp="1"/>
          </p:cNvGraphicFramePr>
          <p:nvPr/>
        </p:nvGraphicFramePr>
        <p:xfrm>
          <a:off x="683568" y="1772816"/>
          <a:ext cx="7296470" cy="407924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648072">
                  <a:extLst>
                    <a:ext uri="{9D8B030D-6E8A-4147-A177-3AD203B41FA5}">
                      <a16:colId xmlns:a16="http://schemas.microsoft.com/office/drawing/2014/main" val="20003"/>
                    </a:ext>
                  </a:extLst>
                </a:gridCol>
                <a:gridCol w="3696070">
                  <a:extLst>
                    <a:ext uri="{9D8B030D-6E8A-4147-A177-3AD203B41FA5}">
                      <a16:colId xmlns:a16="http://schemas.microsoft.com/office/drawing/2014/main" val="20004"/>
                    </a:ext>
                  </a:extLst>
                </a:gridCol>
              </a:tblGrid>
              <a:tr h="370840">
                <a:tc>
                  <a:txBody>
                    <a:bodyPr/>
                    <a:lstStyle/>
                    <a:p>
                      <a:r>
                        <a:rPr lang="tr-TR" sz="1400" dirty="0"/>
                        <a:t>X1</a:t>
                      </a:r>
                    </a:p>
                  </a:txBody>
                  <a:tcPr/>
                </a:tc>
                <a:tc>
                  <a:txBody>
                    <a:bodyPr/>
                    <a:lstStyle/>
                    <a:p>
                      <a:r>
                        <a:rPr lang="tr-TR" sz="1400" dirty="0"/>
                        <a:t>X2</a:t>
                      </a:r>
                    </a:p>
                  </a:txBody>
                  <a:tcPr/>
                </a:tc>
                <a:tc>
                  <a:txBody>
                    <a:bodyPr/>
                    <a:lstStyle/>
                    <a:p>
                      <a:r>
                        <a:rPr lang="tr-TR" sz="1400" dirty="0"/>
                        <a:t>Uzaklık</a:t>
                      </a:r>
                    </a:p>
                  </a:txBody>
                  <a:tcPr/>
                </a:tc>
                <a:tc>
                  <a:txBody>
                    <a:bodyPr/>
                    <a:lstStyle/>
                    <a:p>
                      <a:r>
                        <a:rPr lang="tr-TR" sz="1400" dirty="0"/>
                        <a:t>Sıra</a:t>
                      </a:r>
                    </a:p>
                  </a:txBody>
                  <a:tcPr/>
                </a:tc>
                <a:tc>
                  <a:txBody>
                    <a:bodyPr/>
                    <a:lstStyle/>
                    <a:p>
                      <a:r>
                        <a:rPr lang="tr-TR" sz="1400" dirty="0"/>
                        <a:t>k komşusunun</a:t>
                      </a:r>
                      <a:r>
                        <a:rPr lang="tr-TR" sz="1400" baseline="0" dirty="0"/>
                        <a:t> CINS değeri</a:t>
                      </a:r>
                      <a:endParaRPr lang="tr-TR" sz="1400" dirty="0"/>
                    </a:p>
                  </a:txBody>
                  <a:tcPr/>
                </a:tc>
                <a:extLst>
                  <a:ext uri="{0D108BD9-81ED-4DB2-BD59-A6C34878D82A}">
                    <a16:rowId xmlns:a16="http://schemas.microsoft.com/office/drawing/2014/main" val="10000"/>
                  </a:ext>
                </a:extLst>
              </a:tr>
              <a:tr h="370840">
                <a:tc>
                  <a:txBody>
                    <a:bodyPr/>
                    <a:lstStyle/>
                    <a:p>
                      <a:r>
                        <a:rPr lang="tr-TR" sz="1400" dirty="0"/>
                        <a:t>0.08</a:t>
                      </a:r>
                    </a:p>
                  </a:txBody>
                  <a:tcPr>
                    <a:solidFill>
                      <a:schemeClr val="bg2">
                        <a:lumMod val="40000"/>
                        <a:lumOff val="60000"/>
                      </a:schemeClr>
                    </a:solidFill>
                  </a:tcPr>
                </a:tc>
                <a:tc>
                  <a:txBody>
                    <a:bodyPr/>
                    <a:lstStyle/>
                    <a:p>
                      <a:r>
                        <a:rPr lang="tr-TR" sz="1400" dirty="0"/>
                        <a:t>0.20</a:t>
                      </a:r>
                    </a:p>
                  </a:txBody>
                  <a:tcPr>
                    <a:solidFill>
                      <a:schemeClr val="bg2">
                        <a:lumMod val="40000"/>
                        <a:lumOff val="60000"/>
                      </a:schemeClr>
                    </a:solidFill>
                  </a:tcPr>
                </a:tc>
                <a:tc>
                  <a:txBody>
                    <a:bodyPr/>
                    <a:lstStyle/>
                    <a:p>
                      <a:r>
                        <a:rPr lang="tr-TR" sz="1400" dirty="0"/>
                        <a:t>0.30</a:t>
                      </a:r>
                    </a:p>
                  </a:txBody>
                  <a:tcPr>
                    <a:solidFill>
                      <a:schemeClr val="bg2">
                        <a:lumMod val="40000"/>
                        <a:lumOff val="60000"/>
                      </a:schemeClr>
                    </a:solidFill>
                  </a:tcPr>
                </a:tc>
                <a:tc>
                  <a:txBody>
                    <a:bodyPr/>
                    <a:lstStyle/>
                    <a:p>
                      <a:r>
                        <a:rPr lang="tr-TR" sz="1400" dirty="0"/>
                        <a:t>3</a:t>
                      </a:r>
                    </a:p>
                  </a:txBody>
                  <a:tcPr>
                    <a:solidFill>
                      <a:schemeClr val="bg2">
                        <a:lumMod val="40000"/>
                        <a:lumOff val="60000"/>
                      </a:schemeClr>
                    </a:solidFill>
                  </a:tcPr>
                </a:tc>
                <a:tc>
                  <a:txBody>
                    <a:bodyPr/>
                    <a:lstStyle/>
                    <a:p>
                      <a:r>
                        <a:rPr lang="tr-TR" sz="1400" dirty="0"/>
                        <a:t>ERKEK</a:t>
                      </a:r>
                    </a:p>
                  </a:txBody>
                  <a:tcPr>
                    <a:solidFill>
                      <a:schemeClr val="bg2">
                        <a:lumMod val="40000"/>
                        <a:lumOff val="60000"/>
                      </a:schemeClr>
                    </a:solidFill>
                  </a:tcPr>
                </a:tc>
                <a:extLst>
                  <a:ext uri="{0D108BD9-81ED-4DB2-BD59-A6C34878D82A}">
                    <a16:rowId xmlns:a16="http://schemas.microsoft.com/office/drawing/2014/main" val="10001"/>
                  </a:ext>
                </a:extLst>
              </a:tr>
              <a:tr h="370840">
                <a:tc>
                  <a:txBody>
                    <a:bodyPr/>
                    <a:lstStyle/>
                    <a:p>
                      <a:r>
                        <a:rPr lang="tr-TR" sz="1400" dirty="0"/>
                        <a:t>0.07</a:t>
                      </a:r>
                    </a:p>
                  </a:txBody>
                  <a:tcPr/>
                </a:tc>
                <a:tc>
                  <a:txBody>
                    <a:bodyPr/>
                    <a:lstStyle/>
                    <a:p>
                      <a:r>
                        <a:rPr lang="tr-TR" sz="1400" dirty="0"/>
                        <a:t>0.07</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0.43</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5</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tr-TR" sz="1400" dirty="0"/>
                    </a:p>
                  </a:txBody>
                  <a:tcPr/>
                </a:tc>
                <a:extLst>
                  <a:ext uri="{0D108BD9-81ED-4DB2-BD59-A6C34878D82A}">
                    <a16:rowId xmlns:a16="http://schemas.microsoft.com/office/drawing/2014/main" val="10002"/>
                  </a:ext>
                </a:extLst>
              </a:tr>
              <a:tr h="370840">
                <a:tc>
                  <a:txBody>
                    <a:bodyPr/>
                    <a:lstStyle/>
                    <a:p>
                      <a:r>
                        <a:rPr lang="tr-TR" sz="1400" dirty="0"/>
                        <a:t>0.20</a:t>
                      </a:r>
                    </a:p>
                  </a:txBody>
                  <a:tcPr/>
                </a:tc>
                <a:tc>
                  <a:txBody>
                    <a:bodyPr/>
                    <a:lstStyle/>
                    <a:p>
                      <a:r>
                        <a:rPr lang="tr-TR" sz="1400" dirty="0"/>
                        <a:t>0.09</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0.42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4</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tr-TR" sz="1400" dirty="0"/>
                    </a:p>
                  </a:txBody>
                  <a:tcPr/>
                </a:tc>
                <a:extLst>
                  <a:ext uri="{0D108BD9-81ED-4DB2-BD59-A6C34878D82A}">
                    <a16:rowId xmlns:a16="http://schemas.microsoft.com/office/drawing/2014/main" val="10003"/>
                  </a:ext>
                </a:extLst>
              </a:tr>
              <a:tr h="370840">
                <a:tc>
                  <a:txBody>
                    <a:bodyPr/>
                    <a:lstStyle/>
                    <a:p>
                      <a:r>
                        <a:rPr lang="tr-TR" sz="1400" dirty="0"/>
                        <a:t>1.00</a:t>
                      </a:r>
                    </a:p>
                  </a:txBody>
                  <a:tcPr/>
                </a:tc>
                <a:tc>
                  <a:txBody>
                    <a:bodyPr/>
                    <a:lstStyle/>
                    <a:p>
                      <a:r>
                        <a:rPr lang="tr-TR" sz="1400" dirty="0"/>
                        <a:t>0.20</a:t>
                      </a:r>
                    </a:p>
                  </a:txBody>
                  <a:tcPr/>
                </a:tc>
                <a:tc>
                  <a:txBody>
                    <a:bodyPr/>
                    <a:lstStyle/>
                    <a:p>
                      <a:r>
                        <a:rPr lang="tr-TR" sz="1400" dirty="0"/>
                        <a:t>0.95</a:t>
                      </a:r>
                    </a:p>
                  </a:txBody>
                  <a:tcPr/>
                </a:tc>
                <a:tc>
                  <a:txBody>
                    <a:bodyPr/>
                    <a:lstStyle/>
                    <a:p>
                      <a:r>
                        <a:rPr lang="tr-TR" sz="1400" dirty="0"/>
                        <a:t>10</a:t>
                      </a:r>
                    </a:p>
                  </a:txBody>
                  <a:tcPr/>
                </a:tc>
                <a:tc>
                  <a:txBody>
                    <a:bodyPr/>
                    <a:lstStyle/>
                    <a:p>
                      <a:endParaRPr lang="tr-TR" sz="1400" dirty="0"/>
                    </a:p>
                  </a:txBody>
                  <a:tcPr/>
                </a:tc>
                <a:extLst>
                  <a:ext uri="{0D108BD9-81ED-4DB2-BD59-A6C34878D82A}">
                    <a16:rowId xmlns:a16="http://schemas.microsoft.com/office/drawing/2014/main" val="10004"/>
                  </a:ext>
                </a:extLst>
              </a:tr>
              <a:tr h="370840">
                <a:tc>
                  <a:txBody>
                    <a:bodyPr/>
                    <a:lstStyle/>
                    <a:p>
                      <a:r>
                        <a:rPr lang="tr-TR" sz="1400" dirty="0"/>
                        <a:t>0.05</a:t>
                      </a:r>
                    </a:p>
                  </a:txBody>
                  <a:tcPr/>
                </a:tc>
                <a:tc>
                  <a:txBody>
                    <a:bodyPr/>
                    <a:lstStyle/>
                    <a:p>
                      <a:r>
                        <a:rPr lang="tr-TR" sz="1400" dirty="0"/>
                        <a:t>0.06</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0.44</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7</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tr-TR" sz="1400" dirty="0"/>
                    </a:p>
                  </a:txBody>
                  <a:tcPr/>
                </a:tc>
                <a:extLst>
                  <a:ext uri="{0D108BD9-81ED-4DB2-BD59-A6C34878D82A}">
                    <a16:rowId xmlns:a16="http://schemas.microsoft.com/office/drawing/2014/main" val="10005"/>
                  </a:ext>
                </a:extLst>
              </a:tr>
              <a:tr h="370840">
                <a:tc>
                  <a:txBody>
                    <a:bodyPr/>
                    <a:lstStyle/>
                    <a:p>
                      <a:r>
                        <a:rPr lang="tr-TR" sz="1400" dirty="0"/>
                        <a:t>0.20</a:t>
                      </a:r>
                    </a:p>
                  </a:txBody>
                  <a:tcPr>
                    <a:solidFill>
                      <a:schemeClr val="bg2">
                        <a:lumMod val="40000"/>
                        <a:lumOff val="60000"/>
                      </a:schemeClr>
                    </a:solidFill>
                  </a:tcPr>
                </a:tc>
                <a:tc>
                  <a:txBody>
                    <a:bodyPr/>
                    <a:lstStyle/>
                    <a:p>
                      <a:r>
                        <a:rPr lang="tr-TR" sz="1400" dirty="0"/>
                        <a:t>0.25</a:t>
                      </a:r>
                    </a:p>
                  </a:txBody>
                  <a:tcPr>
                    <a:solidFill>
                      <a:schemeClr val="bg2">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0.27</a:t>
                      </a:r>
                    </a:p>
                  </a:txBody>
                  <a:tcPr>
                    <a:solidFill>
                      <a:schemeClr val="bg2">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2</a:t>
                      </a:r>
                    </a:p>
                  </a:txBody>
                  <a:tcPr>
                    <a:solidFill>
                      <a:schemeClr val="bg2">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ERKEK</a:t>
                      </a:r>
                    </a:p>
                  </a:txBody>
                  <a:tcPr>
                    <a:solidFill>
                      <a:schemeClr val="bg2">
                        <a:lumMod val="40000"/>
                        <a:lumOff val="60000"/>
                      </a:schemeClr>
                    </a:solidFill>
                  </a:tcPr>
                </a:tc>
                <a:extLst>
                  <a:ext uri="{0D108BD9-81ED-4DB2-BD59-A6C34878D82A}">
                    <a16:rowId xmlns:a16="http://schemas.microsoft.com/office/drawing/2014/main" val="10006"/>
                  </a:ext>
                </a:extLst>
              </a:tr>
              <a:tr h="370840">
                <a:tc>
                  <a:txBody>
                    <a:bodyPr/>
                    <a:lstStyle/>
                    <a:p>
                      <a:r>
                        <a:rPr lang="tr-TR" sz="1400" dirty="0"/>
                        <a:t>0.17</a:t>
                      </a:r>
                    </a:p>
                  </a:txBody>
                  <a:tcPr/>
                </a:tc>
                <a:tc>
                  <a:txBody>
                    <a:bodyPr/>
                    <a:lstStyle/>
                    <a:p>
                      <a:r>
                        <a:rPr lang="tr-TR" sz="1400" dirty="0"/>
                        <a:t>0.07</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0.43</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6</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tr-TR" sz="1400" dirty="0"/>
                    </a:p>
                  </a:txBody>
                  <a:tcPr/>
                </a:tc>
                <a:extLst>
                  <a:ext uri="{0D108BD9-81ED-4DB2-BD59-A6C34878D82A}">
                    <a16:rowId xmlns:a16="http://schemas.microsoft.com/office/drawing/2014/main" val="10007"/>
                  </a:ext>
                </a:extLst>
              </a:tr>
              <a:tr h="370840">
                <a:tc>
                  <a:txBody>
                    <a:bodyPr/>
                    <a:lstStyle/>
                    <a:p>
                      <a:r>
                        <a:rPr lang="tr-TR" sz="1400" dirty="0"/>
                        <a:t>0.15</a:t>
                      </a:r>
                    </a:p>
                  </a:txBody>
                  <a:tcPr>
                    <a:solidFill>
                      <a:schemeClr val="bg2">
                        <a:lumMod val="40000"/>
                        <a:lumOff val="60000"/>
                      </a:schemeClr>
                    </a:solidFill>
                  </a:tcPr>
                </a:tc>
                <a:tc>
                  <a:txBody>
                    <a:bodyPr/>
                    <a:lstStyle/>
                    <a:p>
                      <a:r>
                        <a:rPr lang="tr-TR" sz="1400" dirty="0"/>
                        <a:t>0.55</a:t>
                      </a:r>
                    </a:p>
                  </a:txBody>
                  <a:tcPr>
                    <a:solidFill>
                      <a:schemeClr val="bg2">
                        <a:lumMod val="40000"/>
                        <a:lumOff val="60000"/>
                      </a:schemeClr>
                    </a:solidFill>
                  </a:tcPr>
                </a:tc>
                <a:tc>
                  <a:txBody>
                    <a:bodyPr/>
                    <a:lstStyle/>
                    <a:p>
                      <a:r>
                        <a:rPr lang="tr-TR" sz="1400" dirty="0"/>
                        <a:t>0.07</a:t>
                      </a:r>
                    </a:p>
                  </a:txBody>
                  <a:tcPr>
                    <a:solidFill>
                      <a:schemeClr val="bg2">
                        <a:lumMod val="40000"/>
                        <a:lumOff val="60000"/>
                      </a:schemeClr>
                    </a:solidFill>
                  </a:tcPr>
                </a:tc>
                <a:tc>
                  <a:txBody>
                    <a:bodyPr/>
                    <a:lstStyle/>
                    <a:p>
                      <a:r>
                        <a:rPr lang="tr-TR" sz="1400" dirty="0"/>
                        <a:t>1</a:t>
                      </a:r>
                    </a:p>
                  </a:txBody>
                  <a:tcPr>
                    <a:solidFill>
                      <a:schemeClr val="bg2">
                        <a:lumMod val="40000"/>
                        <a:lumOff val="60000"/>
                      </a:schemeClr>
                    </a:solidFill>
                  </a:tcPr>
                </a:tc>
                <a:tc>
                  <a:txBody>
                    <a:bodyPr/>
                    <a:lstStyle/>
                    <a:p>
                      <a:r>
                        <a:rPr lang="tr-TR" sz="1400" dirty="0"/>
                        <a:t>KADIN</a:t>
                      </a:r>
                    </a:p>
                  </a:txBody>
                  <a:tcPr>
                    <a:solidFill>
                      <a:schemeClr val="bg2">
                        <a:lumMod val="40000"/>
                        <a:lumOff val="60000"/>
                      </a:schemeClr>
                    </a:solidFill>
                  </a:tcPr>
                </a:tc>
                <a:extLst>
                  <a:ext uri="{0D108BD9-81ED-4DB2-BD59-A6C34878D82A}">
                    <a16:rowId xmlns:a16="http://schemas.microsoft.com/office/drawing/2014/main" val="10008"/>
                  </a:ext>
                </a:extLst>
              </a:tr>
              <a:tr h="370840">
                <a:tc>
                  <a:txBody>
                    <a:bodyPr/>
                    <a:lstStyle/>
                    <a:p>
                      <a:r>
                        <a:rPr lang="tr-TR" sz="1400" dirty="0"/>
                        <a:t>0.50</a:t>
                      </a:r>
                    </a:p>
                  </a:txBody>
                  <a:tcPr/>
                </a:tc>
                <a:tc>
                  <a:txBody>
                    <a:bodyPr/>
                    <a:lstStyle/>
                    <a:p>
                      <a:r>
                        <a:rPr lang="tr-TR" sz="1400" dirty="0"/>
                        <a:t>0.08</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0.58</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9</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tr-TR" sz="1400" dirty="0"/>
                    </a:p>
                  </a:txBody>
                  <a:tcPr/>
                </a:tc>
                <a:extLst>
                  <a:ext uri="{0D108BD9-81ED-4DB2-BD59-A6C34878D82A}">
                    <a16:rowId xmlns:a16="http://schemas.microsoft.com/office/drawing/2014/main" val="10009"/>
                  </a:ext>
                </a:extLst>
              </a:tr>
              <a:tr h="370840">
                <a:tc>
                  <a:txBody>
                    <a:bodyPr/>
                    <a:lstStyle/>
                    <a:p>
                      <a:r>
                        <a:rPr lang="tr-TR" sz="1400" dirty="0"/>
                        <a:t>0.10</a:t>
                      </a:r>
                    </a:p>
                  </a:txBody>
                  <a:tcPr/>
                </a:tc>
                <a:tc>
                  <a:txBody>
                    <a:bodyPr/>
                    <a:lstStyle/>
                    <a:p>
                      <a:r>
                        <a:rPr lang="tr-TR" sz="1400" dirty="0"/>
                        <a:t>0.06</a:t>
                      </a:r>
                    </a:p>
                  </a:txBody>
                  <a:tcPr/>
                </a:tc>
                <a:tc>
                  <a:txBody>
                    <a:bodyPr/>
                    <a:lstStyle/>
                    <a:p>
                      <a:r>
                        <a:rPr lang="tr-TR" sz="1400" dirty="0"/>
                        <a:t>0.44</a:t>
                      </a:r>
                    </a:p>
                  </a:txBody>
                  <a:tcPr/>
                </a:tc>
                <a:tc>
                  <a:txBody>
                    <a:bodyPr/>
                    <a:lstStyle/>
                    <a:p>
                      <a:r>
                        <a:rPr lang="tr-TR" sz="1400" dirty="0"/>
                        <a:t>8</a:t>
                      </a:r>
                    </a:p>
                  </a:txBody>
                  <a:tcPr/>
                </a:tc>
                <a:tc>
                  <a:txBody>
                    <a:bodyPr/>
                    <a:lstStyle/>
                    <a:p>
                      <a:endParaRPr lang="tr-TR" sz="1400" dirty="0"/>
                    </a:p>
                  </a:txBody>
                  <a:tcPr/>
                </a:tc>
                <a:extLst>
                  <a:ext uri="{0D108BD9-81ED-4DB2-BD59-A6C34878D82A}">
                    <a16:rowId xmlns:a16="http://schemas.microsoft.com/office/drawing/2014/main" val="10010"/>
                  </a:ext>
                </a:extLst>
              </a:tr>
            </a:tbl>
          </a:graphicData>
        </a:graphic>
      </p:graphicFrame>
      <p:sp>
        <p:nvSpPr>
          <p:cNvPr id="5" name="İçerik Yer Tutucusu 2"/>
          <p:cNvSpPr txBox="1">
            <a:spLocks/>
          </p:cNvSpPr>
          <p:nvPr/>
        </p:nvSpPr>
        <p:spPr>
          <a:xfrm>
            <a:off x="467544" y="5949280"/>
            <a:ext cx="7667011" cy="341566"/>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tx2"/>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tx2"/>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tx2"/>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tx2"/>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tx2"/>
              </a:buClr>
              <a:buFont typeface="Wingdings 2" charset="2"/>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Clr>
                <a:schemeClr val="tx2"/>
              </a:buClr>
              <a:buSzPct val="101000"/>
              <a:buFont typeface="Courier New" pitchFamily="49" charset="0"/>
              <a:buChar char="o"/>
              <a:defRPr sz="1200" kern="1200">
                <a:solidFill>
                  <a:schemeClr val="tx1"/>
                </a:solidFill>
                <a:latin typeface="+mn-lt"/>
                <a:ea typeface="+mn-ea"/>
                <a:cs typeface="+mn-cs"/>
              </a:defRPr>
            </a:lvl6pPr>
            <a:lvl7pPr marL="29718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7pPr>
            <a:lvl8pPr marL="34290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8pPr>
            <a:lvl9pPr marL="38862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9pPr>
          </a:lstStyle>
          <a:p>
            <a:pPr marL="0" indent="0">
              <a:buFont typeface="Wingdings 2" charset="2"/>
              <a:buNone/>
            </a:pPr>
            <a:r>
              <a:rPr lang="tr-TR" sz="1200" dirty="0">
                <a:solidFill>
                  <a:schemeClr val="bg1"/>
                </a:solidFill>
              </a:rPr>
              <a:t>Tablo14. Y sınıfına ilişkin ilk 3 değerin belirlenmesi</a:t>
            </a:r>
          </a:p>
        </p:txBody>
      </p:sp>
    </p:spTree>
    <p:extLst>
      <p:ext uri="{BB962C8B-B14F-4D97-AF65-F5344CB8AC3E}">
        <p14:creationId xmlns:p14="http://schemas.microsoft.com/office/powerpoint/2010/main" val="125783136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251520" y="332656"/>
                <a:ext cx="8640960" cy="6336704"/>
              </a:xfrm>
            </p:spPr>
            <p:txBody>
              <a:bodyPr>
                <a:normAutofit/>
              </a:bodyPr>
              <a:lstStyle/>
              <a:p>
                <a:pPr marL="0" indent="0">
                  <a:buNone/>
                </a:pPr>
                <a:r>
                  <a:rPr lang="tr-TR" sz="1600" b="1" dirty="0"/>
                  <a:t>e)Ağırlıklı oylama yönteminin uygulanması: </a:t>
                </a:r>
                <a:r>
                  <a:rPr lang="tr-TR" sz="1600" dirty="0">
                    <a:solidFill>
                      <a:srgbClr val="002060"/>
                    </a:solidFill>
                  </a:rPr>
                  <a:t>Bu aşamada  söz konusu seçme işlemini bir yöntemle,  ağırlıklı oylama yöntemiyle yapmak istiyoruz o halde son tabloya d(i,j) ağırlıklı ortalamaları eklemek gerekiyor.</a:t>
                </a:r>
              </a:p>
              <a:p>
                <a:pPr marL="0" indent="0">
                  <a:buNone/>
                </a:pPr>
                <a:r>
                  <a:rPr lang="tr-TR" sz="1400" dirty="0">
                    <a:solidFill>
                      <a:srgbClr val="002060"/>
                    </a:solidFill>
                  </a:rPr>
                  <a:t>          </a:t>
                </a:r>
                <a:r>
                  <a:rPr lang="tr-TR" sz="1400" b="1" dirty="0">
                    <a:solidFill>
                      <a:srgbClr val="002060"/>
                    </a:solidFill>
                  </a:rPr>
                  <a:t>d(i,j)</a:t>
                </a:r>
                <a:r>
                  <a:rPr lang="tr-TR" sz="2400" b="1" dirty="0">
                    <a:solidFill>
                      <a:srgbClr val="002060"/>
                    </a:solidFill>
                  </a:rPr>
                  <a:t>’</a:t>
                </a:r>
                <a:r>
                  <a:rPr lang="tr-TR" sz="1400" b="1" dirty="0">
                    <a:solidFill>
                      <a:srgbClr val="002060"/>
                    </a:solidFill>
                  </a:rPr>
                  <a:t>=</a:t>
                </a:r>
                <a14:m>
                  <m:oMath xmlns:m="http://schemas.openxmlformats.org/officeDocument/2006/math">
                    <m:f>
                      <m:fPr>
                        <m:ctrlPr>
                          <a:rPr lang="tr-TR" sz="2400" b="1" i="1">
                            <a:solidFill>
                              <a:srgbClr val="002060"/>
                            </a:solidFill>
                            <a:latin typeface="Cambria Math" panose="02040503050406030204" pitchFamily="18" charset="0"/>
                          </a:rPr>
                        </m:ctrlPr>
                      </m:fPr>
                      <m:num>
                        <m:r>
                          <a:rPr lang="tr-TR" sz="2400" b="1" i="1">
                            <a:solidFill>
                              <a:srgbClr val="002060"/>
                            </a:solidFill>
                            <a:latin typeface="Cambria Math"/>
                          </a:rPr>
                          <m:t>𝟏</m:t>
                        </m:r>
                      </m:num>
                      <m:den>
                        <m:r>
                          <a:rPr lang="tr-TR" sz="2400" b="1" i="1">
                            <a:solidFill>
                              <a:srgbClr val="002060"/>
                            </a:solidFill>
                            <a:latin typeface="Cambria Math"/>
                          </a:rPr>
                          <m:t>𝒅</m:t>
                        </m:r>
                        <m:d>
                          <m:dPr>
                            <m:ctrlPr>
                              <a:rPr lang="tr-TR" sz="2400" b="1" i="1">
                                <a:solidFill>
                                  <a:srgbClr val="002060"/>
                                </a:solidFill>
                                <a:latin typeface="Cambria Math" panose="02040503050406030204" pitchFamily="18" charset="0"/>
                              </a:rPr>
                            </m:ctrlPr>
                          </m:dPr>
                          <m:e>
                            <m:r>
                              <a:rPr lang="tr-TR" sz="2400" b="1" i="1">
                                <a:solidFill>
                                  <a:srgbClr val="002060"/>
                                </a:solidFill>
                                <a:latin typeface="Cambria Math"/>
                              </a:rPr>
                              <m:t>𝒊</m:t>
                            </m:r>
                            <m:r>
                              <a:rPr lang="tr-TR" sz="2400" b="1" i="1">
                                <a:solidFill>
                                  <a:srgbClr val="002060"/>
                                </a:solidFill>
                                <a:latin typeface="Cambria Math"/>
                              </a:rPr>
                              <m:t>,</m:t>
                            </m:r>
                            <m:r>
                              <a:rPr lang="tr-TR" sz="2400" b="1" i="1">
                                <a:solidFill>
                                  <a:srgbClr val="002060"/>
                                </a:solidFill>
                                <a:latin typeface="Cambria Math"/>
                              </a:rPr>
                              <m:t>𝒋</m:t>
                            </m:r>
                          </m:e>
                        </m:d>
                        <m:r>
                          <a:rPr lang="tr-TR" sz="2400" b="1" i="1" baseline="30000">
                            <a:solidFill>
                              <a:srgbClr val="002060"/>
                            </a:solidFill>
                            <a:latin typeface="Cambria Math"/>
                          </a:rPr>
                          <m:t>𝟐</m:t>
                        </m:r>
                      </m:den>
                    </m:f>
                  </m:oMath>
                </a14:m>
                <a:endParaRPr lang="tr-TR" sz="2400" b="1" dirty="0">
                  <a:solidFill>
                    <a:srgbClr val="002060"/>
                  </a:solidFill>
                </a:endParaRPr>
              </a:p>
              <a:p>
                <a:pPr marL="0" indent="0">
                  <a:buNone/>
                </a:pPr>
                <a:r>
                  <a:rPr lang="tr-TR" sz="1600" dirty="0">
                    <a:solidFill>
                      <a:srgbClr val="002060"/>
                    </a:solidFill>
                  </a:rPr>
                  <a:t>Bağıntısı kullanılarak aşağıdaki hesaplamalar yapılır. Birinci satır için</a:t>
                </a:r>
              </a:p>
              <a:p>
                <a:pPr marL="0" indent="0">
                  <a:buNone/>
                </a:pPr>
                <a:r>
                  <a:rPr lang="tr-TR" sz="1600" dirty="0">
                    <a:solidFill>
                      <a:srgbClr val="002060"/>
                    </a:solidFill>
                  </a:rPr>
                  <a:t>d(1,yeni gözlem)’=</a:t>
                </a:r>
                <a14:m>
                  <m:oMath xmlns:m="http://schemas.openxmlformats.org/officeDocument/2006/math">
                    <m:f>
                      <m:fPr>
                        <m:ctrlPr>
                          <a:rPr lang="tr-TR" sz="2000" b="1" i="1">
                            <a:solidFill>
                              <a:srgbClr val="002060"/>
                            </a:solidFill>
                            <a:latin typeface="Cambria Math" panose="02040503050406030204" pitchFamily="18" charset="0"/>
                          </a:rPr>
                        </m:ctrlPr>
                      </m:fPr>
                      <m:num>
                        <m:r>
                          <a:rPr lang="tr-TR" sz="2000" b="1" i="1">
                            <a:solidFill>
                              <a:srgbClr val="002060"/>
                            </a:solidFill>
                            <a:latin typeface="Cambria Math"/>
                          </a:rPr>
                          <m:t>𝟏</m:t>
                        </m:r>
                      </m:num>
                      <m:den>
                        <m:r>
                          <a:rPr lang="tr-TR" sz="2000" b="1" i="1" smtClean="0">
                            <a:solidFill>
                              <a:srgbClr val="002060"/>
                            </a:solidFill>
                            <a:latin typeface="Cambria Math"/>
                          </a:rPr>
                          <m:t>𝟎</m:t>
                        </m:r>
                        <m:r>
                          <a:rPr lang="tr-TR" sz="2000" b="1" i="1" smtClean="0">
                            <a:solidFill>
                              <a:srgbClr val="002060"/>
                            </a:solidFill>
                            <a:latin typeface="Cambria Math"/>
                          </a:rPr>
                          <m:t>.</m:t>
                        </m:r>
                        <m:r>
                          <a:rPr lang="tr-TR" sz="2000" b="1" i="1" smtClean="0">
                            <a:solidFill>
                              <a:srgbClr val="002060"/>
                            </a:solidFill>
                            <a:latin typeface="Cambria Math"/>
                          </a:rPr>
                          <m:t>𝟑𝟎𝟐</m:t>
                        </m:r>
                      </m:den>
                    </m:f>
                  </m:oMath>
                </a14:m>
                <a:r>
                  <a:rPr lang="tr-TR" sz="1600" dirty="0">
                    <a:solidFill>
                      <a:srgbClr val="002060"/>
                    </a:solidFill>
                  </a:rPr>
                  <a:t>=11.046</a:t>
                </a:r>
              </a:p>
              <a:p>
                <a:pPr marL="0" indent="0">
                  <a:buNone/>
                </a:pPr>
                <a:r>
                  <a:rPr lang="tr-TR" sz="1600" dirty="0">
                    <a:solidFill>
                      <a:srgbClr val="002060"/>
                    </a:solidFill>
                  </a:rPr>
                  <a:t>Diğer iki gözlem için benzer hesaplamalar yapılır.</a:t>
                </a:r>
              </a:p>
              <a:p>
                <a:pPr marL="0" indent="0">
                  <a:buNone/>
                </a:pPr>
                <a:r>
                  <a:rPr lang="tr-TR" sz="1600" dirty="0">
                    <a:solidFill>
                      <a:srgbClr val="002060"/>
                    </a:solidFill>
                  </a:rPr>
                  <a:t>d(6,yeni gözlem)’=</a:t>
                </a:r>
                <a14:m>
                  <m:oMath xmlns:m="http://schemas.openxmlformats.org/officeDocument/2006/math">
                    <m:f>
                      <m:fPr>
                        <m:ctrlPr>
                          <a:rPr lang="tr-TR" sz="2000" b="1" i="1">
                            <a:solidFill>
                              <a:srgbClr val="002060"/>
                            </a:solidFill>
                            <a:latin typeface="Cambria Math" panose="02040503050406030204" pitchFamily="18" charset="0"/>
                          </a:rPr>
                        </m:ctrlPr>
                      </m:fPr>
                      <m:num>
                        <m:r>
                          <a:rPr lang="tr-TR" sz="2000" b="1" i="1">
                            <a:solidFill>
                              <a:srgbClr val="002060"/>
                            </a:solidFill>
                            <a:latin typeface="Cambria Math"/>
                          </a:rPr>
                          <m:t>𝟏</m:t>
                        </m:r>
                      </m:num>
                      <m:den>
                        <m:r>
                          <a:rPr lang="tr-TR" sz="2000" b="1" i="1">
                            <a:solidFill>
                              <a:srgbClr val="002060"/>
                            </a:solidFill>
                            <a:latin typeface="Cambria Math"/>
                          </a:rPr>
                          <m:t>𝟎</m:t>
                        </m:r>
                        <m:r>
                          <a:rPr lang="tr-TR" sz="2000" b="1" i="1">
                            <a:solidFill>
                              <a:srgbClr val="002060"/>
                            </a:solidFill>
                            <a:latin typeface="Cambria Math"/>
                          </a:rPr>
                          <m:t>.</m:t>
                        </m:r>
                        <m:r>
                          <a:rPr lang="tr-TR" sz="2000" b="1" i="1" smtClean="0">
                            <a:solidFill>
                              <a:srgbClr val="002060"/>
                            </a:solidFill>
                            <a:latin typeface="Cambria Math"/>
                          </a:rPr>
                          <m:t>𝟐𝟕</m:t>
                        </m:r>
                        <m:r>
                          <a:rPr lang="tr-TR" sz="2000" b="1" i="1" baseline="30000" smtClean="0">
                            <a:solidFill>
                              <a:srgbClr val="002060"/>
                            </a:solidFill>
                            <a:latin typeface="Cambria Math"/>
                          </a:rPr>
                          <m:t>𝟐</m:t>
                        </m:r>
                      </m:den>
                    </m:f>
                  </m:oMath>
                </a14:m>
                <a:r>
                  <a:rPr lang="tr-TR" sz="1600" dirty="0">
                    <a:solidFill>
                      <a:srgbClr val="002060"/>
                    </a:solidFill>
                  </a:rPr>
                  <a:t>=13.793</a:t>
                </a:r>
              </a:p>
              <a:p>
                <a:pPr marL="0" indent="0">
                  <a:buNone/>
                </a:pPr>
                <a:r>
                  <a:rPr lang="tr-TR" sz="1600" dirty="0">
                    <a:solidFill>
                      <a:srgbClr val="002060"/>
                    </a:solidFill>
                  </a:rPr>
                  <a:t>d(1,yeni gözlem)’=</a:t>
                </a:r>
                <a14:m>
                  <m:oMath xmlns:m="http://schemas.openxmlformats.org/officeDocument/2006/math">
                    <m:f>
                      <m:fPr>
                        <m:ctrlPr>
                          <a:rPr lang="tr-TR" sz="2000" b="1" i="1">
                            <a:solidFill>
                              <a:srgbClr val="002060"/>
                            </a:solidFill>
                            <a:latin typeface="Cambria Math" panose="02040503050406030204" pitchFamily="18" charset="0"/>
                          </a:rPr>
                        </m:ctrlPr>
                      </m:fPr>
                      <m:num>
                        <m:r>
                          <a:rPr lang="tr-TR" sz="2000" b="1" i="1">
                            <a:solidFill>
                              <a:srgbClr val="002060"/>
                            </a:solidFill>
                            <a:latin typeface="Cambria Math"/>
                          </a:rPr>
                          <m:t>𝟏</m:t>
                        </m:r>
                      </m:num>
                      <m:den>
                        <m:r>
                          <a:rPr lang="tr-TR" sz="2000" b="1" i="1">
                            <a:solidFill>
                              <a:srgbClr val="002060"/>
                            </a:solidFill>
                            <a:latin typeface="Cambria Math"/>
                          </a:rPr>
                          <m:t>𝟎</m:t>
                        </m:r>
                        <m:r>
                          <a:rPr lang="tr-TR" sz="2000" b="1" i="1">
                            <a:solidFill>
                              <a:srgbClr val="002060"/>
                            </a:solidFill>
                            <a:latin typeface="Cambria Math"/>
                          </a:rPr>
                          <m:t>.</m:t>
                        </m:r>
                        <m:r>
                          <a:rPr lang="tr-TR" sz="2000" b="1" i="1" smtClean="0">
                            <a:solidFill>
                              <a:srgbClr val="002060"/>
                            </a:solidFill>
                            <a:latin typeface="Cambria Math"/>
                          </a:rPr>
                          <m:t>𝟎𝟕</m:t>
                        </m:r>
                        <m:r>
                          <a:rPr lang="tr-TR" sz="2000" b="1" i="1" baseline="30000" smtClean="0">
                            <a:solidFill>
                              <a:srgbClr val="002060"/>
                            </a:solidFill>
                            <a:latin typeface="Cambria Math"/>
                          </a:rPr>
                          <m:t>𝟐</m:t>
                        </m:r>
                        <m:r>
                          <a:rPr lang="tr-TR" sz="2000" b="1" i="1" baseline="30000" smtClean="0">
                            <a:solidFill>
                              <a:srgbClr val="002060"/>
                            </a:solidFill>
                            <a:latin typeface="Cambria Math"/>
                          </a:rPr>
                          <m:t> </m:t>
                        </m:r>
                      </m:den>
                    </m:f>
                  </m:oMath>
                </a14:m>
                <a:r>
                  <a:rPr lang="tr-TR" sz="1600" dirty="0">
                    <a:solidFill>
                      <a:srgbClr val="002060"/>
                    </a:solidFill>
                  </a:rPr>
                  <a:t>=200</a:t>
                </a:r>
              </a:p>
              <a:p>
                <a:pPr marL="0" indent="0">
                  <a:buNone/>
                </a:pPr>
                <a:r>
                  <a:rPr lang="tr-TR" sz="1600" dirty="0">
                    <a:solidFill>
                      <a:srgbClr val="002060"/>
                    </a:solidFill>
                  </a:rPr>
                  <a:t>Hesaplanan değerler </a:t>
                </a:r>
                <a:r>
                  <a:rPr lang="tr-TR" sz="1600" b="1" dirty="0">
                    <a:solidFill>
                      <a:srgbClr val="002060"/>
                    </a:solidFill>
                  </a:rPr>
                  <a:t>tablo15</a:t>
                </a:r>
                <a:r>
                  <a:rPr lang="tr-TR" sz="1600" dirty="0">
                    <a:solidFill>
                      <a:srgbClr val="002060"/>
                    </a:solidFill>
                  </a:rPr>
                  <a:t> ‘tedir.</a:t>
                </a:r>
              </a:p>
              <a:p>
                <a:pPr marL="0" indent="0">
                  <a:buNone/>
                </a:pPr>
                <a:r>
                  <a:rPr lang="tr-TR" sz="1600" dirty="0">
                    <a:solidFill>
                      <a:srgbClr val="002060"/>
                    </a:solidFill>
                  </a:rPr>
                  <a:t>Bu durumda </a:t>
                </a:r>
                <a:r>
                  <a:rPr lang="tr-TR" sz="1600" b="1" dirty="0">
                    <a:solidFill>
                      <a:srgbClr val="002060"/>
                    </a:solidFill>
                  </a:rPr>
                  <a:t>CINS </a:t>
                </a:r>
                <a:r>
                  <a:rPr lang="tr-TR" sz="1600" dirty="0">
                    <a:solidFill>
                      <a:srgbClr val="002060"/>
                    </a:solidFill>
                  </a:rPr>
                  <a:t>sınıfının </a:t>
                </a:r>
                <a:r>
                  <a:rPr lang="tr-TR" sz="1600" b="1" dirty="0">
                    <a:solidFill>
                      <a:srgbClr val="002060"/>
                    </a:solidFill>
                  </a:rPr>
                  <a:t>ERKEK</a:t>
                </a:r>
                <a:r>
                  <a:rPr lang="tr-TR" sz="1600" dirty="0">
                    <a:solidFill>
                      <a:srgbClr val="002060"/>
                    </a:solidFill>
                  </a:rPr>
                  <a:t> değerleri için ağırlıklı oylama değeri hesaplanır.</a:t>
                </a:r>
              </a:p>
              <a:p>
                <a:pPr marL="0" indent="0">
                  <a:buNone/>
                </a:pPr>
                <a:r>
                  <a:rPr lang="tr-TR" sz="1600" dirty="0">
                    <a:solidFill>
                      <a:srgbClr val="002060"/>
                    </a:solidFill>
                  </a:rPr>
                  <a:t>d(1,yeni gözlem)’+d(6,yeni gözlem)’=11.046+13.793=24.84</a:t>
                </a:r>
              </a:p>
              <a:p>
                <a:pPr marL="0" indent="0">
                  <a:buNone/>
                </a:pPr>
                <a:endParaRPr lang="tr-TR" sz="1600" dirty="0">
                  <a:solidFill>
                    <a:srgbClr val="002060"/>
                  </a:solidFill>
                </a:endParaRPr>
              </a:p>
              <a:p>
                <a:pPr marL="0" indent="0">
                  <a:buNone/>
                </a:pPr>
                <a:endParaRPr lang="tr-TR" sz="1600" dirty="0">
                  <a:solidFill>
                    <a:srgbClr val="002060"/>
                  </a:solidFill>
                </a:endParaRPr>
              </a:p>
              <a:p>
                <a:endParaRPr lang="tr-TR" sz="1600" dirty="0">
                  <a:solidFill>
                    <a:srgbClr val="002060"/>
                  </a:solidFill>
                </a:endParaRP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251520" y="332656"/>
                <a:ext cx="8640960" cy="6336704"/>
              </a:xfrm>
              <a:blipFill rotWithShape="1">
                <a:blip r:embed="rId2"/>
                <a:stretch>
                  <a:fillRect l="-353" t="-2406"/>
                </a:stretch>
              </a:blipFill>
            </p:spPr>
            <p:txBody>
              <a:bodyPr/>
              <a:lstStyle/>
              <a:p>
                <a:r>
                  <a:rPr lang="tr-TR">
                    <a:noFill/>
                  </a:rPr>
                  <a:t> </a:t>
                </a:r>
              </a:p>
            </p:txBody>
          </p:sp>
        </mc:Fallback>
      </mc:AlternateContent>
    </p:spTree>
    <p:extLst>
      <p:ext uri="{BB962C8B-B14F-4D97-AF65-F5344CB8AC3E}">
        <p14:creationId xmlns:p14="http://schemas.microsoft.com/office/powerpoint/2010/main" val="405211748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o 3"/>
          <p:cNvGraphicFramePr>
            <a:graphicFrameLocks noGrp="1"/>
          </p:cNvGraphicFramePr>
          <p:nvPr/>
        </p:nvGraphicFramePr>
        <p:xfrm>
          <a:off x="395536" y="692696"/>
          <a:ext cx="8280920" cy="4824540"/>
        </p:xfrm>
        <a:graphic>
          <a:graphicData uri="http://schemas.openxmlformats.org/drawingml/2006/table">
            <a:tbl>
              <a:tblPr firstRow="1" bandRow="1">
                <a:tableStyleId>{5C22544A-7EE6-4342-B048-85BDC9FD1C3A}</a:tableStyleId>
              </a:tblPr>
              <a:tblGrid>
                <a:gridCol w="970623">
                  <a:extLst>
                    <a:ext uri="{9D8B030D-6E8A-4147-A177-3AD203B41FA5}">
                      <a16:colId xmlns:a16="http://schemas.microsoft.com/office/drawing/2014/main" val="20000"/>
                    </a:ext>
                  </a:extLst>
                </a:gridCol>
                <a:gridCol w="745568">
                  <a:extLst>
                    <a:ext uri="{9D8B030D-6E8A-4147-A177-3AD203B41FA5}">
                      <a16:colId xmlns:a16="http://schemas.microsoft.com/office/drawing/2014/main" val="20001"/>
                    </a:ext>
                  </a:extLst>
                </a:gridCol>
                <a:gridCol w="735511">
                  <a:extLst>
                    <a:ext uri="{9D8B030D-6E8A-4147-A177-3AD203B41FA5}">
                      <a16:colId xmlns:a16="http://schemas.microsoft.com/office/drawing/2014/main" val="20002"/>
                    </a:ext>
                  </a:extLst>
                </a:gridCol>
                <a:gridCol w="653787">
                  <a:extLst>
                    <a:ext uri="{9D8B030D-6E8A-4147-A177-3AD203B41FA5}">
                      <a16:colId xmlns:a16="http://schemas.microsoft.com/office/drawing/2014/main" val="20003"/>
                    </a:ext>
                  </a:extLst>
                </a:gridCol>
                <a:gridCol w="817234">
                  <a:extLst>
                    <a:ext uri="{9D8B030D-6E8A-4147-A177-3AD203B41FA5}">
                      <a16:colId xmlns:a16="http://schemas.microsoft.com/office/drawing/2014/main" val="20004"/>
                    </a:ext>
                  </a:extLst>
                </a:gridCol>
                <a:gridCol w="1981933">
                  <a:extLst>
                    <a:ext uri="{9D8B030D-6E8A-4147-A177-3AD203B41FA5}">
                      <a16:colId xmlns:a16="http://schemas.microsoft.com/office/drawing/2014/main" val="20005"/>
                    </a:ext>
                  </a:extLst>
                </a:gridCol>
                <a:gridCol w="2376264">
                  <a:extLst>
                    <a:ext uri="{9D8B030D-6E8A-4147-A177-3AD203B41FA5}">
                      <a16:colId xmlns:a16="http://schemas.microsoft.com/office/drawing/2014/main" val="20006"/>
                    </a:ext>
                  </a:extLst>
                </a:gridCol>
              </a:tblGrid>
              <a:tr h="591470">
                <a:tc>
                  <a:txBody>
                    <a:bodyPr/>
                    <a:lstStyle/>
                    <a:p>
                      <a:r>
                        <a:rPr lang="tr-TR" sz="1400" dirty="0"/>
                        <a:t>Gözlem</a:t>
                      </a:r>
                    </a:p>
                  </a:txBody>
                  <a:tcPr/>
                </a:tc>
                <a:tc>
                  <a:txBody>
                    <a:bodyPr/>
                    <a:lstStyle/>
                    <a:p>
                      <a:r>
                        <a:rPr lang="tr-TR" sz="1400" dirty="0"/>
                        <a:t>X1</a:t>
                      </a:r>
                    </a:p>
                  </a:txBody>
                  <a:tcPr/>
                </a:tc>
                <a:tc>
                  <a:txBody>
                    <a:bodyPr/>
                    <a:lstStyle/>
                    <a:p>
                      <a:r>
                        <a:rPr lang="tr-TR" sz="1400" dirty="0"/>
                        <a:t>X2</a:t>
                      </a:r>
                    </a:p>
                  </a:txBody>
                  <a:tcPr/>
                </a:tc>
                <a:tc>
                  <a:txBody>
                    <a:bodyPr/>
                    <a:lstStyle/>
                    <a:p>
                      <a:r>
                        <a:rPr lang="tr-TR" sz="1400" dirty="0"/>
                        <a:t>Uzaklık</a:t>
                      </a:r>
                    </a:p>
                  </a:txBody>
                  <a:tcPr/>
                </a:tc>
                <a:tc>
                  <a:txBody>
                    <a:bodyPr/>
                    <a:lstStyle/>
                    <a:p>
                      <a:r>
                        <a:rPr lang="tr-TR" sz="1400" dirty="0"/>
                        <a:t>Sıra</a:t>
                      </a:r>
                    </a:p>
                  </a:txBody>
                  <a:tcPr/>
                </a:tc>
                <a:tc>
                  <a:txBody>
                    <a:bodyPr/>
                    <a:lstStyle/>
                    <a:p>
                      <a:r>
                        <a:rPr lang="tr-TR" sz="1400" dirty="0"/>
                        <a:t>k komşusunun</a:t>
                      </a:r>
                      <a:r>
                        <a:rPr lang="tr-TR" sz="1400" baseline="0" dirty="0"/>
                        <a:t> CİNS değeri</a:t>
                      </a:r>
                      <a:endParaRPr lang="tr-TR" sz="1400" dirty="0"/>
                    </a:p>
                  </a:txBody>
                  <a:tcPr/>
                </a:tc>
                <a:tc>
                  <a:txBody>
                    <a:bodyPr/>
                    <a:lstStyle/>
                    <a:p>
                      <a:r>
                        <a:rPr lang="tr-TR" sz="1400" dirty="0"/>
                        <a:t>Ağırlık uzaklık</a:t>
                      </a:r>
                    </a:p>
                  </a:txBody>
                  <a:tcPr/>
                </a:tc>
                <a:extLst>
                  <a:ext uri="{0D108BD9-81ED-4DB2-BD59-A6C34878D82A}">
                    <a16:rowId xmlns:a16="http://schemas.microsoft.com/office/drawing/2014/main" val="10000"/>
                  </a:ext>
                </a:extLst>
              </a:tr>
              <a:tr h="423307">
                <a:tc>
                  <a:txBody>
                    <a:bodyPr/>
                    <a:lstStyle/>
                    <a:p>
                      <a:r>
                        <a:rPr lang="tr-TR" sz="1400" dirty="0"/>
                        <a:t>1</a:t>
                      </a:r>
                    </a:p>
                  </a:txBody>
                  <a:tcPr>
                    <a:solidFill>
                      <a:schemeClr val="bg2">
                        <a:lumMod val="40000"/>
                        <a:lumOff val="60000"/>
                      </a:schemeClr>
                    </a:solidFill>
                  </a:tcPr>
                </a:tc>
                <a:tc>
                  <a:txBody>
                    <a:bodyPr/>
                    <a:lstStyle/>
                    <a:p>
                      <a:r>
                        <a:rPr lang="tr-TR" sz="1400" dirty="0"/>
                        <a:t>0.08</a:t>
                      </a:r>
                    </a:p>
                  </a:txBody>
                  <a:tcPr>
                    <a:solidFill>
                      <a:schemeClr val="bg2">
                        <a:lumMod val="40000"/>
                        <a:lumOff val="60000"/>
                      </a:schemeClr>
                    </a:solidFill>
                  </a:tcPr>
                </a:tc>
                <a:tc>
                  <a:txBody>
                    <a:bodyPr/>
                    <a:lstStyle/>
                    <a:p>
                      <a:r>
                        <a:rPr lang="tr-TR" sz="1400" dirty="0"/>
                        <a:t>0.20</a:t>
                      </a:r>
                    </a:p>
                  </a:txBody>
                  <a:tcPr>
                    <a:solidFill>
                      <a:schemeClr val="bg2">
                        <a:lumMod val="40000"/>
                        <a:lumOff val="60000"/>
                      </a:schemeClr>
                    </a:solidFill>
                  </a:tcPr>
                </a:tc>
                <a:tc>
                  <a:txBody>
                    <a:bodyPr/>
                    <a:lstStyle/>
                    <a:p>
                      <a:r>
                        <a:rPr lang="tr-TR" sz="1400" dirty="0"/>
                        <a:t>0.30</a:t>
                      </a:r>
                    </a:p>
                  </a:txBody>
                  <a:tcPr>
                    <a:solidFill>
                      <a:schemeClr val="bg2">
                        <a:lumMod val="40000"/>
                        <a:lumOff val="60000"/>
                      </a:schemeClr>
                    </a:solidFill>
                  </a:tcPr>
                </a:tc>
                <a:tc>
                  <a:txBody>
                    <a:bodyPr/>
                    <a:lstStyle/>
                    <a:p>
                      <a:r>
                        <a:rPr lang="tr-TR" sz="1400" dirty="0"/>
                        <a:t>3</a:t>
                      </a:r>
                    </a:p>
                  </a:txBody>
                  <a:tcPr>
                    <a:solidFill>
                      <a:schemeClr val="bg2">
                        <a:lumMod val="40000"/>
                        <a:lumOff val="60000"/>
                      </a:schemeClr>
                    </a:solidFill>
                  </a:tcPr>
                </a:tc>
                <a:tc>
                  <a:txBody>
                    <a:bodyPr/>
                    <a:lstStyle/>
                    <a:p>
                      <a:r>
                        <a:rPr lang="tr-TR" sz="1400" dirty="0"/>
                        <a:t>ERKEK</a:t>
                      </a:r>
                    </a:p>
                  </a:txBody>
                  <a:tcPr>
                    <a:solidFill>
                      <a:schemeClr val="bg2">
                        <a:lumMod val="40000"/>
                        <a:lumOff val="60000"/>
                      </a:schemeClr>
                    </a:solidFill>
                  </a:tcPr>
                </a:tc>
                <a:tc>
                  <a:txBody>
                    <a:bodyPr/>
                    <a:lstStyle/>
                    <a:p>
                      <a:r>
                        <a:rPr lang="tr-TR" sz="1400" dirty="0"/>
                        <a:t>11.05</a:t>
                      </a:r>
                    </a:p>
                  </a:txBody>
                  <a:tcPr>
                    <a:solidFill>
                      <a:schemeClr val="bg2">
                        <a:lumMod val="40000"/>
                        <a:lumOff val="60000"/>
                      </a:schemeClr>
                    </a:solidFill>
                  </a:tcPr>
                </a:tc>
                <a:extLst>
                  <a:ext uri="{0D108BD9-81ED-4DB2-BD59-A6C34878D82A}">
                    <a16:rowId xmlns:a16="http://schemas.microsoft.com/office/drawing/2014/main" val="10001"/>
                  </a:ext>
                </a:extLst>
              </a:tr>
              <a:tr h="423307">
                <a:tc>
                  <a:txBody>
                    <a:bodyPr/>
                    <a:lstStyle/>
                    <a:p>
                      <a:r>
                        <a:rPr lang="tr-TR" sz="1400" dirty="0"/>
                        <a:t>2</a:t>
                      </a:r>
                    </a:p>
                  </a:txBody>
                  <a:tcPr/>
                </a:tc>
                <a:tc>
                  <a:txBody>
                    <a:bodyPr/>
                    <a:lstStyle/>
                    <a:p>
                      <a:r>
                        <a:rPr lang="tr-TR" sz="1400" dirty="0"/>
                        <a:t>0.07</a:t>
                      </a:r>
                    </a:p>
                  </a:txBody>
                  <a:tcPr/>
                </a:tc>
                <a:tc>
                  <a:txBody>
                    <a:bodyPr/>
                    <a:lstStyle/>
                    <a:p>
                      <a:r>
                        <a:rPr lang="tr-TR" sz="1400" dirty="0"/>
                        <a:t>0.07</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0.43</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5</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tr-TR"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tr-TR" sz="1400" dirty="0"/>
                    </a:p>
                  </a:txBody>
                  <a:tcPr/>
                </a:tc>
                <a:extLst>
                  <a:ext uri="{0D108BD9-81ED-4DB2-BD59-A6C34878D82A}">
                    <a16:rowId xmlns:a16="http://schemas.microsoft.com/office/drawing/2014/main" val="10002"/>
                  </a:ext>
                </a:extLst>
              </a:tr>
              <a:tr h="423307">
                <a:tc>
                  <a:txBody>
                    <a:bodyPr/>
                    <a:lstStyle/>
                    <a:p>
                      <a:r>
                        <a:rPr lang="tr-TR" sz="1400" dirty="0"/>
                        <a:t>3</a:t>
                      </a:r>
                    </a:p>
                  </a:txBody>
                  <a:tcPr/>
                </a:tc>
                <a:tc>
                  <a:txBody>
                    <a:bodyPr/>
                    <a:lstStyle/>
                    <a:p>
                      <a:r>
                        <a:rPr lang="tr-TR" sz="1400" dirty="0"/>
                        <a:t>0.20</a:t>
                      </a:r>
                    </a:p>
                  </a:txBody>
                  <a:tcPr/>
                </a:tc>
                <a:tc>
                  <a:txBody>
                    <a:bodyPr/>
                    <a:lstStyle/>
                    <a:p>
                      <a:r>
                        <a:rPr lang="tr-TR" sz="1400" dirty="0"/>
                        <a:t>0.09</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0.42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4</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tr-TR"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tr-TR" sz="1400" dirty="0"/>
                    </a:p>
                  </a:txBody>
                  <a:tcPr/>
                </a:tc>
                <a:extLst>
                  <a:ext uri="{0D108BD9-81ED-4DB2-BD59-A6C34878D82A}">
                    <a16:rowId xmlns:a16="http://schemas.microsoft.com/office/drawing/2014/main" val="10003"/>
                  </a:ext>
                </a:extLst>
              </a:tr>
              <a:tr h="423307">
                <a:tc>
                  <a:txBody>
                    <a:bodyPr/>
                    <a:lstStyle/>
                    <a:p>
                      <a:r>
                        <a:rPr lang="tr-TR" sz="1400" dirty="0"/>
                        <a:t>4</a:t>
                      </a:r>
                    </a:p>
                  </a:txBody>
                  <a:tcPr/>
                </a:tc>
                <a:tc>
                  <a:txBody>
                    <a:bodyPr/>
                    <a:lstStyle/>
                    <a:p>
                      <a:r>
                        <a:rPr lang="tr-TR" sz="1400" dirty="0"/>
                        <a:t>1.00</a:t>
                      </a:r>
                    </a:p>
                  </a:txBody>
                  <a:tcPr/>
                </a:tc>
                <a:tc>
                  <a:txBody>
                    <a:bodyPr/>
                    <a:lstStyle/>
                    <a:p>
                      <a:r>
                        <a:rPr lang="tr-TR" sz="1400" dirty="0"/>
                        <a:t>0.20</a:t>
                      </a:r>
                    </a:p>
                  </a:txBody>
                  <a:tcPr/>
                </a:tc>
                <a:tc>
                  <a:txBody>
                    <a:bodyPr/>
                    <a:lstStyle/>
                    <a:p>
                      <a:r>
                        <a:rPr lang="tr-TR" sz="1400" dirty="0"/>
                        <a:t>0.95</a:t>
                      </a:r>
                    </a:p>
                  </a:txBody>
                  <a:tcPr/>
                </a:tc>
                <a:tc>
                  <a:txBody>
                    <a:bodyPr/>
                    <a:lstStyle/>
                    <a:p>
                      <a:r>
                        <a:rPr lang="tr-TR" sz="1400" dirty="0"/>
                        <a:t>10</a:t>
                      </a:r>
                    </a:p>
                  </a:txBody>
                  <a:tcPr/>
                </a:tc>
                <a:tc>
                  <a:txBody>
                    <a:bodyPr/>
                    <a:lstStyle/>
                    <a:p>
                      <a:endParaRPr lang="tr-TR" sz="1400" dirty="0"/>
                    </a:p>
                  </a:txBody>
                  <a:tcPr/>
                </a:tc>
                <a:tc>
                  <a:txBody>
                    <a:bodyPr/>
                    <a:lstStyle/>
                    <a:p>
                      <a:endParaRPr lang="tr-TR" sz="1400" dirty="0"/>
                    </a:p>
                  </a:txBody>
                  <a:tcPr/>
                </a:tc>
                <a:extLst>
                  <a:ext uri="{0D108BD9-81ED-4DB2-BD59-A6C34878D82A}">
                    <a16:rowId xmlns:a16="http://schemas.microsoft.com/office/drawing/2014/main" val="10004"/>
                  </a:ext>
                </a:extLst>
              </a:tr>
              <a:tr h="423307">
                <a:tc>
                  <a:txBody>
                    <a:bodyPr/>
                    <a:lstStyle/>
                    <a:p>
                      <a:r>
                        <a:rPr lang="tr-TR" sz="1400" dirty="0"/>
                        <a:t>5</a:t>
                      </a:r>
                    </a:p>
                  </a:txBody>
                  <a:tcPr/>
                </a:tc>
                <a:tc>
                  <a:txBody>
                    <a:bodyPr/>
                    <a:lstStyle/>
                    <a:p>
                      <a:r>
                        <a:rPr lang="tr-TR" sz="1400" dirty="0"/>
                        <a:t>0.05</a:t>
                      </a:r>
                    </a:p>
                  </a:txBody>
                  <a:tcPr/>
                </a:tc>
                <a:tc>
                  <a:txBody>
                    <a:bodyPr/>
                    <a:lstStyle/>
                    <a:p>
                      <a:r>
                        <a:rPr lang="tr-TR" sz="1400" dirty="0"/>
                        <a:t>0.06</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0.44</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7</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tr-TR"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tr-TR" sz="1400" dirty="0"/>
                    </a:p>
                  </a:txBody>
                  <a:tcPr/>
                </a:tc>
                <a:extLst>
                  <a:ext uri="{0D108BD9-81ED-4DB2-BD59-A6C34878D82A}">
                    <a16:rowId xmlns:a16="http://schemas.microsoft.com/office/drawing/2014/main" val="10005"/>
                  </a:ext>
                </a:extLst>
              </a:tr>
              <a:tr h="423307">
                <a:tc>
                  <a:txBody>
                    <a:bodyPr/>
                    <a:lstStyle/>
                    <a:p>
                      <a:r>
                        <a:rPr lang="tr-TR" sz="1400" dirty="0"/>
                        <a:t>6</a:t>
                      </a:r>
                    </a:p>
                  </a:txBody>
                  <a:tcPr>
                    <a:solidFill>
                      <a:schemeClr val="bg2">
                        <a:lumMod val="40000"/>
                        <a:lumOff val="60000"/>
                      </a:schemeClr>
                    </a:solidFill>
                  </a:tcPr>
                </a:tc>
                <a:tc>
                  <a:txBody>
                    <a:bodyPr/>
                    <a:lstStyle/>
                    <a:p>
                      <a:r>
                        <a:rPr lang="tr-TR" sz="1400" dirty="0"/>
                        <a:t>0.20</a:t>
                      </a:r>
                    </a:p>
                  </a:txBody>
                  <a:tcPr>
                    <a:solidFill>
                      <a:schemeClr val="bg2">
                        <a:lumMod val="40000"/>
                        <a:lumOff val="60000"/>
                      </a:schemeClr>
                    </a:solidFill>
                  </a:tcPr>
                </a:tc>
                <a:tc>
                  <a:txBody>
                    <a:bodyPr/>
                    <a:lstStyle/>
                    <a:p>
                      <a:r>
                        <a:rPr lang="tr-TR" sz="1400" dirty="0"/>
                        <a:t>0.25</a:t>
                      </a:r>
                    </a:p>
                  </a:txBody>
                  <a:tcPr>
                    <a:solidFill>
                      <a:schemeClr val="bg2">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0.27</a:t>
                      </a:r>
                    </a:p>
                  </a:txBody>
                  <a:tcPr>
                    <a:solidFill>
                      <a:schemeClr val="bg2">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2</a:t>
                      </a:r>
                    </a:p>
                  </a:txBody>
                  <a:tcPr>
                    <a:solidFill>
                      <a:schemeClr val="bg2">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ERKEK</a:t>
                      </a:r>
                    </a:p>
                  </a:txBody>
                  <a:tcPr>
                    <a:solidFill>
                      <a:schemeClr val="bg2">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13.79</a:t>
                      </a:r>
                    </a:p>
                  </a:txBody>
                  <a:tcPr>
                    <a:solidFill>
                      <a:schemeClr val="bg2">
                        <a:lumMod val="40000"/>
                        <a:lumOff val="60000"/>
                      </a:schemeClr>
                    </a:solidFill>
                  </a:tcPr>
                </a:tc>
                <a:extLst>
                  <a:ext uri="{0D108BD9-81ED-4DB2-BD59-A6C34878D82A}">
                    <a16:rowId xmlns:a16="http://schemas.microsoft.com/office/drawing/2014/main" val="10006"/>
                  </a:ext>
                </a:extLst>
              </a:tr>
              <a:tr h="423307">
                <a:tc>
                  <a:txBody>
                    <a:bodyPr/>
                    <a:lstStyle/>
                    <a:p>
                      <a:r>
                        <a:rPr lang="tr-TR" sz="1400" dirty="0"/>
                        <a:t>7</a:t>
                      </a:r>
                    </a:p>
                  </a:txBody>
                  <a:tcPr/>
                </a:tc>
                <a:tc>
                  <a:txBody>
                    <a:bodyPr/>
                    <a:lstStyle/>
                    <a:p>
                      <a:r>
                        <a:rPr lang="tr-TR" sz="1400" dirty="0"/>
                        <a:t>0.17</a:t>
                      </a:r>
                    </a:p>
                  </a:txBody>
                  <a:tcPr/>
                </a:tc>
                <a:tc>
                  <a:txBody>
                    <a:bodyPr/>
                    <a:lstStyle/>
                    <a:p>
                      <a:r>
                        <a:rPr lang="tr-TR" sz="1400" dirty="0"/>
                        <a:t>0.07</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0.43</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6</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tr-TR"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tr-TR" sz="1400" dirty="0"/>
                    </a:p>
                  </a:txBody>
                  <a:tcPr/>
                </a:tc>
                <a:extLst>
                  <a:ext uri="{0D108BD9-81ED-4DB2-BD59-A6C34878D82A}">
                    <a16:rowId xmlns:a16="http://schemas.microsoft.com/office/drawing/2014/main" val="10007"/>
                  </a:ext>
                </a:extLst>
              </a:tr>
              <a:tr h="423307">
                <a:tc>
                  <a:txBody>
                    <a:bodyPr/>
                    <a:lstStyle/>
                    <a:p>
                      <a:r>
                        <a:rPr lang="tr-TR" sz="1400" dirty="0"/>
                        <a:t>8</a:t>
                      </a:r>
                    </a:p>
                  </a:txBody>
                  <a:tcPr>
                    <a:solidFill>
                      <a:schemeClr val="bg2">
                        <a:lumMod val="40000"/>
                        <a:lumOff val="60000"/>
                      </a:schemeClr>
                    </a:solidFill>
                  </a:tcPr>
                </a:tc>
                <a:tc>
                  <a:txBody>
                    <a:bodyPr/>
                    <a:lstStyle/>
                    <a:p>
                      <a:r>
                        <a:rPr lang="tr-TR" sz="1400" dirty="0"/>
                        <a:t>0.15</a:t>
                      </a:r>
                    </a:p>
                  </a:txBody>
                  <a:tcPr>
                    <a:solidFill>
                      <a:schemeClr val="bg2">
                        <a:lumMod val="40000"/>
                        <a:lumOff val="60000"/>
                      </a:schemeClr>
                    </a:solidFill>
                  </a:tcPr>
                </a:tc>
                <a:tc>
                  <a:txBody>
                    <a:bodyPr/>
                    <a:lstStyle/>
                    <a:p>
                      <a:r>
                        <a:rPr lang="tr-TR" sz="1400" dirty="0"/>
                        <a:t>0.55</a:t>
                      </a:r>
                    </a:p>
                  </a:txBody>
                  <a:tcPr>
                    <a:solidFill>
                      <a:schemeClr val="bg2">
                        <a:lumMod val="40000"/>
                        <a:lumOff val="60000"/>
                      </a:schemeClr>
                    </a:solidFill>
                  </a:tcPr>
                </a:tc>
                <a:tc>
                  <a:txBody>
                    <a:bodyPr/>
                    <a:lstStyle/>
                    <a:p>
                      <a:r>
                        <a:rPr lang="tr-TR" sz="1400" dirty="0"/>
                        <a:t>0.07</a:t>
                      </a:r>
                    </a:p>
                  </a:txBody>
                  <a:tcPr>
                    <a:solidFill>
                      <a:schemeClr val="bg2">
                        <a:lumMod val="40000"/>
                        <a:lumOff val="60000"/>
                      </a:schemeClr>
                    </a:solidFill>
                  </a:tcPr>
                </a:tc>
                <a:tc>
                  <a:txBody>
                    <a:bodyPr/>
                    <a:lstStyle/>
                    <a:p>
                      <a:r>
                        <a:rPr lang="tr-TR" sz="1400" dirty="0"/>
                        <a:t>1</a:t>
                      </a:r>
                    </a:p>
                  </a:txBody>
                  <a:tcPr>
                    <a:solidFill>
                      <a:schemeClr val="bg2">
                        <a:lumMod val="40000"/>
                        <a:lumOff val="60000"/>
                      </a:schemeClr>
                    </a:solidFill>
                  </a:tcPr>
                </a:tc>
                <a:tc>
                  <a:txBody>
                    <a:bodyPr/>
                    <a:lstStyle/>
                    <a:p>
                      <a:r>
                        <a:rPr lang="tr-TR" sz="1400" dirty="0"/>
                        <a:t>KADIN</a:t>
                      </a:r>
                    </a:p>
                  </a:txBody>
                  <a:tcPr>
                    <a:solidFill>
                      <a:schemeClr val="bg2">
                        <a:lumMod val="40000"/>
                        <a:lumOff val="60000"/>
                      </a:schemeClr>
                    </a:solidFill>
                  </a:tcPr>
                </a:tc>
                <a:tc>
                  <a:txBody>
                    <a:bodyPr/>
                    <a:lstStyle/>
                    <a:p>
                      <a:r>
                        <a:rPr lang="tr-TR" sz="1400" dirty="0"/>
                        <a:t>200.00</a:t>
                      </a:r>
                    </a:p>
                  </a:txBody>
                  <a:tcPr>
                    <a:solidFill>
                      <a:schemeClr val="bg2">
                        <a:lumMod val="40000"/>
                        <a:lumOff val="60000"/>
                      </a:schemeClr>
                    </a:solidFill>
                  </a:tcPr>
                </a:tc>
                <a:extLst>
                  <a:ext uri="{0D108BD9-81ED-4DB2-BD59-A6C34878D82A}">
                    <a16:rowId xmlns:a16="http://schemas.microsoft.com/office/drawing/2014/main" val="10008"/>
                  </a:ext>
                </a:extLst>
              </a:tr>
              <a:tr h="423307">
                <a:tc>
                  <a:txBody>
                    <a:bodyPr/>
                    <a:lstStyle/>
                    <a:p>
                      <a:r>
                        <a:rPr lang="tr-TR" sz="1400" dirty="0"/>
                        <a:t>9</a:t>
                      </a:r>
                    </a:p>
                  </a:txBody>
                  <a:tcPr/>
                </a:tc>
                <a:tc>
                  <a:txBody>
                    <a:bodyPr/>
                    <a:lstStyle/>
                    <a:p>
                      <a:r>
                        <a:rPr lang="tr-TR" sz="1400" dirty="0"/>
                        <a:t>0.50</a:t>
                      </a:r>
                    </a:p>
                  </a:txBody>
                  <a:tcPr/>
                </a:tc>
                <a:tc>
                  <a:txBody>
                    <a:bodyPr/>
                    <a:lstStyle/>
                    <a:p>
                      <a:r>
                        <a:rPr lang="tr-TR" sz="1400" dirty="0"/>
                        <a:t>0.08</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0.58</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tr-TR" sz="1400" dirty="0"/>
                        <a:t>9</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tr-TR"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tr-TR" sz="1400" dirty="0"/>
                    </a:p>
                  </a:txBody>
                  <a:tcPr/>
                </a:tc>
                <a:extLst>
                  <a:ext uri="{0D108BD9-81ED-4DB2-BD59-A6C34878D82A}">
                    <a16:rowId xmlns:a16="http://schemas.microsoft.com/office/drawing/2014/main" val="10009"/>
                  </a:ext>
                </a:extLst>
              </a:tr>
              <a:tr h="423307">
                <a:tc>
                  <a:txBody>
                    <a:bodyPr/>
                    <a:lstStyle/>
                    <a:p>
                      <a:r>
                        <a:rPr lang="tr-TR" sz="1400" dirty="0"/>
                        <a:t>10</a:t>
                      </a:r>
                    </a:p>
                  </a:txBody>
                  <a:tcPr/>
                </a:tc>
                <a:tc>
                  <a:txBody>
                    <a:bodyPr/>
                    <a:lstStyle/>
                    <a:p>
                      <a:r>
                        <a:rPr lang="tr-TR" sz="1400" dirty="0"/>
                        <a:t>0.10</a:t>
                      </a:r>
                    </a:p>
                  </a:txBody>
                  <a:tcPr/>
                </a:tc>
                <a:tc>
                  <a:txBody>
                    <a:bodyPr/>
                    <a:lstStyle/>
                    <a:p>
                      <a:r>
                        <a:rPr lang="tr-TR" sz="1400" dirty="0"/>
                        <a:t>0.06</a:t>
                      </a:r>
                    </a:p>
                  </a:txBody>
                  <a:tcPr/>
                </a:tc>
                <a:tc>
                  <a:txBody>
                    <a:bodyPr/>
                    <a:lstStyle/>
                    <a:p>
                      <a:r>
                        <a:rPr lang="tr-TR" sz="1400" dirty="0"/>
                        <a:t>0.44</a:t>
                      </a:r>
                    </a:p>
                  </a:txBody>
                  <a:tcPr/>
                </a:tc>
                <a:tc>
                  <a:txBody>
                    <a:bodyPr/>
                    <a:lstStyle/>
                    <a:p>
                      <a:r>
                        <a:rPr lang="tr-TR" sz="1400" dirty="0"/>
                        <a:t>8</a:t>
                      </a:r>
                    </a:p>
                  </a:txBody>
                  <a:tcPr/>
                </a:tc>
                <a:tc>
                  <a:txBody>
                    <a:bodyPr/>
                    <a:lstStyle/>
                    <a:p>
                      <a:endParaRPr lang="tr-TR" sz="1400" dirty="0"/>
                    </a:p>
                  </a:txBody>
                  <a:tcPr/>
                </a:tc>
                <a:tc>
                  <a:txBody>
                    <a:bodyPr/>
                    <a:lstStyle/>
                    <a:p>
                      <a:endParaRPr lang="tr-TR" sz="1400" dirty="0"/>
                    </a:p>
                  </a:txBody>
                  <a:tcPr/>
                </a:tc>
                <a:extLst>
                  <a:ext uri="{0D108BD9-81ED-4DB2-BD59-A6C34878D82A}">
                    <a16:rowId xmlns:a16="http://schemas.microsoft.com/office/drawing/2014/main" val="10010"/>
                  </a:ext>
                </a:extLst>
              </a:tr>
            </a:tbl>
          </a:graphicData>
        </a:graphic>
      </p:graphicFrame>
      <p:sp>
        <p:nvSpPr>
          <p:cNvPr id="5" name="İçerik Yer Tutucusu 2"/>
          <p:cNvSpPr>
            <a:spLocks noGrp="1"/>
          </p:cNvSpPr>
          <p:nvPr>
            <p:ph idx="1"/>
          </p:nvPr>
        </p:nvSpPr>
        <p:spPr>
          <a:xfrm>
            <a:off x="395536" y="5607714"/>
            <a:ext cx="7811027" cy="341566"/>
          </a:xfrm>
        </p:spPr>
        <p:txBody>
          <a:bodyPr>
            <a:noAutofit/>
          </a:bodyPr>
          <a:lstStyle/>
          <a:p>
            <a:pPr marL="0" indent="0">
              <a:buNone/>
            </a:pPr>
            <a:r>
              <a:rPr lang="tr-TR" sz="1200" dirty="0">
                <a:solidFill>
                  <a:schemeClr val="bg1"/>
                </a:solidFill>
              </a:rPr>
              <a:t>Tablo15.Ağırlık uzaklık değerleri</a:t>
            </a:r>
          </a:p>
        </p:txBody>
      </p:sp>
    </p:spTree>
    <p:extLst>
      <p:ext uri="{BB962C8B-B14F-4D97-AF65-F5344CB8AC3E}">
        <p14:creationId xmlns:p14="http://schemas.microsoft.com/office/powerpoint/2010/main" val="301213264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1196753"/>
            <a:ext cx="7992888" cy="4662046"/>
          </a:xfrm>
        </p:spPr>
        <p:txBody>
          <a:bodyPr>
            <a:normAutofit/>
          </a:bodyPr>
          <a:lstStyle/>
          <a:p>
            <a:r>
              <a:rPr lang="tr-TR" sz="1600" dirty="0">
                <a:solidFill>
                  <a:srgbClr val="002060"/>
                </a:solidFill>
              </a:rPr>
              <a:t>Elde edilen sonuçlara göre şöyle bir yorum yapılır: </a:t>
            </a:r>
            <a:r>
              <a:rPr lang="tr-TR" sz="1600" b="1" dirty="0">
                <a:solidFill>
                  <a:srgbClr val="002060"/>
                </a:solidFill>
              </a:rPr>
              <a:t>KADIN</a:t>
            </a:r>
            <a:r>
              <a:rPr lang="tr-TR" sz="1600" dirty="0">
                <a:solidFill>
                  <a:srgbClr val="002060"/>
                </a:solidFill>
              </a:rPr>
              <a:t> değeri için elde edilen ağırlıklı oylama değeri </a:t>
            </a:r>
            <a:r>
              <a:rPr lang="tr-TR" sz="1600" b="1" dirty="0">
                <a:solidFill>
                  <a:srgbClr val="002060"/>
                </a:solidFill>
              </a:rPr>
              <a:t>ERKEK</a:t>
            </a:r>
            <a:r>
              <a:rPr lang="tr-TR" sz="1600" dirty="0">
                <a:solidFill>
                  <a:srgbClr val="002060"/>
                </a:solidFill>
              </a:rPr>
              <a:t> değeri için elde edilenden daha büyük olduğundan, yeni gözlem değerinin </a:t>
            </a:r>
            <a:r>
              <a:rPr lang="tr-TR" sz="1600" b="1" dirty="0">
                <a:solidFill>
                  <a:srgbClr val="002060"/>
                </a:solidFill>
              </a:rPr>
              <a:t>KADIN</a:t>
            </a:r>
            <a:r>
              <a:rPr lang="tr-TR" sz="1600" dirty="0">
                <a:solidFill>
                  <a:srgbClr val="002060"/>
                </a:solidFill>
              </a:rPr>
              <a:t> sınıfına ait olduğu anlaşılır.</a:t>
            </a:r>
          </a:p>
          <a:p>
            <a:pPr marL="0" indent="0">
              <a:buNone/>
            </a:pPr>
            <a:endParaRPr lang="tr-TR" sz="1600" dirty="0">
              <a:solidFill>
                <a:srgbClr val="002060"/>
              </a:solidFill>
            </a:endParaRPr>
          </a:p>
          <a:p>
            <a:r>
              <a:rPr lang="tr-TR" sz="1600" dirty="0">
                <a:solidFill>
                  <a:srgbClr val="002060"/>
                </a:solidFill>
              </a:rPr>
              <a:t>Görüldüğü gibi, aynı veriler üzerinde farklı bir seçme yöntemi uygulanmış ve farklı bir sonuç elde edilmiştir. Ağırlıklı oylama aslında gözlem değerlerinin tümüne uygulanarak bir sonuca ulaşılabilir. Ancak çok sayıda veri kümelerde işlemi yavaşlatır.</a:t>
            </a:r>
          </a:p>
        </p:txBody>
      </p:sp>
    </p:spTree>
    <p:extLst>
      <p:ext uri="{BB962C8B-B14F-4D97-AF65-F5344CB8AC3E}">
        <p14:creationId xmlns:p14="http://schemas.microsoft.com/office/powerpoint/2010/main" val="920428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dirty="0"/>
          </a:p>
        </p:txBody>
      </p:sp>
      <p:sp>
        <p:nvSpPr>
          <p:cNvPr id="3" name="İçerik Yer Tutucusu 2"/>
          <p:cNvSpPr>
            <a:spLocks noGrp="1"/>
          </p:cNvSpPr>
          <p:nvPr>
            <p:ph idx="1"/>
          </p:nvPr>
        </p:nvSpPr>
        <p:spPr/>
        <p:txBody>
          <a:bodyPr/>
          <a:lstStyle/>
          <a:p>
            <a:r>
              <a:rPr lang="tr-TR" dirty="0"/>
              <a:t>D)Veri ambarının en önemli özelliklerinden biri olan bütünleştirmeyi sağlamak üzere, verinin önemli bir kısmı belirli bir dönüşümden sonra veri ambarına aktarılır.</a:t>
            </a:r>
          </a:p>
          <a:p>
            <a:r>
              <a:rPr lang="tr-TR" dirty="0"/>
              <a:t>Böylece işlemsel veri ile veri ambarındaki verinin içeriği açısından farklılıklar oluşabilecektir.</a:t>
            </a:r>
          </a:p>
        </p:txBody>
      </p:sp>
    </p:spTree>
    <p:extLst>
      <p:ext uri="{BB962C8B-B14F-4D97-AF65-F5344CB8AC3E}">
        <p14:creationId xmlns:p14="http://schemas.microsoft.com/office/powerpoint/2010/main" val="4175836802"/>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ctrTitle"/>
          </p:nvPr>
        </p:nvSpPr>
        <p:spPr>
          <a:xfrm>
            <a:off x="1371600" y="1556792"/>
            <a:ext cx="7772400" cy="2664296"/>
          </a:xfrm>
        </p:spPr>
        <p:txBody>
          <a:bodyPr>
            <a:normAutofit fontScale="90000"/>
          </a:bodyPr>
          <a:lstStyle/>
          <a:p>
            <a:pPr algn="ctr"/>
            <a:r>
              <a:rPr lang="tr-TR" dirty="0"/>
              <a:t>6.BÖLÜM</a:t>
            </a:r>
            <a:br>
              <a:rPr lang="tr-TR" dirty="0"/>
            </a:br>
            <a:br>
              <a:rPr lang="tr-TR" dirty="0"/>
            </a:br>
            <a:br>
              <a:rPr lang="tr-TR" dirty="0"/>
            </a:br>
            <a:r>
              <a:rPr lang="tr-TR" sz="6600" dirty="0"/>
              <a:t>KÜMELEME</a:t>
            </a:r>
          </a:p>
        </p:txBody>
      </p:sp>
      <p:sp>
        <p:nvSpPr>
          <p:cNvPr id="3" name="2 Alt Başlık"/>
          <p:cNvSpPr>
            <a:spLocks noGrp="1"/>
          </p:cNvSpPr>
          <p:nvPr>
            <p:ph type="subTitle" idx="1"/>
          </p:nvPr>
        </p:nvSpPr>
        <p:spPr/>
        <p:txBody>
          <a:bodyPr/>
          <a:lstStyle/>
          <a:p>
            <a:endParaRPr lang="tr-TR" dirty="0"/>
          </a:p>
        </p:txBody>
      </p:sp>
    </p:spTree>
    <p:extLst>
      <p:ext uri="{BB962C8B-B14F-4D97-AF65-F5344CB8AC3E}">
        <p14:creationId xmlns:p14="http://schemas.microsoft.com/office/powerpoint/2010/main" val="397210446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Başlık"/>
          <p:cNvSpPr>
            <a:spLocks noGrp="1"/>
          </p:cNvSpPr>
          <p:nvPr>
            <p:ph type="title"/>
          </p:nvPr>
        </p:nvSpPr>
        <p:spPr>
          <a:xfrm>
            <a:off x="457200" y="44624"/>
            <a:ext cx="7467600" cy="922114"/>
          </a:xfrm>
        </p:spPr>
        <p:txBody>
          <a:bodyPr/>
          <a:lstStyle/>
          <a:p>
            <a:r>
              <a:rPr lang="tr-TR" b="1" dirty="0"/>
              <a:t>İÇERİK</a:t>
            </a:r>
          </a:p>
        </p:txBody>
      </p:sp>
      <p:sp>
        <p:nvSpPr>
          <p:cNvPr id="2" name="1 İçerik Yer Tutucusu"/>
          <p:cNvSpPr>
            <a:spLocks noGrp="1"/>
          </p:cNvSpPr>
          <p:nvPr>
            <p:ph sz="quarter" idx="1"/>
          </p:nvPr>
        </p:nvSpPr>
        <p:spPr>
          <a:xfrm>
            <a:off x="457200" y="1268760"/>
            <a:ext cx="7571184" cy="5328592"/>
          </a:xfrm>
        </p:spPr>
        <p:txBody>
          <a:bodyPr>
            <a:normAutofit fontScale="92500" lnSpcReduction="10000"/>
          </a:bodyPr>
          <a:lstStyle/>
          <a:p>
            <a:r>
              <a:rPr lang="tr-TR" dirty="0"/>
              <a:t>6.1. Kümeleme Çözümlemesi</a:t>
            </a:r>
          </a:p>
          <a:p>
            <a:endParaRPr lang="tr-TR" dirty="0"/>
          </a:p>
          <a:p>
            <a:r>
              <a:rPr lang="tr-TR" dirty="0"/>
              <a:t>6.2. Uzaklık Ölçüleri</a:t>
            </a:r>
          </a:p>
          <a:p>
            <a:pPr>
              <a:buNone/>
            </a:pPr>
            <a:r>
              <a:rPr lang="tr-TR" dirty="0"/>
              <a:t>		</a:t>
            </a:r>
            <a:r>
              <a:rPr lang="tr-TR" i="1" dirty="0"/>
              <a:t>6.2.1. </a:t>
            </a:r>
            <a:r>
              <a:rPr lang="tr-TR" i="1" dirty="0" err="1"/>
              <a:t>Öklit</a:t>
            </a:r>
            <a:r>
              <a:rPr lang="tr-TR" i="1" dirty="0"/>
              <a:t> Uzaklığı</a:t>
            </a:r>
          </a:p>
          <a:p>
            <a:pPr>
              <a:buNone/>
            </a:pPr>
            <a:r>
              <a:rPr lang="tr-TR" i="1" dirty="0"/>
              <a:t>		6.2.2. Manhattan Uzaklığı</a:t>
            </a:r>
          </a:p>
          <a:p>
            <a:pPr>
              <a:buNone/>
            </a:pPr>
            <a:r>
              <a:rPr lang="tr-TR" i="1" dirty="0"/>
              <a:t>		6.2.3. </a:t>
            </a:r>
            <a:r>
              <a:rPr lang="tr-TR" i="1" dirty="0" err="1"/>
              <a:t>Minkowski</a:t>
            </a:r>
            <a:r>
              <a:rPr lang="tr-TR" i="1" dirty="0"/>
              <a:t> Uzaklığı</a:t>
            </a:r>
          </a:p>
          <a:p>
            <a:pPr>
              <a:buNone/>
            </a:pPr>
            <a:endParaRPr lang="tr-TR" i="1" dirty="0"/>
          </a:p>
          <a:p>
            <a:r>
              <a:rPr lang="tr-TR" dirty="0"/>
              <a:t>6.3. Hiyerarşik Kümeleme</a:t>
            </a:r>
          </a:p>
          <a:p>
            <a:pPr>
              <a:buNone/>
            </a:pPr>
            <a:r>
              <a:rPr lang="tr-TR" sz="2400" dirty="0"/>
              <a:t>		</a:t>
            </a:r>
            <a:r>
              <a:rPr lang="tr-TR" sz="2400" i="1" dirty="0"/>
              <a:t>6.3.1. En Yakın Komşu Algoritması</a:t>
            </a:r>
          </a:p>
          <a:p>
            <a:pPr>
              <a:buNone/>
            </a:pPr>
            <a:r>
              <a:rPr lang="tr-TR" sz="2400" i="1" dirty="0"/>
              <a:t>		6.3.2. En Uzak Komşu Algoritması</a:t>
            </a:r>
          </a:p>
          <a:p>
            <a:pPr>
              <a:buNone/>
            </a:pPr>
            <a:endParaRPr lang="tr-TR" sz="2400" i="1" dirty="0"/>
          </a:p>
          <a:p>
            <a:r>
              <a:rPr lang="tr-TR" sz="2400" dirty="0"/>
              <a:t>6.4. Hiyerarşik Olmayan Kümeleme</a:t>
            </a:r>
          </a:p>
          <a:p>
            <a:pPr>
              <a:buNone/>
            </a:pPr>
            <a:r>
              <a:rPr lang="tr-TR" sz="2400" dirty="0"/>
              <a:t>		</a:t>
            </a:r>
            <a:r>
              <a:rPr lang="tr-TR" sz="2400" i="1" dirty="0"/>
              <a:t>6.4.1. k-Ortalamalar Yöntemi</a:t>
            </a:r>
          </a:p>
          <a:p>
            <a:pPr lvl="1">
              <a:buNone/>
            </a:pPr>
            <a:endParaRPr lang="tr-TR" dirty="0"/>
          </a:p>
          <a:p>
            <a:pPr lvl="1">
              <a:buNone/>
            </a:pPr>
            <a:endParaRPr lang="tr-TR" dirty="0"/>
          </a:p>
          <a:p>
            <a:pPr lvl="1"/>
            <a:endParaRPr lang="tr-TR" dirty="0"/>
          </a:p>
          <a:p>
            <a:pPr lvl="1">
              <a:buNone/>
            </a:pPr>
            <a:endParaRPr lang="tr-TR" dirty="0"/>
          </a:p>
          <a:p>
            <a:pPr lvl="1">
              <a:buNone/>
            </a:pPr>
            <a:endParaRPr lang="tr-TR" dirty="0"/>
          </a:p>
          <a:p>
            <a:pPr lvl="1"/>
            <a:endParaRPr lang="tr-TR" dirty="0"/>
          </a:p>
          <a:p>
            <a:pPr lvl="1">
              <a:buNone/>
            </a:pPr>
            <a:endParaRPr lang="tr-TR" dirty="0"/>
          </a:p>
        </p:txBody>
      </p:sp>
      <p:sp>
        <p:nvSpPr>
          <p:cNvPr id="4" name="3 Slayt Numarası Yer Tutucusu"/>
          <p:cNvSpPr>
            <a:spLocks noGrp="1"/>
          </p:cNvSpPr>
          <p:nvPr>
            <p:ph type="sldNum" sz="quarter" idx="15"/>
          </p:nvPr>
        </p:nvSpPr>
        <p:spPr>
          <a:xfrm>
            <a:off x="8129016" y="5734050"/>
            <a:ext cx="609600" cy="521208"/>
          </a:xfrm>
          <a:prstGeom prst="rect">
            <a:avLst/>
          </a:prstGeom>
        </p:spPr>
        <p:txBody>
          <a:bodyPr vert="horz" rtlCol="0" anchor="ctr"/>
          <a:lstStyle>
            <a:defPPr>
              <a:defRPr lang="tr-TR"/>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DEFA8C-F947-479F-BE07-76B6B3F80BF1}" type="slidenum">
              <a:rPr lang="tr-TR" smtClean="0"/>
              <a:pPr/>
              <a:t>321</a:t>
            </a:fld>
            <a:endParaRPr lang="tr-TR"/>
          </a:p>
        </p:txBody>
      </p:sp>
    </p:spTree>
    <p:extLst>
      <p:ext uri="{BB962C8B-B14F-4D97-AF65-F5344CB8AC3E}">
        <p14:creationId xmlns:p14="http://schemas.microsoft.com/office/powerpoint/2010/main" val="115446980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467544" y="0"/>
            <a:ext cx="7467600" cy="692696"/>
          </a:xfrm>
        </p:spPr>
        <p:txBody>
          <a:bodyPr>
            <a:normAutofit fontScale="90000"/>
          </a:bodyPr>
          <a:lstStyle/>
          <a:p>
            <a:r>
              <a:rPr lang="tr-TR" b="1" dirty="0"/>
              <a:t>KÜMELEME</a:t>
            </a:r>
          </a:p>
        </p:txBody>
      </p:sp>
      <p:sp>
        <p:nvSpPr>
          <p:cNvPr id="3" name="2 İçerik Yer Tutucusu"/>
          <p:cNvSpPr>
            <a:spLocks noGrp="1"/>
          </p:cNvSpPr>
          <p:nvPr>
            <p:ph sz="quarter" idx="1"/>
          </p:nvPr>
        </p:nvSpPr>
        <p:spPr>
          <a:xfrm>
            <a:off x="395536" y="764704"/>
            <a:ext cx="8280920" cy="5904656"/>
          </a:xfrm>
        </p:spPr>
        <p:txBody>
          <a:bodyPr/>
          <a:lstStyle/>
          <a:p>
            <a:pPr algn="just">
              <a:spcBef>
                <a:spcPts val="0"/>
              </a:spcBef>
              <a:buNone/>
            </a:pPr>
            <a:r>
              <a:rPr lang="tr-TR" sz="1800" dirty="0"/>
              <a:t>Kümeleme birbirlerine benzeyen veri parçalarını ayırma işlemidir ve küme</a:t>
            </a:r>
          </a:p>
          <a:p>
            <a:pPr algn="just">
              <a:spcBef>
                <a:spcPts val="0"/>
              </a:spcBef>
              <a:buNone/>
            </a:pPr>
            <a:r>
              <a:rPr lang="tr-TR" sz="1800" dirty="0"/>
              <a:t>yöntemlerinin çoğu veri arasındaki uzaklıkları kullanır.</a:t>
            </a:r>
          </a:p>
          <a:p>
            <a:pPr algn="just">
              <a:buNone/>
            </a:pPr>
            <a:endParaRPr lang="tr-TR" sz="2000" dirty="0"/>
          </a:p>
          <a:p>
            <a:pPr algn="just">
              <a:buNone/>
            </a:pPr>
            <a:r>
              <a:rPr lang="tr-TR" sz="2000" b="1" dirty="0"/>
              <a:t>6.1.KÜMELEME ÇÖZÜMLEMESİ</a:t>
            </a:r>
          </a:p>
          <a:p>
            <a:pPr algn="just">
              <a:spcBef>
                <a:spcPts val="0"/>
              </a:spcBef>
              <a:buNone/>
            </a:pPr>
            <a:r>
              <a:rPr lang="tr-TR" sz="1800" dirty="0"/>
              <a:t>Kümeleme Çözümlemesi, verilerin birbirleriyle benzer alt kümelere ayırma</a:t>
            </a:r>
          </a:p>
          <a:p>
            <a:pPr algn="just">
              <a:spcBef>
                <a:spcPts val="0"/>
              </a:spcBef>
              <a:buNone/>
            </a:pPr>
            <a:r>
              <a:rPr lang="tr-TR" sz="1800" dirty="0"/>
              <a:t>işlemidir.Çok sayıda kümeleme yöntemi kullanılmaktadır.Bu yöntemler</a:t>
            </a:r>
          </a:p>
          <a:p>
            <a:pPr algn="just">
              <a:spcBef>
                <a:spcPts val="0"/>
              </a:spcBef>
              <a:buNone/>
            </a:pPr>
            <a:r>
              <a:rPr lang="tr-TR" sz="1800" dirty="0"/>
              <a:t>değişkenler arasındaki benzerliklerden ya da farklılıklardan yararlanarak</a:t>
            </a:r>
          </a:p>
          <a:p>
            <a:pPr algn="just">
              <a:spcBef>
                <a:spcPts val="0"/>
              </a:spcBef>
              <a:buNone/>
            </a:pPr>
            <a:r>
              <a:rPr lang="tr-TR" sz="1800" dirty="0"/>
              <a:t>kümeyi alt kümelere ayırmakta kullanılmaktadır.</a:t>
            </a:r>
          </a:p>
          <a:p>
            <a:endParaRPr lang="tr-TR" sz="2000" dirty="0"/>
          </a:p>
          <a:p>
            <a:endParaRPr lang="tr-TR" sz="2000" dirty="0"/>
          </a:p>
          <a:p>
            <a:pPr>
              <a:buNone/>
            </a:pPr>
            <a:endParaRPr lang="tr-TR" sz="2000" b="1" dirty="0"/>
          </a:p>
          <a:p>
            <a:endParaRPr lang="tr-TR" sz="2000" dirty="0"/>
          </a:p>
        </p:txBody>
      </p:sp>
      <p:pic>
        <p:nvPicPr>
          <p:cNvPr id="4" name="Picture 2" descr="C:\Users\GEVAŞLI-065\Desktop\1.JPG"/>
          <p:cNvPicPr>
            <a:picLocks noChangeAspect="1" noChangeArrowheads="1"/>
          </p:cNvPicPr>
          <p:nvPr/>
        </p:nvPicPr>
        <p:blipFill>
          <a:blip r:embed="rId2" cstate="print"/>
          <a:srcRect/>
          <a:stretch>
            <a:fillRect/>
          </a:stretch>
        </p:blipFill>
        <p:spPr bwMode="auto">
          <a:xfrm rot="-60000">
            <a:off x="2627784" y="3388779"/>
            <a:ext cx="3672408" cy="3414192"/>
          </a:xfrm>
          <a:prstGeom prst="rect">
            <a:avLst/>
          </a:prstGeom>
          <a:noFill/>
        </p:spPr>
      </p:pic>
      <p:sp>
        <p:nvSpPr>
          <p:cNvPr id="5" name="4 Slayt Numarası Yer Tutucusu"/>
          <p:cNvSpPr>
            <a:spLocks noGrp="1"/>
          </p:cNvSpPr>
          <p:nvPr>
            <p:ph type="sldNum" sz="quarter" idx="15"/>
          </p:nvPr>
        </p:nvSpPr>
        <p:spPr>
          <a:xfrm>
            <a:off x="8129016" y="5734050"/>
            <a:ext cx="609600" cy="521208"/>
          </a:xfrm>
          <a:prstGeom prst="rect">
            <a:avLst/>
          </a:prstGeom>
        </p:spPr>
        <p:txBody>
          <a:bodyPr vert="horz" rtlCol="0" anchor="ctr"/>
          <a:lstStyle>
            <a:defPPr>
              <a:defRPr lang="tr-TR"/>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DEFA8C-F947-479F-BE07-76B6B3F80BF1}" type="slidenum">
              <a:rPr lang="tr-TR" smtClean="0"/>
              <a:pPr/>
              <a:t>322</a:t>
            </a:fld>
            <a:endParaRPr lang="tr-TR"/>
          </a:p>
        </p:txBody>
      </p:sp>
    </p:spTree>
    <p:extLst>
      <p:ext uri="{BB962C8B-B14F-4D97-AF65-F5344CB8AC3E}">
        <p14:creationId xmlns:p14="http://schemas.microsoft.com/office/powerpoint/2010/main" val="260697202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GEVAŞLI-065\Desktop\2.JPG"/>
          <p:cNvPicPr>
            <a:picLocks noChangeAspect="1" noChangeArrowheads="1"/>
          </p:cNvPicPr>
          <p:nvPr/>
        </p:nvPicPr>
        <p:blipFill>
          <a:blip r:embed="rId2" cstate="print"/>
          <a:srcRect/>
          <a:stretch>
            <a:fillRect/>
          </a:stretch>
        </p:blipFill>
        <p:spPr bwMode="auto">
          <a:xfrm>
            <a:off x="1475656" y="3789040"/>
            <a:ext cx="2518162" cy="2088232"/>
          </a:xfrm>
          <a:prstGeom prst="rect">
            <a:avLst/>
          </a:prstGeom>
          <a:noFill/>
        </p:spPr>
      </p:pic>
      <p:sp>
        <p:nvSpPr>
          <p:cNvPr id="3" name="2 Başlık"/>
          <p:cNvSpPr>
            <a:spLocks noGrp="1"/>
          </p:cNvSpPr>
          <p:nvPr>
            <p:ph type="title"/>
          </p:nvPr>
        </p:nvSpPr>
        <p:spPr>
          <a:xfrm>
            <a:off x="467544" y="0"/>
            <a:ext cx="7467600" cy="1143000"/>
          </a:xfrm>
        </p:spPr>
        <p:txBody>
          <a:bodyPr>
            <a:normAutofit/>
          </a:bodyPr>
          <a:lstStyle/>
          <a:p>
            <a:r>
              <a:rPr lang="tr-TR" sz="2000" b="1" dirty="0">
                <a:solidFill>
                  <a:schemeClr val="tx1"/>
                </a:solidFill>
                <a:latin typeface="+mn-lt"/>
                <a:ea typeface="+mn-ea"/>
                <a:cs typeface="+mn-cs"/>
              </a:rPr>
              <a:t>6.2.UZAKLIK ÖLÇÜLERİ</a:t>
            </a:r>
          </a:p>
        </p:txBody>
      </p:sp>
      <p:sp>
        <p:nvSpPr>
          <p:cNvPr id="2" name="1 İçerik Yer Tutucusu"/>
          <p:cNvSpPr>
            <a:spLocks noGrp="1"/>
          </p:cNvSpPr>
          <p:nvPr>
            <p:ph sz="quarter" idx="1"/>
          </p:nvPr>
        </p:nvSpPr>
        <p:spPr>
          <a:xfrm>
            <a:off x="179512" y="1600200"/>
            <a:ext cx="8568952" cy="4873752"/>
          </a:xfrm>
        </p:spPr>
        <p:txBody>
          <a:bodyPr>
            <a:normAutofit/>
          </a:bodyPr>
          <a:lstStyle/>
          <a:p>
            <a:r>
              <a:rPr lang="tr-TR" sz="1800" dirty="0"/>
              <a:t>Kümeleme yöntemlerinin çoğu gözlem değerleri arasındaki uzaklıkların hesaplanması esasına dayanmaktadır.O nedenle iki nokta arasındaki uzaklığı hesaplayan bağıntılara gereksinim vardır.</a:t>
            </a:r>
          </a:p>
          <a:p>
            <a:endParaRPr lang="tr-TR" sz="1800" dirty="0"/>
          </a:p>
          <a:p>
            <a:r>
              <a:rPr lang="tr-TR" sz="1800" dirty="0"/>
              <a:t>Çeşitli değişkenlerden oluşan gözlem değerlerini bir X matrisi biçiminde gösterebiliriz.Örneğin üç değişken 5 gözlemden oluşan matris aşağıdaki gibi ifade edilebilir:</a:t>
            </a:r>
          </a:p>
        </p:txBody>
      </p:sp>
      <p:sp>
        <p:nvSpPr>
          <p:cNvPr id="5" name="4 Metin kutusu"/>
          <p:cNvSpPr txBox="1"/>
          <p:nvPr/>
        </p:nvSpPr>
        <p:spPr>
          <a:xfrm>
            <a:off x="4211960" y="4365104"/>
            <a:ext cx="4932040" cy="369332"/>
          </a:xfrm>
          <a:prstGeom prst="rect">
            <a:avLst/>
          </a:prstGeom>
          <a:noFill/>
        </p:spPr>
        <p:txBody>
          <a:bodyPr wrap="square" rtlCol="0">
            <a:spAutoFit/>
          </a:bodyPr>
          <a:lstStyle/>
          <a:p>
            <a:r>
              <a:rPr lang="tr-TR" dirty="0"/>
              <a:t>X</a:t>
            </a:r>
            <a:r>
              <a:rPr lang="tr-TR" baseline="-25000" dirty="0"/>
              <a:t>11</a:t>
            </a:r>
            <a:r>
              <a:rPr lang="tr-TR" dirty="0"/>
              <a:t>,x</a:t>
            </a:r>
            <a:r>
              <a:rPr lang="tr-TR" baseline="-25000" dirty="0"/>
              <a:t>12</a:t>
            </a:r>
            <a:r>
              <a:rPr lang="tr-TR" dirty="0"/>
              <a:t>,x</a:t>
            </a:r>
            <a:r>
              <a:rPr lang="tr-TR" baseline="-25000" dirty="0"/>
              <a:t>13</a:t>
            </a:r>
            <a:r>
              <a:rPr lang="tr-TR" dirty="0"/>
              <a:t>      </a:t>
            </a:r>
            <a:r>
              <a:rPr lang="tr-TR" sz="1600" dirty="0"/>
              <a:t>1.gözlem noktasının konumu</a:t>
            </a:r>
            <a:endParaRPr lang="tr-TR" sz="1600" baseline="-25000" dirty="0"/>
          </a:p>
        </p:txBody>
      </p:sp>
      <p:cxnSp>
        <p:nvCxnSpPr>
          <p:cNvPr id="7" name="6 Düz Ok Bağlayıcısı"/>
          <p:cNvCxnSpPr/>
          <p:nvPr/>
        </p:nvCxnSpPr>
        <p:spPr>
          <a:xfrm>
            <a:off x="5364088" y="4581128"/>
            <a:ext cx="28803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7 Metin kutusu"/>
          <p:cNvSpPr txBox="1"/>
          <p:nvPr/>
        </p:nvSpPr>
        <p:spPr>
          <a:xfrm>
            <a:off x="4211960" y="4869160"/>
            <a:ext cx="4932040" cy="369332"/>
          </a:xfrm>
          <a:prstGeom prst="rect">
            <a:avLst/>
          </a:prstGeom>
          <a:noFill/>
        </p:spPr>
        <p:txBody>
          <a:bodyPr wrap="square" rtlCol="0">
            <a:spAutoFit/>
          </a:bodyPr>
          <a:lstStyle/>
          <a:p>
            <a:r>
              <a:rPr lang="tr-TR" dirty="0"/>
              <a:t>X</a:t>
            </a:r>
            <a:r>
              <a:rPr lang="tr-TR" baseline="-25000" dirty="0"/>
              <a:t>21</a:t>
            </a:r>
            <a:r>
              <a:rPr lang="tr-TR" dirty="0"/>
              <a:t>,x</a:t>
            </a:r>
            <a:r>
              <a:rPr lang="tr-TR" baseline="-25000" dirty="0"/>
              <a:t>22</a:t>
            </a:r>
            <a:r>
              <a:rPr lang="tr-TR" dirty="0"/>
              <a:t>,x</a:t>
            </a:r>
            <a:r>
              <a:rPr lang="tr-TR" baseline="-25000" dirty="0"/>
              <a:t>23</a:t>
            </a:r>
            <a:r>
              <a:rPr lang="tr-TR" dirty="0"/>
              <a:t>      </a:t>
            </a:r>
            <a:r>
              <a:rPr lang="tr-TR" sz="1600" dirty="0"/>
              <a:t>2.gözlem noktasının konumu</a:t>
            </a:r>
            <a:endParaRPr lang="tr-TR" sz="1600" baseline="-25000" dirty="0"/>
          </a:p>
        </p:txBody>
      </p:sp>
      <p:sp>
        <p:nvSpPr>
          <p:cNvPr id="9" name="8 Metin kutusu"/>
          <p:cNvSpPr txBox="1"/>
          <p:nvPr/>
        </p:nvSpPr>
        <p:spPr>
          <a:xfrm>
            <a:off x="1331640" y="6021288"/>
            <a:ext cx="6624736" cy="369332"/>
          </a:xfrm>
          <a:prstGeom prst="rect">
            <a:avLst/>
          </a:prstGeom>
          <a:noFill/>
        </p:spPr>
        <p:txBody>
          <a:bodyPr wrap="square" rtlCol="0">
            <a:spAutoFit/>
          </a:bodyPr>
          <a:lstStyle/>
          <a:p>
            <a:r>
              <a:rPr lang="tr-TR" dirty="0"/>
              <a:t>Bu iki nokta arasındaki uzaklık d(1,2) şeklinde ifade edilir.</a:t>
            </a:r>
            <a:endParaRPr lang="tr-TR" sz="1600" baseline="-25000" dirty="0"/>
          </a:p>
        </p:txBody>
      </p:sp>
      <p:cxnSp>
        <p:nvCxnSpPr>
          <p:cNvPr id="10" name="9 Düz Ok Bağlayıcısı"/>
          <p:cNvCxnSpPr/>
          <p:nvPr/>
        </p:nvCxnSpPr>
        <p:spPr>
          <a:xfrm>
            <a:off x="5364088" y="5085184"/>
            <a:ext cx="28803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10 Slayt Numarası Yer Tutucusu"/>
          <p:cNvSpPr>
            <a:spLocks noGrp="1"/>
          </p:cNvSpPr>
          <p:nvPr>
            <p:ph type="sldNum" sz="quarter" idx="15"/>
          </p:nvPr>
        </p:nvSpPr>
        <p:spPr>
          <a:xfrm>
            <a:off x="8129016" y="5734050"/>
            <a:ext cx="609600" cy="521208"/>
          </a:xfrm>
          <a:prstGeom prst="rect">
            <a:avLst/>
          </a:prstGeom>
        </p:spPr>
        <p:txBody>
          <a:bodyPr vert="horz" rtlCol="0" anchor="ctr"/>
          <a:lstStyle>
            <a:defPPr>
              <a:defRPr lang="tr-TR"/>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DEFA8C-F947-479F-BE07-76B6B3F80BF1}" type="slidenum">
              <a:rPr lang="tr-TR" smtClean="0"/>
              <a:pPr/>
              <a:t>323</a:t>
            </a:fld>
            <a:endParaRPr lang="tr-TR"/>
          </a:p>
        </p:txBody>
      </p:sp>
    </p:spTree>
    <p:extLst>
      <p:ext uri="{BB962C8B-B14F-4D97-AF65-F5344CB8AC3E}">
        <p14:creationId xmlns:p14="http://schemas.microsoft.com/office/powerpoint/2010/main" val="417480672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İçerik Yer Tutucusu"/>
          <p:cNvSpPr>
            <a:spLocks noGrp="1"/>
          </p:cNvSpPr>
          <p:nvPr>
            <p:ph sz="quarter" idx="1"/>
          </p:nvPr>
        </p:nvSpPr>
        <p:spPr>
          <a:xfrm>
            <a:off x="395536" y="836712"/>
            <a:ext cx="8229600" cy="5256584"/>
          </a:xfrm>
        </p:spPr>
        <p:txBody>
          <a:bodyPr>
            <a:normAutofit/>
          </a:bodyPr>
          <a:lstStyle/>
          <a:p>
            <a:r>
              <a:rPr lang="tr-TR" sz="2000" dirty="0"/>
              <a:t>X matrisinin her bir satırının diğerine olan uzaklığı d(i,j) olarak ifade edilecek olursa, simetrik D uzaklıklar matrisi şu şekilde yazılabilir:</a:t>
            </a:r>
          </a:p>
          <a:p>
            <a:endParaRPr lang="tr-TR" sz="2000" dirty="0"/>
          </a:p>
          <a:p>
            <a:endParaRPr lang="tr-TR" sz="2000" dirty="0"/>
          </a:p>
          <a:p>
            <a:endParaRPr lang="tr-TR" sz="2000" dirty="0"/>
          </a:p>
          <a:p>
            <a:endParaRPr lang="tr-TR" sz="2000" dirty="0"/>
          </a:p>
          <a:p>
            <a:endParaRPr lang="tr-TR" sz="2000" dirty="0"/>
          </a:p>
          <a:p>
            <a:endParaRPr lang="tr-TR" sz="2000" dirty="0"/>
          </a:p>
          <a:p>
            <a:endParaRPr lang="tr-TR" sz="2000" dirty="0"/>
          </a:p>
          <a:p>
            <a:pPr>
              <a:buNone/>
            </a:pPr>
            <a:r>
              <a:rPr lang="tr-TR" sz="2000" dirty="0"/>
              <a:t>	Yukarıdaki </a:t>
            </a:r>
            <a:r>
              <a:rPr lang="tr-TR" sz="2000" dirty="0" err="1"/>
              <a:t>matirisin</a:t>
            </a:r>
            <a:r>
              <a:rPr lang="tr-TR" sz="2000" dirty="0"/>
              <a:t> üst kısmı alt kısmının simetriği olduğundan ayrıca yazılmamıştır.Bu durumda d(i,j)=d(j,i) olduğu kabul edilir.</a:t>
            </a:r>
          </a:p>
          <a:p>
            <a:endParaRPr lang="tr-TR" sz="2000" dirty="0"/>
          </a:p>
          <a:p>
            <a:r>
              <a:rPr lang="tr-TR" sz="2000" dirty="0"/>
              <a:t>Kümelene çözümlemelerinde birçok uzaklık bağıntısı kullanılabilmektedir.Bu  bölümde </a:t>
            </a:r>
            <a:r>
              <a:rPr lang="tr-TR" sz="2000" dirty="0" err="1"/>
              <a:t>Öklit</a:t>
            </a:r>
            <a:r>
              <a:rPr lang="tr-TR" sz="2000" dirty="0"/>
              <a:t>,Manhattan ve </a:t>
            </a:r>
            <a:r>
              <a:rPr lang="tr-TR" sz="2000" dirty="0" err="1"/>
              <a:t>Minkowski</a:t>
            </a:r>
            <a:r>
              <a:rPr lang="tr-TR" sz="2000" dirty="0"/>
              <a:t> uzaklıklarına değineceğiz.</a:t>
            </a:r>
          </a:p>
          <a:p>
            <a:endParaRPr lang="tr-TR" sz="2000" dirty="0"/>
          </a:p>
        </p:txBody>
      </p:sp>
      <p:pic>
        <p:nvPicPr>
          <p:cNvPr id="3074" name="Picture 2" descr="C:\Users\GEVAŞLI-065\Desktop\3.JPG"/>
          <p:cNvPicPr>
            <a:picLocks noChangeAspect="1" noChangeArrowheads="1"/>
          </p:cNvPicPr>
          <p:nvPr/>
        </p:nvPicPr>
        <p:blipFill>
          <a:blip r:embed="rId2" cstate="print"/>
          <a:srcRect/>
          <a:stretch>
            <a:fillRect/>
          </a:stretch>
        </p:blipFill>
        <p:spPr bwMode="auto">
          <a:xfrm>
            <a:off x="1907704" y="1844824"/>
            <a:ext cx="4648200" cy="2000250"/>
          </a:xfrm>
          <a:prstGeom prst="rect">
            <a:avLst/>
          </a:prstGeom>
          <a:noFill/>
        </p:spPr>
      </p:pic>
      <p:sp>
        <p:nvSpPr>
          <p:cNvPr id="4" name="3 Slayt Numarası Yer Tutucusu"/>
          <p:cNvSpPr>
            <a:spLocks noGrp="1"/>
          </p:cNvSpPr>
          <p:nvPr>
            <p:ph type="sldNum" sz="quarter" idx="15"/>
          </p:nvPr>
        </p:nvSpPr>
        <p:spPr>
          <a:xfrm>
            <a:off x="8129016" y="5734050"/>
            <a:ext cx="609600" cy="521208"/>
          </a:xfrm>
          <a:prstGeom prst="rect">
            <a:avLst/>
          </a:prstGeom>
        </p:spPr>
        <p:txBody>
          <a:bodyPr vert="horz" rtlCol="0" anchor="ctr"/>
          <a:lstStyle>
            <a:defPPr>
              <a:defRPr lang="tr-TR"/>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DEFA8C-F947-479F-BE07-76B6B3F80BF1}" type="slidenum">
              <a:rPr lang="tr-TR" smtClean="0"/>
              <a:pPr/>
              <a:t>324</a:t>
            </a:fld>
            <a:endParaRPr lang="tr-TR"/>
          </a:p>
        </p:txBody>
      </p:sp>
    </p:spTree>
    <p:extLst>
      <p:ext uri="{BB962C8B-B14F-4D97-AF65-F5344CB8AC3E}">
        <p14:creationId xmlns:p14="http://schemas.microsoft.com/office/powerpoint/2010/main" val="355514663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İçerik Yer Tutucusu"/>
          <p:cNvSpPr>
            <a:spLocks noGrp="1"/>
          </p:cNvSpPr>
          <p:nvPr>
            <p:ph sz="quarter" idx="1"/>
          </p:nvPr>
        </p:nvSpPr>
        <p:spPr>
          <a:xfrm>
            <a:off x="457200" y="0"/>
            <a:ext cx="7467600" cy="6473952"/>
          </a:xfrm>
        </p:spPr>
        <p:txBody>
          <a:bodyPr>
            <a:normAutofit/>
          </a:bodyPr>
          <a:lstStyle/>
          <a:p>
            <a:endParaRPr lang="tr-TR" sz="2000" dirty="0"/>
          </a:p>
          <a:p>
            <a:pPr>
              <a:buNone/>
            </a:pPr>
            <a:r>
              <a:rPr lang="tr-TR" sz="1800" u="sng" dirty="0"/>
              <a:t>6.2.1. ÖKLİT UZAKLIĞI</a:t>
            </a:r>
          </a:p>
          <a:p>
            <a:endParaRPr lang="tr-TR" sz="2000" dirty="0"/>
          </a:p>
          <a:p>
            <a:endParaRPr lang="tr-TR" sz="2000" dirty="0"/>
          </a:p>
          <a:p>
            <a:endParaRPr lang="tr-TR" sz="2000" dirty="0"/>
          </a:p>
          <a:p>
            <a:pPr>
              <a:spcBef>
                <a:spcPts val="0"/>
              </a:spcBef>
            </a:pPr>
            <a:endParaRPr lang="tr-TR" sz="2000" dirty="0"/>
          </a:p>
          <a:p>
            <a:pPr>
              <a:spcBef>
                <a:spcPts val="0"/>
              </a:spcBef>
            </a:pPr>
            <a:endParaRPr lang="tr-TR" sz="2000" dirty="0"/>
          </a:p>
          <a:p>
            <a:pPr>
              <a:spcBef>
                <a:spcPts val="0"/>
              </a:spcBef>
            </a:pPr>
            <a:endParaRPr lang="tr-TR" sz="2000" dirty="0"/>
          </a:p>
          <a:p>
            <a:pPr>
              <a:spcBef>
                <a:spcPts val="0"/>
              </a:spcBef>
            </a:pPr>
            <a:endParaRPr lang="tr-TR" sz="2000" dirty="0"/>
          </a:p>
          <a:p>
            <a:pPr>
              <a:spcBef>
                <a:spcPts val="0"/>
              </a:spcBef>
            </a:pPr>
            <a:endParaRPr lang="tr-TR" sz="2000" dirty="0"/>
          </a:p>
          <a:p>
            <a:pPr>
              <a:spcBef>
                <a:spcPts val="0"/>
              </a:spcBef>
            </a:pPr>
            <a:endParaRPr lang="tr-TR" sz="2000" dirty="0"/>
          </a:p>
          <a:p>
            <a:pPr>
              <a:spcBef>
                <a:spcPts val="0"/>
              </a:spcBef>
            </a:pPr>
            <a:r>
              <a:rPr lang="tr-TR" sz="2000" dirty="0"/>
              <a:t>A ve B noktası arasındaki </a:t>
            </a:r>
            <a:r>
              <a:rPr lang="tr-TR" sz="2000" dirty="0" err="1"/>
              <a:t>Öklit</a:t>
            </a:r>
            <a:r>
              <a:rPr lang="tr-TR" sz="2000" dirty="0"/>
              <a:t> uzaklığı aşağıdaki gibidir:</a:t>
            </a:r>
          </a:p>
          <a:p>
            <a:pPr>
              <a:spcBef>
                <a:spcPts val="0"/>
              </a:spcBef>
            </a:pPr>
            <a:endParaRPr lang="tr-TR" sz="2000" dirty="0"/>
          </a:p>
          <a:p>
            <a:pPr>
              <a:spcBef>
                <a:spcPts val="0"/>
              </a:spcBef>
            </a:pPr>
            <a:endParaRPr lang="tr-TR" sz="2000" dirty="0"/>
          </a:p>
          <a:p>
            <a:pPr>
              <a:spcBef>
                <a:spcPts val="0"/>
              </a:spcBef>
            </a:pPr>
            <a:endParaRPr lang="tr-TR" sz="2000" dirty="0"/>
          </a:p>
          <a:p>
            <a:pPr>
              <a:spcBef>
                <a:spcPts val="0"/>
              </a:spcBef>
            </a:pPr>
            <a:r>
              <a:rPr lang="tr-TR" sz="2000" dirty="0"/>
              <a:t>Bu bağıntı genelleştirilecek olursa i ve j noktaları için şu şekilde bir bağıntıya ulaşılır:</a:t>
            </a:r>
          </a:p>
          <a:p>
            <a:endParaRPr lang="tr-TR" sz="2000" dirty="0"/>
          </a:p>
        </p:txBody>
      </p:sp>
      <p:pic>
        <p:nvPicPr>
          <p:cNvPr id="4098" name="Picture 2" descr="C:\Users\GEVAŞLI-065\Desktop\4.JPG"/>
          <p:cNvPicPr>
            <a:picLocks noChangeAspect="1" noChangeArrowheads="1"/>
          </p:cNvPicPr>
          <p:nvPr/>
        </p:nvPicPr>
        <p:blipFill>
          <a:blip r:embed="rId2" cstate="print"/>
          <a:srcRect/>
          <a:stretch>
            <a:fillRect/>
          </a:stretch>
        </p:blipFill>
        <p:spPr bwMode="auto">
          <a:xfrm>
            <a:off x="3059832" y="764704"/>
            <a:ext cx="3312368" cy="2596896"/>
          </a:xfrm>
          <a:prstGeom prst="rect">
            <a:avLst/>
          </a:prstGeom>
          <a:noFill/>
        </p:spPr>
      </p:pic>
      <p:pic>
        <p:nvPicPr>
          <p:cNvPr id="7" name="Picture 2" descr="C:\Users\GEVAŞLI-065\Desktop\Ekran Alıntısı\25.JPG"/>
          <p:cNvPicPr>
            <a:picLocks noChangeAspect="1" noChangeArrowheads="1"/>
          </p:cNvPicPr>
          <p:nvPr/>
        </p:nvPicPr>
        <p:blipFill>
          <a:blip r:embed="rId3" cstate="print"/>
          <a:srcRect/>
          <a:stretch>
            <a:fillRect/>
          </a:stretch>
        </p:blipFill>
        <p:spPr bwMode="auto">
          <a:xfrm>
            <a:off x="2771800" y="5589240"/>
            <a:ext cx="3600400" cy="960673"/>
          </a:xfrm>
          <a:prstGeom prst="rect">
            <a:avLst/>
          </a:prstGeom>
          <a:noFill/>
        </p:spPr>
      </p:pic>
      <p:sp>
        <p:nvSpPr>
          <p:cNvPr id="8" name="7 Slayt Numarası Yer Tutucusu"/>
          <p:cNvSpPr>
            <a:spLocks noGrp="1"/>
          </p:cNvSpPr>
          <p:nvPr>
            <p:ph type="sldNum" sz="quarter" idx="15"/>
          </p:nvPr>
        </p:nvSpPr>
        <p:spPr>
          <a:xfrm>
            <a:off x="8129016" y="5734050"/>
            <a:ext cx="609600" cy="521208"/>
          </a:xfrm>
          <a:prstGeom prst="rect">
            <a:avLst/>
          </a:prstGeom>
        </p:spPr>
        <p:txBody>
          <a:bodyPr vert="horz" rtlCol="0" anchor="ctr"/>
          <a:lstStyle>
            <a:defPPr>
              <a:defRPr lang="tr-TR"/>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DEFA8C-F947-479F-BE07-76B6B3F80BF1}" type="slidenum">
              <a:rPr lang="tr-TR" smtClean="0"/>
              <a:pPr/>
              <a:t>325</a:t>
            </a:fld>
            <a:endParaRPr lang="tr-TR" dirty="0"/>
          </a:p>
        </p:txBody>
      </p:sp>
      <p:pic>
        <p:nvPicPr>
          <p:cNvPr id="2050" name="Picture 2" descr="C:\Users\GEVAŞLI-065\Desktop\Ekran Alıntısı\73.JPG"/>
          <p:cNvPicPr>
            <a:picLocks noChangeAspect="1" noChangeArrowheads="1"/>
          </p:cNvPicPr>
          <p:nvPr/>
        </p:nvPicPr>
        <p:blipFill>
          <a:blip r:embed="rId4" cstate="print"/>
          <a:srcRect/>
          <a:stretch>
            <a:fillRect/>
          </a:stretch>
        </p:blipFill>
        <p:spPr bwMode="auto">
          <a:xfrm>
            <a:off x="2267744" y="4149080"/>
            <a:ext cx="3819525" cy="476250"/>
          </a:xfrm>
          <a:prstGeom prst="rect">
            <a:avLst/>
          </a:prstGeom>
          <a:noFill/>
        </p:spPr>
      </p:pic>
    </p:spTree>
    <p:extLst>
      <p:ext uri="{BB962C8B-B14F-4D97-AF65-F5344CB8AC3E}">
        <p14:creationId xmlns:p14="http://schemas.microsoft.com/office/powerpoint/2010/main" val="307319202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Başlık"/>
          <p:cNvSpPr>
            <a:spLocks noGrp="1"/>
          </p:cNvSpPr>
          <p:nvPr>
            <p:ph type="title"/>
          </p:nvPr>
        </p:nvSpPr>
        <p:spPr>
          <a:xfrm>
            <a:off x="467544" y="404664"/>
            <a:ext cx="7467600" cy="850106"/>
          </a:xfrm>
        </p:spPr>
        <p:txBody>
          <a:bodyPr>
            <a:normAutofit fontScale="90000"/>
          </a:bodyPr>
          <a:lstStyle/>
          <a:p>
            <a:r>
              <a:rPr lang="tr-TR" sz="2000" u="sng" cap="none" dirty="0">
                <a:solidFill>
                  <a:schemeClr val="tx1"/>
                </a:solidFill>
                <a:latin typeface="+mn-lt"/>
              </a:rPr>
              <a:t>6.2.2. MANHATTAN UZAKLIĞI </a:t>
            </a:r>
            <a:br>
              <a:rPr lang="tr-TR" sz="3200" dirty="0"/>
            </a:br>
            <a:endParaRPr lang="tr-TR" sz="3200" dirty="0"/>
          </a:p>
        </p:txBody>
      </p:sp>
      <p:sp>
        <p:nvSpPr>
          <p:cNvPr id="2" name="1 İçerik Yer Tutucusu"/>
          <p:cNvSpPr>
            <a:spLocks noGrp="1"/>
          </p:cNvSpPr>
          <p:nvPr>
            <p:ph sz="quarter" idx="1"/>
          </p:nvPr>
        </p:nvSpPr>
        <p:spPr>
          <a:xfrm>
            <a:off x="251520" y="980728"/>
            <a:ext cx="8445624" cy="4525963"/>
          </a:xfrm>
        </p:spPr>
        <p:txBody>
          <a:bodyPr>
            <a:normAutofit/>
          </a:bodyPr>
          <a:lstStyle/>
          <a:p>
            <a:r>
              <a:rPr lang="tr-TR" sz="2000" dirty="0"/>
              <a:t>Manhattan uzaklığı, gözlemler arasındaki mutlak uzaklıkların toplamı alınarak hesaplanır</a:t>
            </a:r>
          </a:p>
          <a:p>
            <a:endParaRPr lang="tr-TR" sz="2000" dirty="0"/>
          </a:p>
          <a:p>
            <a:endParaRPr lang="tr-TR" sz="2000" dirty="0"/>
          </a:p>
          <a:p>
            <a:endParaRPr lang="tr-TR" sz="2000" dirty="0"/>
          </a:p>
          <a:p>
            <a:endParaRPr lang="tr-TR" sz="2000" dirty="0"/>
          </a:p>
          <a:p>
            <a:endParaRPr lang="tr-TR" sz="1800" u="sng" dirty="0"/>
          </a:p>
          <a:p>
            <a:r>
              <a:rPr lang="tr-TR" sz="2000" dirty="0"/>
              <a:t>p sayıda değişken göz önüne alınarak gözlem değerleri arasındaki uzaklığın hesaplanması söz konusu ise </a:t>
            </a:r>
            <a:r>
              <a:rPr lang="tr-TR" sz="2000" dirty="0" err="1"/>
              <a:t>Minkowski</a:t>
            </a:r>
            <a:r>
              <a:rPr lang="tr-TR" sz="2000" dirty="0"/>
              <a:t> uzaklık bağıntısı kullanılabilir.</a:t>
            </a:r>
          </a:p>
          <a:p>
            <a:endParaRPr lang="tr-TR" sz="2000" dirty="0"/>
          </a:p>
          <a:p>
            <a:endParaRPr lang="tr-TR" sz="2000" dirty="0"/>
          </a:p>
          <a:p>
            <a:endParaRPr lang="tr-TR" sz="2000" dirty="0"/>
          </a:p>
          <a:p>
            <a:endParaRPr lang="tr-TR" sz="2000" dirty="0"/>
          </a:p>
          <a:p>
            <a:endParaRPr lang="tr-TR" sz="2000" dirty="0"/>
          </a:p>
        </p:txBody>
      </p:sp>
      <p:sp>
        <p:nvSpPr>
          <p:cNvPr id="5" name="2 Başlık"/>
          <p:cNvSpPr txBox="1">
            <a:spLocks/>
          </p:cNvSpPr>
          <p:nvPr/>
        </p:nvSpPr>
        <p:spPr>
          <a:xfrm>
            <a:off x="395536" y="2780928"/>
            <a:ext cx="8229600" cy="1143000"/>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tr-TR" b="1" u="sng" dirty="0">
                <a:ea typeface="+mj-ea"/>
                <a:cs typeface="+mj-cs"/>
              </a:rPr>
              <a:t>6.2.3.</a:t>
            </a:r>
            <a:r>
              <a:rPr kumimoji="0" lang="tr-TR" b="1" i="0" u="sng" strike="noStrike" kern="1200" cap="none" spc="0" normalizeH="0" baseline="0" noProof="0" dirty="0">
                <a:ln>
                  <a:noFill/>
                </a:ln>
                <a:uLnTx/>
                <a:uFillTx/>
                <a:ea typeface="+mj-ea"/>
                <a:cs typeface="+mj-cs"/>
              </a:rPr>
              <a:t> MİNKOWSKİ UZAKLIĞI </a:t>
            </a:r>
          </a:p>
        </p:txBody>
      </p:sp>
      <p:pic>
        <p:nvPicPr>
          <p:cNvPr id="10" name="9 Resim" descr="11.JPG"/>
          <p:cNvPicPr>
            <a:picLocks noChangeAspect="1"/>
          </p:cNvPicPr>
          <p:nvPr/>
        </p:nvPicPr>
        <p:blipFill>
          <a:blip r:embed="rId2" cstate="print"/>
          <a:stretch>
            <a:fillRect/>
          </a:stretch>
        </p:blipFill>
        <p:spPr>
          <a:xfrm>
            <a:off x="755576" y="4653136"/>
            <a:ext cx="7410450" cy="1114425"/>
          </a:xfrm>
          <a:prstGeom prst="rect">
            <a:avLst/>
          </a:prstGeom>
        </p:spPr>
      </p:pic>
      <p:pic>
        <p:nvPicPr>
          <p:cNvPr id="11" name="10 Resim" descr="12.JPG"/>
          <p:cNvPicPr>
            <a:picLocks noChangeAspect="1"/>
          </p:cNvPicPr>
          <p:nvPr/>
        </p:nvPicPr>
        <p:blipFill>
          <a:blip r:embed="rId3" cstate="print"/>
          <a:stretch>
            <a:fillRect/>
          </a:stretch>
        </p:blipFill>
        <p:spPr>
          <a:xfrm>
            <a:off x="971600" y="1844824"/>
            <a:ext cx="6638925" cy="1019175"/>
          </a:xfrm>
          <a:prstGeom prst="rect">
            <a:avLst/>
          </a:prstGeom>
        </p:spPr>
      </p:pic>
      <p:sp>
        <p:nvSpPr>
          <p:cNvPr id="7" name="6 Slayt Numarası Yer Tutucusu"/>
          <p:cNvSpPr>
            <a:spLocks noGrp="1"/>
          </p:cNvSpPr>
          <p:nvPr>
            <p:ph type="sldNum" sz="quarter" idx="15"/>
          </p:nvPr>
        </p:nvSpPr>
        <p:spPr>
          <a:xfrm>
            <a:off x="8129016" y="5734050"/>
            <a:ext cx="609600" cy="521208"/>
          </a:xfrm>
          <a:prstGeom prst="rect">
            <a:avLst/>
          </a:prstGeom>
        </p:spPr>
        <p:txBody>
          <a:bodyPr vert="horz" rtlCol="0" anchor="ctr"/>
          <a:lstStyle>
            <a:defPPr>
              <a:defRPr lang="tr-TR"/>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DEFA8C-F947-479F-BE07-76B6B3F80BF1}" type="slidenum">
              <a:rPr lang="tr-TR" smtClean="0"/>
              <a:pPr/>
              <a:t>326</a:t>
            </a:fld>
            <a:endParaRPr lang="tr-TR"/>
          </a:p>
        </p:txBody>
      </p:sp>
    </p:spTree>
    <p:extLst>
      <p:ext uri="{BB962C8B-B14F-4D97-AF65-F5344CB8AC3E}">
        <p14:creationId xmlns:p14="http://schemas.microsoft.com/office/powerpoint/2010/main" val="284463389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Başlık"/>
          <p:cNvSpPr>
            <a:spLocks noGrp="1"/>
          </p:cNvSpPr>
          <p:nvPr>
            <p:ph type="title"/>
          </p:nvPr>
        </p:nvSpPr>
        <p:spPr>
          <a:xfrm>
            <a:off x="323528" y="-391480"/>
            <a:ext cx="8229600" cy="782960"/>
          </a:xfrm>
        </p:spPr>
        <p:txBody>
          <a:bodyPr>
            <a:normAutofit/>
          </a:bodyPr>
          <a:lstStyle/>
          <a:p>
            <a:r>
              <a:rPr lang="tr-TR" sz="2400" u="sng" dirty="0">
                <a:solidFill>
                  <a:schemeClr val="tx1"/>
                </a:solidFill>
              </a:rPr>
              <a:t>Örnek</a:t>
            </a:r>
            <a:r>
              <a:rPr lang="tr-TR" sz="2400" dirty="0">
                <a:solidFill>
                  <a:schemeClr val="tx1"/>
                </a:solidFill>
              </a:rPr>
              <a:t> </a:t>
            </a:r>
          </a:p>
        </p:txBody>
      </p:sp>
      <p:graphicFrame>
        <p:nvGraphicFramePr>
          <p:cNvPr id="5" name="4 İçerik Yer Tutucusu"/>
          <p:cNvGraphicFramePr>
            <a:graphicFrameLocks noGrp="1"/>
          </p:cNvGraphicFramePr>
          <p:nvPr>
            <p:ph sz="quarter" idx="1"/>
          </p:nvPr>
        </p:nvGraphicFramePr>
        <p:xfrm>
          <a:off x="1763688" y="1268760"/>
          <a:ext cx="5400600" cy="1714480"/>
        </p:xfrm>
        <a:graphic>
          <a:graphicData uri="http://schemas.openxmlformats.org/drawingml/2006/table">
            <a:tbl>
              <a:tblPr firstRow="1" bandRow="1">
                <a:tableStyleId>{3C2FFA5D-87B4-456A-9821-1D502468CF0F}</a:tableStyleId>
              </a:tblPr>
              <a:tblGrid>
                <a:gridCol w="1350150">
                  <a:extLst>
                    <a:ext uri="{9D8B030D-6E8A-4147-A177-3AD203B41FA5}">
                      <a16:colId xmlns:a16="http://schemas.microsoft.com/office/drawing/2014/main" val="20000"/>
                    </a:ext>
                  </a:extLst>
                </a:gridCol>
                <a:gridCol w="1350150">
                  <a:extLst>
                    <a:ext uri="{9D8B030D-6E8A-4147-A177-3AD203B41FA5}">
                      <a16:colId xmlns:a16="http://schemas.microsoft.com/office/drawing/2014/main" val="20001"/>
                    </a:ext>
                  </a:extLst>
                </a:gridCol>
                <a:gridCol w="1350150">
                  <a:extLst>
                    <a:ext uri="{9D8B030D-6E8A-4147-A177-3AD203B41FA5}">
                      <a16:colId xmlns:a16="http://schemas.microsoft.com/office/drawing/2014/main" val="20002"/>
                    </a:ext>
                  </a:extLst>
                </a:gridCol>
                <a:gridCol w="1350150">
                  <a:extLst>
                    <a:ext uri="{9D8B030D-6E8A-4147-A177-3AD203B41FA5}">
                      <a16:colId xmlns:a16="http://schemas.microsoft.com/office/drawing/2014/main" val="20003"/>
                    </a:ext>
                  </a:extLst>
                </a:gridCol>
              </a:tblGrid>
              <a:tr h="288032">
                <a:tc>
                  <a:txBody>
                    <a:bodyPr/>
                    <a:lstStyle/>
                    <a:p>
                      <a:pPr algn="ctr"/>
                      <a:r>
                        <a:rPr lang="tr-TR" sz="1200" b="1" dirty="0"/>
                        <a:t>Gözlem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200" b="1"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200" b="1"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200" b="1"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8032">
                <a:tc>
                  <a:txBody>
                    <a:bodyPr/>
                    <a:lstStyle/>
                    <a:p>
                      <a:pPr algn="ctr"/>
                      <a:r>
                        <a:rPr kumimoji="0" lang="tr-TR" sz="1200" b="1" kern="1200" dirty="0">
                          <a:solidFill>
                            <a:schemeClr val="lt1"/>
                          </a:solidFill>
                          <a:latin typeface="+mn-l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2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2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8032">
                <a:tc>
                  <a:txBody>
                    <a:bodyPr/>
                    <a:lstStyle/>
                    <a:p>
                      <a:pPr algn="ctr"/>
                      <a:r>
                        <a:rPr kumimoji="0" lang="tr-TR" sz="1200" b="1" kern="1200" dirty="0">
                          <a:solidFill>
                            <a:schemeClr val="lt1"/>
                          </a:solidFill>
                          <a:latin typeface="+mn-lt"/>
                          <a:ea typeface="+mn-ea"/>
                          <a:cs typeface="+mn-cs"/>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2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2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88032">
                <a:tc>
                  <a:txBody>
                    <a:bodyPr/>
                    <a:lstStyle/>
                    <a:p>
                      <a:pPr algn="ctr"/>
                      <a:r>
                        <a:rPr kumimoji="0" lang="tr-TR" sz="1200" b="1" kern="1200" dirty="0">
                          <a:solidFill>
                            <a:schemeClr val="lt1"/>
                          </a:solidFill>
                          <a:latin typeface="+mn-lt"/>
                          <a:ea typeface="+mn-ea"/>
                          <a:cs typeface="+mn-cs"/>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2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200"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2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44016">
                <a:tc>
                  <a:txBody>
                    <a:bodyPr/>
                    <a:lstStyle/>
                    <a:p>
                      <a:pPr algn="ctr"/>
                      <a:r>
                        <a:rPr kumimoji="0" lang="tr-TR" sz="1200" b="1" kern="1200" dirty="0">
                          <a:solidFill>
                            <a:schemeClr val="lt1"/>
                          </a:solidFill>
                          <a:latin typeface="+mn-lt"/>
                          <a:ea typeface="+mn-ea"/>
                          <a:cs typeface="+mn-cs"/>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2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200"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2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88032">
                <a:tc>
                  <a:txBody>
                    <a:bodyPr/>
                    <a:lstStyle/>
                    <a:p>
                      <a:pPr algn="ctr"/>
                      <a:r>
                        <a:rPr kumimoji="0" lang="tr-TR" sz="1200" b="1" kern="1200" dirty="0">
                          <a:solidFill>
                            <a:schemeClr val="lt1"/>
                          </a:solidFill>
                          <a:latin typeface="+mn-lt"/>
                          <a:ea typeface="+mn-ea"/>
                          <a:cs typeface="+mn-cs"/>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2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200"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2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6147" name="Picture 3"/>
          <p:cNvPicPr>
            <a:picLocks noChangeAspect="1" noChangeArrowheads="1"/>
          </p:cNvPicPr>
          <p:nvPr/>
        </p:nvPicPr>
        <p:blipFill>
          <a:blip r:embed="rId3" cstate="print"/>
          <a:srcRect/>
          <a:stretch>
            <a:fillRect/>
          </a:stretch>
        </p:blipFill>
        <p:spPr bwMode="auto">
          <a:xfrm>
            <a:off x="1475656" y="3789040"/>
            <a:ext cx="5753100" cy="723900"/>
          </a:xfrm>
          <a:prstGeom prst="rect">
            <a:avLst/>
          </a:prstGeom>
          <a:noFill/>
          <a:ln w="9525">
            <a:noFill/>
            <a:miter lim="800000"/>
            <a:headEnd/>
            <a:tailEnd/>
          </a:ln>
        </p:spPr>
      </p:pic>
      <p:sp>
        <p:nvSpPr>
          <p:cNvPr id="8" name="7 Metin kutusu"/>
          <p:cNvSpPr txBox="1"/>
          <p:nvPr/>
        </p:nvSpPr>
        <p:spPr>
          <a:xfrm>
            <a:off x="179512" y="404664"/>
            <a:ext cx="8712968" cy="6566093"/>
          </a:xfrm>
          <a:prstGeom prst="rect">
            <a:avLst/>
          </a:prstGeom>
          <a:noFill/>
        </p:spPr>
        <p:txBody>
          <a:bodyPr wrap="square" rtlCol="0">
            <a:spAutoFit/>
          </a:bodyPr>
          <a:lstStyle/>
          <a:p>
            <a:r>
              <a:rPr lang="tr-TR" sz="1600" dirty="0"/>
              <a:t>A,B ve C gibi üç değişkenden oluşan aşağıdaki gözlemleri göz önüne alalım.Bu gözlem noktalarının her birinin birbirine olan uzaklığını farklı uzaklık ölçüleriyle elde etmek istiyoruz.</a:t>
            </a:r>
          </a:p>
          <a:p>
            <a:endParaRPr lang="tr-TR" sz="1600" dirty="0"/>
          </a:p>
          <a:p>
            <a:endParaRPr lang="tr-TR" sz="1600" b="1" dirty="0"/>
          </a:p>
          <a:p>
            <a:endParaRPr lang="tr-TR" sz="1600" b="1" dirty="0"/>
          </a:p>
          <a:p>
            <a:endParaRPr lang="tr-TR" sz="1600" b="1" dirty="0"/>
          </a:p>
          <a:p>
            <a:endParaRPr lang="tr-TR" sz="1600" b="1" dirty="0"/>
          </a:p>
          <a:p>
            <a:endParaRPr lang="tr-TR" sz="1600" b="1" dirty="0"/>
          </a:p>
          <a:p>
            <a:endParaRPr lang="tr-TR" sz="1600" b="1" dirty="0"/>
          </a:p>
          <a:p>
            <a:endParaRPr lang="tr-TR" sz="1600" b="1" dirty="0"/>
          </a:p>
          <a:p>
            <a:r>
              <a:rPr lang="tr-TR" sz="1600" b="1" u="sng" dirty="0" err="1"/>
              <a:t>Öklit</a:t>
            </a:r>
            <a:r>
              <a:rPr lang="tr-TR" sz="1600" b="1" u="sng" dirty="0"/>
              <a:t> Uzaklığı:</a:t>
            </a:r>
          </a:p>
          <a:p>
            <a:r>
              <a:rPr lang="tr-TR" sz="1600" dirty="0"/>
              <a:t>Burada yer alan üç değişken için, i ve j gözlem noktaları ve p=3 olmak üzere </a:t>
            </a:r>
            <a:r>
              <a:rPr lang="tr-TR" sz="1600" dirty="0" err="1"/>
              <a:t>Öklit</a:t>
            </a:r>
            <a:r>
              <a:rPr lang="tr-TR" sz="1600" dirty="0"/>
              <a:t> uzaklık bağıntısını şu şekilde tanımlayabiliriz:</a:t>
            </a:r>
          </a:p>
          <a:p>
            <a:endParaRPr lang="tr-TR" sz="1600" dirty="0"/>
          </a:p>
          <a:p>
            <a:endParaRPr lang="tr-TR" sz="1600" dirty="0"/>
          </a:p>
          <a:p>
            <a:endParaRPr lang="tr-TR" sz="1600" dirty="0"/>
          </a:p>
          <a:p>
            <a:r>
              <a:rPr lang="tr-TR" sz="1600" dirty="0"/>
              <a:t>İkinci gözlem ile birinci gözlem arasındaki uzaklık şu şekilde hesaplanır:</a:t>
            </a:r>
          </a:p>
          <a:p>
            <a:endParaRPr lang="tr-TR" sz="1600" dirty="0"/>
          </a:p>
          <a:p>
            <a:endParaRPr lang="tr-TR" sz="1600" dirty="0"/>
          </a:p>
          <a:p>
            <a:endParaRPr lang="tr-TR" sz="1600" dirty="0"/>
          </a:p>
          <a:p>
            <a:endParaRPr lang="tr-TR" sz="1600" dirty="0"/>
          </a:p>
          <a:p>
            <a:endParaRPr lang="tr-TR" sz="1600" dirty="0"/>
          </a:p>
          <a:p>
            <a:endParaRPr lang="tr-TR" sz="1600" b="1" dirty="0"/>
          </a:p>
          <a:p>
            <a:endParaRPr lang="tr-TR" sz="1600" b="1" dirty="0"/>
          </a:p>
          <a:p>
            <a:endParaRPr lang="tr-TR" sz="1600" b="1" dirty="0"/>
          </a:p>
        </p:txBody>
      </p:sp>
      <p:pic>
        <p:nvPicPr>
          <p:cNvPr id="1026" name="Picture 2" descr="C:\Users\GEVAŞLI-065\Desktop\Ekran Alıntısı\14.JPG"/>
          <p:cNvPicPr>
            <a:picLocks noChangeAspect="1" noChangeArrowheads="1"/>
          </p:cNvPicPr>
          <p:nvPr/>
        </p:nvPicPr>
        <p:blipFill>
          <a:blip r:embed="rId4" cstate="print"/>
          <a:srcRect/>
          <a:stretch>
            <a:fillRect/>
          </a:stretch>
        </p:blipFill>
        <p:spPr bwMode="auto">
          <a:xfrm>
            <a:off x="1259632" y="5085184"/>
            <a:ext cx="5648325" cy="1080120"/>
          </a:xfrm>
          <a:prstGeom prst="rect">
            <a:avLst/>
          </a:prstGeom>
          <a:noFill/>
        </p:spPr>
      </p:pic>
      <p:sp>
        <p:nvSpPr>
          <p:cNvPr id="7" name="6 Slayt Numarası Yer Tutucusu"/>
          <p:cNvSpPr>
            <a:spLocks noGrp="1"/>
          </p:cNvSpPr>
          <p:nvPr>
            <p:ph type="sldNum" sz="quarter" idx="15"/>
          </p:nvPr>
        </p:nvSpPr>
        <p:spPr>
          <a:xfrm>
            <a:off x="8129016" y="5734050"/>
            <a:ext cx="609600" cy="521208"/>
          </a:xfrm>
          <a:prstGeom prst="rect">
            <a:avLst/>
          </a:prstGeom>
        </p:spPr>
        <p:txBody>
          <a:bodyPr vert="horz" rtlCol="0" anchor="ctr"/>
          <a:lstStyle>
            <a:defPPr>
              <a:defRPr lang="tr-TR"/>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DEFA8C-F947-479F-BE07-76B6B3F80BF1}" type="slidenum">
              <a:rPr lang="tr-TR" smtClean="0"/>
              <a:pPr/>
              <a:t>327</a:t>
            </a:fld>
            <a:endParaRPr lang="tr-TR"/>
          </a:p>
        </p:txBody>
      </p:sp>
    </p:spTree>
    <p:extLst>
      <p:ext uri="{BB962C8B-B14F-4D97-AF65-F5344CB8AC3E}">
        <p14:creationId xmlns:p14="http://schemas.microsoft.com/office/powerpoint/2010/main" val="368879173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İçerik Yer Tutucusu"/>
          <p:cNvSpPr>
            <a:spLocks noGrp="1"/>
          </p:cNvSpPr>
          <p:nvPr>
            <p:ph sz="quarter" idx="1"/>
          </p:nvPr>
        </p:nvSpPr>
        <p:spPr>
          <a:xfrm>
            <a:off x="0" y="0"/>
            <a:ext cx="9144000" cy="6858000"/>
          </a:xfrm>
        </p:spPr>
        <p:txBody>
          <a:bodyPr/>
          <a:lstStyle/>
          <a:p>
            <a:pPr>
              <a:buNone/>
            </a:pPr>
            <a:endParaRPr lang="tr-TR" sz="1600" dirty="0"/>
          </a:p>
          <a:p>
            <a:pPr>
              <a:buNone/>
            </a:pPr>
            <a:r>
              <a:rPr lang="tr-TR" sz="1600" dirty="0"/>
              <a:t>Üçüncü gözlem ile ikinci gözlem arasındaki uzaklık şu şekilde hesaplanır:</a:t>
            </a:r>
          </a:p>
          <a:p>
            <a:pPr>
              <a:buNone/>
            </a:pPr>
            <a:endParaRPr lang="tr-TR" sz="1600" dirty="0"/>
          </a:p>
          <a:p>
            <a:pPr>
              <a:buNone/>
            </a:pPr>
            <a:endParaRPr lang="tr-TR" sz="1600" dirty="0"/>
          </a:p>
          <a:p>
            <a:pPr>
              <a:buNone/>
            </a:pPr>
            <a:endParaRPr lang="tr-TR" sz="1600" dirty="0"/>
          </a:p>
          <a:p>
            <a:pPr>
              <a:buNone/>
            </a:pPr>
            <a:endParaRPr lang="tr-TR" sz="1600" dirty="0"/>
          </a:p>
          <a:p>
            <a:pPr>
              <a:buNone/>
            </a:pPr>
            <a:endParaRPr lang="tr-TR" sz="1600" dirty="0"/>
          </a:p>
          <a:p>
            <a:pPr>
              <a:buNone/>
            </a:pPr>
            <a:r>
              <a:rPr lang="tr-TR" sz="1600" dirty="0" err="1"/>
              <a:t>Herbir</a:t>
            </a:r>
            <a:r>
              <a:rPr lang="tr-TR" sz="1600" dirty="0"/>
              <a:t> gözlem arasındaki </a:t>
            </a:r>
            <a:r>
              <a:rPr lang="tr-TR" sz="1600" dirty="0" err="1"/>
              <a:t>Öklit</a:t>
            </a:r>
            <a:r>
              <a:rPr lang="tr-TR" sz="1600" dirty="0"/>
              <a:t> uzaklıkları hesaplandığında aşağıdaki sonuçlar elde edilir:</a:t>
            </a:r>
          </a:p>
          <a:p>
            <a:pPr>
              <a:buNone/>
            </a:pPr>
            <a:endParaRPr lang="tr-TR" sz="1600" dirty="0"/>
          </a:p>
          <a:p>
            <a:endParaRPr lang="tr-TR" dirty="0"/>
          </a:p>
        </p:txBody>
      </p:sp>
      <p:pic>
        <p:nvPicPr>
          <p:cNvPr id="4" name="Picture 3" descr="C:\Users\GEVAŞLI-065\Desktop\Ekran Alıntısı\15.JPG"/>
          <p:cNvPicPr>
            <a:picLocks noChangeAspect="1" noChangeArrowheads="1"/>
          </p:cNvPicPr>
          <p:nvPr/>
        </p:nvPicPr>
        <p:blipFill>
          <a:blip r:embed="rId2" cstate="print"/>
          <a:srcRect/>
          <a:stretch>
            <a:fillRect/>
          </a:stretch>
        </p:blipFill>
        <p:spPr bwMode="auto">
          <a:xfrm>
            <a:off x="755576" y="692696"/>
            <a:ext cx="5429250" cy="1080120"/>
          </a:xfrm>
          <a:prstGeom prst="rect">
            <a:avLst/>
          </a:prstGeom>
          <a:noFill/>
        </p:spPr>
      </p:pic>
      <p:pic>
        <p:nvPicPr>
          <p:cNvPr id="2050" name="Picture 2" descr="C:\Users\GEVAŞLI-065\Desktop\Ekran Alıntısı\16.JPG"/>
          <p:cNvPicPr>
            <a:picLocks noChangeAspect="1" noChangeArrowheads="1"/>
          </p:cNvPicPr>
          <p:nvPr/>
        </p:nvPicPr>
        <p:blipFill>
          <a:blip r:embed="rId3" cstate="print"/>
          <a:srcRect/>
          <a:stretch>
            <a:fillRect/>
          </a:stretch>
        </p:blipFill>
        <p:spPr bwMode="auto">
          <a:xfrm rot="60000">
            <a:off x="1043957" y="2636033"/>
            <a:ext cx="6366421" cy="2465933"/>
          </a:xfrm>
          <a:prstGeom prst="rect">
            <a:avLst/>
          </a:prstGeom>
          <a:noFill/>
        </p:spPr>
      </p:pic>
      <p:sp>
        <p:nvSpPr>
          <p:cNvPr id="5" name="4 Slayt Numarası Yer Tutucusu"/>
          <p:cNvSpPr>
            <a:spLocks noGrp="1"/>
          </p:cNvSpPr>
          <p:nvPr>
            <p:ph type="sldNum" sz="quarter" idx="15"/>
          </p:nvPr>
        </p:nvSpPr>
        <p:spPr>
          <a:xfrm>
            <a:off x="8129016" y="5734050"/>
            <a:ext cx="609600" cy="521208"/>
          </a:xfrm>
          <a:prstGeom prst="rect">
            <a:avLst/>
          </a:prstGeom>
        </p:spPr>
        <p:txBody>
          <a:bodyPr vert="horz" rtlCol="0" anchor="ctr"/>
          <a:lstStyle>
            <a:defPPr>
              <a:defRPr lang="tr-TR"/>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DEFA8C-F947-479F-BE07-76B6B3F80BF1}" type="slidenum">
              <a:rPr lang="tr-TR" smtClean="0"/>
              <a:pPr/>
              <a:t>328</a:t>
            </a:fld>
            <a:endParaRPr lang="tr-TR"/>
          </a:p>
        </p:txBody>
      </p:sp>
    </p:spTree>
    <p:extLst>
      <p:ext uri="{BB962C8B-B14F-4D97-AF65-F5344CB8AC3E}">
        <p14:creationId xmlns:p14="http://schemas.microsoft.com/office/powerpoint/2010/main" val="245778335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İçerik Yer Tutucusu"/>
          <p:cNvSpPr>
            <a:spLocks noGrp="1"/>
          </p:cNvSpPr>
          <p:nvPr>
            <p:ph sz="quarter" idx="1"/>
          </p:nvPr>
        </p:nvSpPr>
        <p:spPr>
          <a:xfrm>
            <a:off x="179512" y="-216024"/>
            <a:ext cx="8964488" cy="6669360"/>
          </a:xfrm>
        </p:spPr>
        <p:txBody>
          <a:bodyPr>
            <a:normAutofit/>
          </a:bodyPr>
          <a:lstStyle/>
          <a:p>
            <a:pPr>
              <a:buNone/>
            </a:pPr>
            <a:endParaRPr lang="tr-TR" sz="1600" b="1" u="sng" dirty="0"/>
          </a:p>
          <a:p>
            <a:pPr>
              <a:buNone/>
            </a:pPr>
            <a:endParaRPr lang="tr-TR" sz="1600" b="1" u="sng" dirty="0"/>
          </a:p>
          <a:p>
            <a:pPr>
              <a:buNone/>
            </a:pPr>
            <a:r>
              <a:rPr lang="tr-TR" sz="1600" b="1" u="sng" dirty="0"/>
              <a:t>Manhattan Uzaklığı</a:t>
            </a:r>
          </a:p>
          <a:p>
            <a:pPr>
              <a:buNone/>
            </a:pPr>
            <a:r>
              <a:rPr lang="tr-TR" sz="1550" dirty="0"/>
              <a:t>Örnekteki veriler kullanılarak 3 değişken için Manhattan uzaklığı aşağıdaki gibi hesaplanır:</a:t>
            </a:r>
          </a:p>
          <a:p>
            <a:pPr>
              <a:buNone/>
            </a:pPr>
            <a:endParaRPr lang="tr-TR" sz="1550" dirty="0"/>
          </a:p>
          <a:p>
            <a:pPr>
              <a:buNone/>
            </a:pPr>
            <a:endParaRPr lang="tr-TR" sz="1550" dirty="0"/>
          </a:p>
          <a:p>
            <a:pPr>
              <a:buNone/>
            </a:pPr>
            <a:r>
              <a:rPr lang="tr-TR" sz="1550" dirty="0"/>
              <a:t>İkinci gözlem ile birinci gözlem arasındaki Manhattan uzaklığı aşağıdaki gibidir:</a:t>
            </a:r>
          </a:p>
          <a:p>
            <a:pPr>
              <a:buNone/>
            </a:pPr>
            <a:endParaRPr lang="tr-TR" sz="1550" dirty="0"/>
          </a:p>
          <a:p>
            <a:pPr>
              <a:buNone/>
            </a:pPr>
            <a:endParaRPr lang="tr-TR" sz="1550" dirty="0"/>
          </a:p>
          <a:p>
            <a:pPr>
              <a:buNone/>
            </a:pPr>
            <a:r>
              <a:rPr lang="tr-TR" sz="1550" dirty="0"/>
              <a:t>Üçüncü gözlem ile ikinci gözlem arasındaki Manhattan uzaklığı aşağıdaki gibidir:</a:t>
            </a:r>
          </a:p>
          <a:p>
            <a:pPr>
              <a:buNone/>
            </a:pPr>
            <a:endParaRPr lang="tr-TR" sz="1550" dirty="0"/>
          </a:p>
          <a:p>
            <a:pPr>
              <a:buNone/>
            </a:pPr>
            <a:endParaRPr lang="tr-TR" sz="1550" dirty="0"/>
          </a:p>
          <a:p>
            <a:pPr>
              <a:buNone/>
            </a:pPr>
            <a:r>
              <a:rPr lang="tr-TR" sz="1550" dirty="0"/>
              <a:t>Tüm gözlemlerin birbirlerine olan uzaklıkları hesaplandığında aşağıdaki sonuçlar elde edilir:</a:t>
            </a:r>
          </a:p>
          <a:p>
            <a:pPr>
              <a:buNone/>
            </a:pPr>
            <a:endParaRPr lang="tr-TR" sz="1550" dirty="0"/>
          </a:p>
          <a:p>
            <a:pPr>
              <a:buNone/>
            </a:pPr>
            <a:endParaRPr lang="tr-TR" sz="1550" dirty="0"/>
          </a:p>
          <a:p>
            <a:pPr>
              <a:buNone/>
            </a:pPr>
            <a:endParaRPr lang="tr-TR" sz="1550" dirty="0"/>
          </a:p>
        </p:txBody>
      </p:sp>
      <p:pic>
        <p:nvPicPr>
          <p:cNvPr id="3074" name="Picture 2" descr="C:\Users\GEVAŞLI-065\Desktop\Ekran Alıntısı\17.JPG"/>
          <p:cNvPicPr>
            <a:picLocks noChangeAspect="1" noChangeArrowheads="1"/>
          </p:cNvPicPr>
          <p:nvPr/>
        </p:nvPicPr>
        <p:blipFill>
          <a:blip r:embed="rId2" cstate="print"/>
          <a:srcRect/>
          <a:stretch>
            <a:fillRect/>
          </a:stretch>
        </p:blipFill>
        <p:spPr bwMode="auto">
          <a:xfrm>
            <a:off x="1043608" y="1041365"/>
            <a:ext cx="4968552" cy="515427"/>
          </a:xfrm>
          <a:prstGeom prst="rect">
            <a:avLst/>
          </a:prstGeom>
          <a:noFill/>
        </p:spPr>
      </p:pic>
      <p:pic>
        <p:nvPicPr>
          <p:cNvPr id="3075" name="Picture 3" descr="C:\Users\GEVAŞLI-065\Desktop\Ekran Alıntısı\18.JPG"/>
          <p:cNvPicPr>
            <a:picLocks noChangeAspect="1" noChangeArrowheads="1"/>
          </p:cNvPicPr>
          <p:nvPr/>
        </p:nvPicPr>
        <p:blipFill>
          <a:blip r:embed="rId3" cstate="print"/>
          <a:srcRect/>
          <a:stretch>
            <a:fillRect/>
          </a:stretch>
        </p:blipFill>
        <p:spPr bwMode="auto">
          <a:xfrm>
            <a:off x="1763688" y="2034969"/>
            <a:ext cx="3528392" cy="457927"/>
          </a:xfrm>
          <a:prstGeom prst="rect">
            <a:avLst/>
          </a:prstGeom>
          <a:noFill/>
        </p:spPr>
      </p:pic>
      <p:pic>
        <p:nvPicPr>
          <p:cNvPr id="3076" name="Picture 4" descr="C:\Users\GEVAŞLI-065\Desktop\Ekran Alıntısı\19.JPG"/>
          <p:cNvPicPr>
            <a:picLocks noChangeAspect="1" noChangeArrowheads="1"/>
          </p:cNvPicPr>
          <p:nvPr/>
        </p:nvPicPr>
        <p:blipFill>
          <a:blip r:embed="rId4" cstate="print"/>
          <a:srcRect/>
          <a:stretch>
            <a:fillRect/>
          </a:stretch>
        </p:blipFill>
        <p:spPr bwMode="auto">
          <a:xfrm>
            <a:off x="1691680" y="2924945"/>
            <a:ext cx="3684187" cy="432047"/>
          </a:xfrm>
          <a:prstGeom prst="rect">
            <a:avLst/>
          </a:prstGeom>
          <a:noFill/>
        </p:spPr>
      </p:pic>
      <p:pic>
        <p:nvPicPr>
          <p:cNvPr id="3077" name="Picture 5" descr="C:\Users\GEVAŞLI-065\Desktop\Ekran Alıntısı\20.JPG"/>
          <p:cNvPicPr>
            <a:picLocks noChangeAspect="1" noChangeArrowheads="1"/>
          </p:cNvPicPr>
          <p:nvPr/>
        </p:nvPicPr>
        <p:blipFill>
          <a:blip r:embed="rId5" cstate="print"/>
          <a:srcRect/>
          <a:stretch>
            <a:fillRect/>
          </a:stretch>
        </p:blipFill>
        <p:spPr bwMode="auto">
          <a:xfrm rot="-60000">
            <a:off x="1691680" y="4045737"/>
            <a:ext cx="4680520" cy="2246899"/>
          </a:xfrm>
          <a:prstGeom prst="rect">
            <a:avLst/>
          </a:prstGeom>
          <a:noFill/>
        </p:spPr>
      </p:pic>
      <p:sp>
        <p:nvSpPr>
          <p:cNvPr id="7" name="6 Slayt Numarası Yer Tutucusu"/>
          <p:cNvSpPr>
            <a:spLocks noGrp="1"/>
          </p:cNvSpPr>
          <p:nvPr>
            <p:ph type="sldNum" sz="quarter" idx="15"/>
          </p:nvPr>
        </p:nvSpPr>
        <p:spPr>
          <a:xfrm>
            <a:off x="8129016" y="5734050"/>
            <a:ext cx="609600" cy="521208"/>
          </a:xfrm>
          <a:prstGeom prst="rect">
            <a:avLst/>
          </a:prstGeom>
        </p:spPr>
        <p:txBody>
          <a:bodyPr vert="horz" rtlCol="0" anchor="ctr"/>
          <a:lstStyle>
            <a:defPPr>
              <a:defRPr lang="tr-TR"/>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DEFA8C-F947-479F-BE07-76B6B3F80BF1}" type="slidenum">
              <a:rPr lang="tr-TR" smtClean="0"/>
              <a:pPr/>
              <a:t>329</a:t>
            </a:fld>
            <a:endParaRPr lang="tr-TR"/>
          </a:p>
        </p:txBody>
      </p:sp>
    </p:spTree>
    <p:extLst>
      <p:ext uri="{BB962C8B-B14F-4D97-AF65-F5344CB8AC3E}">
        <p14:creationId xmlns:p14="http://schemas.microsoft.com/office/powerpoint/2010/main" val="1749177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a:t>2.5. Veri Ambarını  İçerdiği Veri</a:t>
            </a:r>
          </a:p>
        </p:txBody>
      </p:sp>
      <p:sp>
        <p:nvSpPr>
          <p:cNvPr id="3" name="İçerik Yer Tutucusu 2"/>
          <p:cNvSpPr>
            <a:spLocks noGrp="1"/>
          </p:cNvSpPr>
          <p:nvPr>
            <p:ph idx="1"/>
          </p:nvPr>
        </p:nvSpPr>
        <p:spPr/>
        <p:txBody>
          <a:bodyPr>
            <a:noAutofit/>
          </a:bodyPr>
          <a:lstStyle/>
          <a:p>
            <a:r>
              <a:rPr lang="tr-TR" sz="2800" dirty="0"/>
              <a:t>Veri ambarı, içerdiği veri açısından da göz önüne alındığında farklı bir yapıya sahip olduğu anlaşılacaktır.</a:t>
            </a:r>
          </a:p>
          <a:p>
            <a:r>
              <a:rPr lang="tr-TR" sz="2800" dirty="0"/>
              <a:t>Aşağıda veri ambarının içerdiği veriyi sınıflandırıyoruz.</a:t>
            </a:r>
          </a:p>
          <a:p>
            <a:pPr lvl="1"/>
            <a:r>
              <a:rPr lang="tr-TR" sz="2800" dirty="0" err="1"/>
              <a:t>Metadata</a:t>
            </a:r>
            <a:endParaRPr lang="tr-TR" sz="2800" dirty="0"/>
          </a:p>
          <a:p>
            <a:pPr lvl="1"/>
            <a:r>
              <a:rPr lang="tr-TR" sz="2800" dirty="0"/>
              <a:t>Ayrıntı veri</a:t>
            </a:r>
          </a:p>
          <a:p>
            <a:pPr lvl="1"/>
            <a:r>
              <a:rPr lang="tr-TR" sz="2800" dirty="0"/>
              <a:t>Eski ayrıntı veri</a:t>
            </a:r>
          </a:p>
          <a:p>
            <a:pPr lvl="1"/>
            <a:r>
              <a:rPr lang="tr-TR" sz="2800" dirty="0"/>
              <a:t>Düşük düzeyde özetlenmiş veri</a:t>
            </a:r>
          </a:p>
          <a:p>
            <a:pPr lvl="1"/>
            <a:r>
              <a:rPr lang="tr-TR" sz="2800" dirty="0"/>
              <a:t>Yüksek düzeyde özetlenmiş veri</a:t>
            </a:r>
          </a:p>
        </p:txBody>
      </p:sp>
    </p:spTree>
    <p:extLst>
      <p:ext uri="{BB962C8B-B14F-4D97-AF65-F5344CB8AC3E}">
        <p14:creationId xmlns:p14="http://schemas.microsoft.com/office/powerpoint/2010/main" val="305935738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İçerik Yer Tutucusu"/>
          <p:cNvSpPr>
            <a:spLocks noGrp="1"/>
          </p:cNvSpPr>
          <p:nvPr>
            <p:ph sz="quarter" idx="1"/>
          </p:nvPr>
        </p:nvSpPr>
        <p:spPr>
          <a:xfrm>
            <a:off x="0" y="171400"/>
            <a:ext cx="9144000" cy="6858000"/>
          </a:xfrm>
        </p:spPr>
        <p:txBody>
          <a:bodyPr>
            <a:normAutofit/>
          </a:bodyPr>
          <a:lstStyle/>
          <a:p>
            <a:pPr>
              <a:buNone/>
            </a:pPr>
            <a:r>
              <a:rPr lang="tr-TR" sz="1600" b="1" u="sng" dirty="0" err="1"/>
              <a:t>Minkowski</a:t>
            </a:r>
            <a:r>
              <a:rPr lang="tr-TR" sz="1600" b="1" u="sng" dirty="0"/>
              <a:t> Uzaklığı</a:t>
            </a:r>
          </a:p>
          <a:p>
            <a:pPr>
              <a:buNone/>
            </a:pPr>
            <a:r>
              <a:rPr lang="tr-TR" sz="1550" dirty="0"/>
              <a:t>Örnekteki veriler kullanılarak 3 değişken için </a:t>
            </a:r>
            <a:r>
              <a:rPr lang="tr-TR" sz="1550" dirty="0" err="1"/>
              <a:t>Minkowski</a:t>
            </a:r>
            <a:r>
              <a:rPr lang="tr-TR" sz="1550" dirty="0"/>
              <a:t> uzaklığı aşağıdaki gibi hesaplanır:</a:t>
            </a:r>
          </a:p>
          <a:p>
            <a:pPr>
              <a:buNone/>
            </a:pPr>
            <a:endParaRPr lang="tr-TR" sz="1550" dirty="0"/>
          </a:p>
          <a:p>
            <a:pPr>
              <a:buNone/>
            </a:pPr>
            <a:endParaRPr lang="tr-TR" sz="1550" dirty="0"/>
          </a:p>
          <a:p>
            <a:pPr>
              <a:buNone/>
            </a:pPr>
            <a:r>
              <a:rPr lang="tr-TR" sz="1550" dirty="0"/>
              <a:t>m=3 varsayımı altında ikinci gözlem ile birinci gözlem arasındaki </a:t>
            </a:r>
            <a:r>
              <a:rPr lang="tr-TR" sz="1550" dirty="0" err="1"/>
              <a:t>Minkowski</a:t>
            </a:r>
            <a:r>
              <a:rPr lang="tr-TR" sz="1550" dirty="0"/>
              <a:t> uzaklığı:</a:t>
            </a:r>
          </a:p>
          <a:p>
            <a:pPr>
              <a:buNone/>
            </a:pPr>
            <a:endParaRPr lang="tr-TR" sz="1550" dirty="0"/>
          </a:p>
          <a:p>
            <a:pPr>
              <a:buNone/>
            </a:pPr>
            <a:endParaRPr lang="tr-TR" sz="1550" dirty="0"/>
          </a:p>
          <a:p>
            <a:pPr>
              <a:buNone/>
            </a:pPr>
            <a:endParaRPr lang="tr-TR" sz="1550" dirty="0"/>
          </a:p>
          <a:p>
            <a:pPr>
              <a:buNone/>
            </a:pPr>
            <a:endParaRPr lang="tr-TR" sz="1550" dirty="0"/>
          </a:p>
          <a:p>
            <a:pPr>
              <a:buNone/>
            </a:pPr>
            <a:r>
              <a:rPr lang="tr-TR" sz="1550" dirty="0"/>
              <a:t>m=3 varsayımı altında üçüncü gözlem ile ikinci gözlem arasındaki </a:t>
            </a:r>
            <a:r>
              <a:rPr lang="tr-TR" sz="1550" dirty="0" err="1"/>
              <a:t>Minkowski</a:t>
            </a:r>
            <a:r>
              <a:rPr lang="tr-TR" sz="1550" dirty="0"/>
              <a:t> uzaklığı:</a:t>
            </a:r>
          </a:p>
          <a:p>
            <a:pPr>
              <a:buNone/>
            </a:pPr>
            <a:endParaRPr lang="tr-TR" sz="1550" dirty="0"/>
          </a:p>
          <a:p>
            <a:pPr>
              <a:buNone/>
            </a:pPr>
            <a:endParaRPr lang="tr-TR" sz="1550" dirty="0"/>
          </a:p>
          <a:p>
            <a:pPr>
              <a:buNone/>
            </a:pPr>
            <a:endParaRPr lang="tr-TR" sz="1550" dirty="0"/>
          </a:p>
          <a:p>
            <a:pPr>
              <a:buNone/>
            </a:pPr>
            <a:endParaRPr lang="tr-TR" sz="1550" dirty="0"/>
          </a:p>
          <a:p>
            <a:pPr>
              <a:buNone/>
            </a:pPr>
            <a:r>
              <a:rPr lang="tr-TR" sz="1550" dirty="0"/>
              <a:t>Tüm gözlem arasındaki uzaklıklar hesaplandığında aşağıdaki sonuçlar elde edilir:</a:t>
            </a:r>
          </a:p>
          <a:p>
            <a:pPr>
              <a:buNone/>
            </a:pPr>
            <a:endParaRPr lang="tr-TR" sz="1550" dirty="0"/>
          </a:p>
          <a:p>
            <a:pPr>
              <a:buNone/>
            </a:pPr>
            <a:endParaRPr lang="tr-TR" sz="1550" dirty="0"/>
          </a:p>
          <a:p>
            <a:pPr>
              <a:buNone/>
            </a:pPr>
            <a:endParaRPr lang="tr-TR" sz="1550" dirty="0"/>
          </a:p>
          <a:p>
            <a:pPr>
              <a:buNone/>
            </a:pPr>
            <a:endParaRPr lang="tr-TR" sz="1550" dirty="0"/>
          </a:p>
          <a:p>
            <a:pPr>
              <a:buNone/>
            </a:pPr>
            <a:endParaRPr lang="tr-TR" sz="1550" dirty="0"/>
          </a:p>
          <a:p>
            <a:pPr>
              <a:buNone/>
            </a:pPr>
            <a:endParaRPr lang="tr-TR" sz="1550" dirty="0"/>
          </a:p>
          <a:p>
            <a:pPr>
              <a:buNone/>
            </a:pPr>
            <a:endParaRPr lang="tr-TR" sz="1600" b="1" u="sng" dirty="0"/>
          </a:p>
        </p:txBody>
      </p:sp>
      <p:pic>
        <p:nvPicPr>
          <p:cNvPr id="4098" name="Picture 2" descr="C:\Users\GEVAŞLI-065\Desktop\Ekran Alıntısı\21.JPG"/>
          <p:cNvPicPr>
            <a:picLocks noChangeAspect="1" noChangeArrowheads="1"/>
          </p:cNvPicPr>
          <p:nvPr/>
        </p:nvPicPr>
        <p:blipFill>
          <a:blip r:embed="rId2" cstate="print"/>
          <a:srcRect/>
          <a:stretch>
            <a:fillRect/>
          </a:stretch>
        </p:blipFill>
        <p:spPr bwMode="auto">
          <a:xfrm>
            <a:off x="1331641" y="848306"/>
            <a:ext cx="4896544" cy="636478"/>
          </a:xfrm>
          <a:prstGeom prst="rect">
            <a:avLst/>
          </a:prstGeom>
          <a:noFill/>
        </p:spPr>
      </p:pic>
      <p:pic>
        <p:nvPicPr>
          <p:cNvPr id="4099" name="Picture 3" descr="C:\Users\GEVAŞLI-065\Desktop\Ekran Alıntısı\22.JPG"/>
          <p:cNvPicPr>
            <a:picLocks noChangeAspect="1" noChangeArrowheads="1"/>
          </p:cNvPicPr>
          <p:nvPr/>
        </p:nvPicPr>
        <p:blipFill>
          <a:blip r:embed="rId3" cstate="print"/>
          <a:srcRect/>
          <a:stretch>
            <a:fillRect/>
          </a:stretch>
        </p:blipFill>
        <p:spPr bwMode="auto">
          <a:xfrm>
            <a:off x="1619672" y="1815667"/>
            <a:ext cx="4464496" cy="1109277"/>
          </a:xfrm>
          <a:prstGeom prst="rect">
            <a:avLst/>
          </a:prstGeom>
          <a:noFill/>
        </p:spPr>
      </p:pic>
      <p:pic>
        <p:nvPicPr>
          <p:cNvPr id="4100" name="Picture 4" descr="C:\Users\GEVAŞLI-065\Desktop\Ekran Alıntısı\23.JPG"/>
          <p:cNvPicPr>
            <a:picLocks noChangeAspect="1" noChangeArrowheads="1"/>
          </p:cNvPicPr>
          <p:nvPr/>
        </p:nvPicPr>
        <p:blipFill>
          <a:blip r:embed="rId4" cstate="print"/>
          <a:srcRect/>
          <a:stretch>
            <a:fillRect/>
          </a:stretch>
        </p:blipFill>
        <p:spPr bwMode="auto">
          <a:xfrm>
            <a:off x="1547665" y="3365314"/>
            <a:ext cx="4320480" cy="1071798"/>
          </a:xfrm>
          <a:prstGeom prst="rect">
            <a:avLst/>
          </a:prstGeom>
          <a:noFill/>
        </p:spPr>
      </p:pic>
      <p:pic>
        <p:nvPicPr>
          <p:cNvPr id="4101" name="Picture 5" descr="C:\Users\GEVAŞLI-065\Desktop\Ekran Alıntısı\24.JPG"/>
          <p:cNvPicPr>
            <a:picLocks noChangeAspect="1" noChangeArrowheads="1"/>
          </p:cNvPicPr>
          <p:nvPr/>
        </p:nvPicPr>
        <p:blipFill>
          <a:blip r:embed="rId5" cstate="print"/>
          <a:srcRect/>
          <a:stretch>
            <a:fillRect/>
          </a:stretch>
        </p:blipFill>
        <p:spPr bwMode="auto">
          <a:xfrm rot="-60000">
            <a:off x="1924044" y="4915212"/>
            <a:ext cx="4032448" cy="1907745"/>
          </a:xfrm>
          <a:prstGeom prst="rect">
            <a:avLst/>
          </a:prstGeom>
          <a:noFill/>
        </p:spPr>
      </p:pic>
      <p:sp>
        <p:nvSpPr>
          <p:cNvPr id="7" name="6 Slayt Numarası Yer Tutucusu"/>
          <p:cNvSpPr>
            <a:spLocks noGrp="1"/>
          </p:cNvSpPr>
          <p:nvPr>
            <p:ph type="sldNum" sz="quarter" idx="15"/>
          </p:nvPr>
        </p:nvSpPr>
        <p:spPr>
          <a:xfrm>
            <a:off x="8129016" y="5734050"/>
            <a:ext cx="609600" cy="521208"/>
          </a:xfrm>
          <a:prstGeom prst="rect">
            <a:avLst/>
          </a:prstGeom>
        </p:spPr>
        <p:txBody>
          <a:bodyPr vert="horz" rtlCol="0" anchor="ctr"/>
          <a:lstStyle>
            <a:defPPr>
              <a:defRPr lang="tr-TR"/>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DEFA8C-F947-479F-BE07-76B6B3F80BF1}" type="slidenum">
              <a:rPr lang="tr-TR" smtClean="0"/>
              <a:pPr/>
              <a:t>330</a:t>
            </a:fld>
            <a:endParaRPr lang="tr-TR"/>
          </a:p>
        </p:txBody>
      </p:sp>
    </p:spTree>
    <p:extLst>
      <p:ext uri="{BB962C8B-B14F-4D97-AF65-F5344CB8AC3E}">
        <p14:creationId xmlns:p14="http://schemas.microsoft.com/office/powerpoint/2010/main" val="267188201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Başlık"/>
          <p:cNvSpPr>
            <a:spLocks noGrp="1"/>
          </p:cNvSpPr>
          <p:nvPr>
            <p:ph type="title"/>
          </p:nvPr>
        </p:nvSpPr>
        <p:spPr>
          <a:xfrm>
            <a:off x="323528" y="58614"/>
            <a:ext cx="8229600" cy="562074"/>
          </a:xfrm>
        </p:spPr>
        <p:txBody>
          <a:bodyPr>
            <a:noAutofit/>
          </a:bodyPr>
          <a:lstStyle/>
          <a:p>
            <a:r>
              <a:rPr lang="tr-TR" sz="2800" dirty="0">
                <a:solidFill>
                  <a:schemeClr val="tx1"/>
                </a:solidFill>
                <a:latin typeface="+mn-lt"/>
              </a:rPr>
              <a:t>6.3.Hiyerarşik Kümeleme</a:t>
            </a:r>
          </a:p>
        </p:txBody>
      </p:sp>
      <p:sp>
        <p:nvSpPr>
          <p:cNvPr id="2" name="1 İçerik Yer Tutucusu"/>
          <p:cNvSpPr>
            <a:spLocks noGrp="1"/>
          </p:cNvSpPr>
          <p:nvPr>
            <p:ph sz="quarter" idx="1"/>
          </p:nvPr>
        </p:nvSpPr>
        <p:spPr>
          <a:xfrm>
            <a:off x="179512" y="548680"/>
            <a:ext cx="8964488" cy="6093296"/>
          </a:xfrm>
        </p:spPr>
        <p:txBody>
          <a:bodyPr>
            <a:normAutofit/>
          </a:bodyPr>
          <a:lstStyle/>
          <a:p>
            <a:pPr>
              <a:buNone/>
            </a:pPr>
            <a:r>
              <a:rPr lang="tr-TR" sz="1600" dirty="0"/>
              <a:t>Kümelerin bir ana küme olarak ele alınması ve sonra aşamalı olarak içerdiği alt</a:t>
            </a:r>
          </a:p>
          <a:p>
            <a:pPr>
              <a:buNone/>
            </a:pPr>
            <a:r>
              <a:rPr lang="tr-TR" sz="1600" dirty="0"/>
              <a:t>kümelere ayrılması veya ayrı ayrı ele alınan kümelerin aşamalı olarak bir küme</a:t>
            </a:r>
          </a:p>
          <a:p>
            <a:pPr>
              <a:buNone/>
            </a:pPr>
            <a:r>
              <a:rPr lang="tr-TR" sz="1600" dirty="0"/>
              <a:t>biçiminde birleştirilmesi esasına dayanır.</a:t>
            </a:r>
          </a:p>
          <a:p>
            <a:pPr>
              <a:buNone/>
            </a:pPr>
            <a:endParaRPr lang="tr-TR" sz="1600" dirty="0"/>
          </a:p>
          <a:p>
            <a:pPr>
              <a:buNone/>
            </a:pPr>
            <a:r>
              <a:rPr lang="tr-TR" sz="2000" b="1" u="sng" dirty="0"/>
              <a:t>6.3.1.Birleştirici Hiyerarşik Yöntemler</a:t>
            </a:r>
          </a:p>
          <a:p>
            <a:pPr>
              <a:buNone/>
            </a:pPr>
            <a:r>
              <a:rPr lang="tr-TR" sz="1600" dirty="0"/>
              <a:t>Ayrı ayrı ele alınan kümelerin aşamalı olarak birleştirilmesini sağlayan yöntemlerdir. </a:t>
            </a:r>
          </a:p>
          <a:p>
            <a:pPr>
              <a:buNone/>
            </a:pPr>
            <a:r>
              <a:rPr lang="tr-TR" sz="1600" dirty="0"/>
              <a:t>Bu yöntemlerden aşağıda belirtilenleri ele alarak inceleyeceğiz:</a:t>
            </a:r>
          </a:p>
          <a:p>
            <a:pPr>
              <a:buNone/>
            </a:pPr>
            <a:r>
              <a:rPr lang="tr-TR" sz="1600" dirty="0"/>
              <a:t>		A) En yakın komşu algoritması</a:t>
            </a:r>
          </a:p>
          <a:p>
            <a:pPr>
              <a:buNone/>
            </a:pPr>
            <a:r>
              <a:rPr lang="tr-TR" sz="1600" dirty="0"/>
              <a:t>		B) En uzak komşu algoritması</a:t>
            </a:r>
          </a:p>
          <a:p>
            <a:pPr>
              <a:buNone/>
            </a:pPr>
            <a:r>
              <a:rPr lang="tr-TR" sz="1600" b="1" u="sng" dirty="0"/>
              <a:t>A) En Yakın Komşu Algoritması</a:t>
            </a:r>
          </a:p>
          <a:p>
            <a:pPr>
              <a:buNone/>
            </a:pPr>
            <a:r>
              <a:rPr lang="tr-TR" sz="1600" dirty="0"/>
              <a:t>Başlangıçta tüm gözlem değerleri birer küme olarak değerlendirilir.Adım adım bu</a:t>
            </a:r>
          </a:p>
          <a:p>
            <a:pPr>
              <a:buNone/>
            </a:pPr>
            <a:r>
              <a:rPr lang="tr-TR" sz="1600" dirty="0"/>
              <a:t>kümeler birleştirilerek yeni kümeler elde edilir.</a:t>
            </a:r>
          </a:p>
          <a:p>
            <a:pPr>
              <a:buNone/>
            </a:pPr>
            <a:r>
              <a:rPr lang="tr-TR" sz="1600" dirty="0"/>
              <a:t>Bu yöntemde öncelikle komşular arasındaki uzaklıklar belirlenir.i ve j gözlem noktaları</a:t>
            </a:r>
          </a:p>
          <a:p>
            <a:pPr>
              <a:buNone/>
            </a:pPr>
            <a:r>
              <a:rPr lang="tr-TR" sz="1600" dirty="0"/>
              <a:t>arasındaki uzaklıkların hesaplanmasında </a:t>
            </a:r>
            <a:r>
              <a:rPr lang="tr-TR" sz="1600" dirty="0" err="1"/>
              <a:t>öklit</a:t>
            </a:r>
            <a:r>
              <a:rPr lang="tr-TR" sz="1600" dirty="0"/>
              <a:t> bağıntısı kullanılabilir.</a:t>
            </a:r>
          </a:p>
          <a:p>
            <a:pPr>
              <a:buNone/>
            </a:pPr>
            <a:endParaRPr lang="tr-TR" sz="1600" dirty="0"/>
          </a:p>
          <a:p>
            <a:pPr>
              <a:buNone/>
            </a:pPr>
            <a:endParaRPr lang="tr-TR" sz="1600" dirty="0"/>
          </a:p>
          <a:p>
            <a:pPr>
              <a:buNone/>
            </a:pPr>
            <a:endParaRPr lang="tr-TR" sz="1600" dirty="0"/>
          </a:p>
          <a:p>
            <a:pPr>
              <a:buNone/>
            </a:pPr>
            <a:r>
              <a:rPr lang="tr-TR" sz="1600" dirty="0"/>
              <a:t>Uzaklıklar göz önüne alınarak </a:t>
            </a:r>
            <a:r>
              <a:rPr lang="tr-TR" sz="1600" dirty="0" err="1"/>
              <a:t>Min</a:t>
            </a:r>
            <a:r>
              <a:rPr lang="tr-TR" sz="1600" dirty="0"/>
              <a:t>  d(</a:t>
            </a:r>
            <a:r>
              <a:rPr lang="tr-TR" sz="1600" i="1" dirty="0"/>
              <a:t>i,j </a:t>
            </a:r>
            <a:r>
              <a:rPr lang="tr-TR" sz="1600" dirty="0"/>
              <a:t>) seçilir.Söz konusu uzaklıkla ilgili satırlar</a:t>
            </a:r>
          </a:p>
          <a:p>
            <a:pPr>
              <a:buNone/>
            </a:pPr>
            <a:r>
              <a:rPr lang="tr-TR" sz="1600" dirty="0"/>
              <a:t>birleştirilerek yeni bir küme elde edilir.Bu duruma göre uzaklıkların yeniden</a:t>
            </a:r>
          </a:p>
          <a:p>
            <a:pPr>
              <a:buNone/>
            </a:pPr>
            <a:r>
              <a:rPr lang="tr-TR" sz="1600" dirty="0"/>
              <a:t>hesaplanması gerekir</a:t>
            </a:r>
          </a:p>
          <a:p>
            <a:pPr>
              <a:buNone/>
            </a:pPr>
            <a:endParaRPr lang="tr-TR" sz="1600" dirty="0"/>
          </a:p>
        </p:txBody>
      </p:sp>
      <p:pic>
        <p:nvPicPr>
          <p:cNvPr id="5122" name="Picture 2" descr="C:\Users\GEVAŞLI-065\Desktop\Ekran Alıntısı\25.JPG"/>
          <p:cNvPicPr>
            <a:picLocks noChangeAspect="1" noChangeArrowheads="1"/>
          </p:cNvPicPr>
          <p:nvPr/>
        </p:nvPicPr>
        <p:blipFill>
          <a:blip r:embed="rId2" cstate="print"/>
          <a:srcRect/>
          <a:stretch>
            <a:fillRect/>
          </a:stretch>
        </p:blipFill>
        <p:spPr bwMode="auto">
          <a:xfrm>
            <a:off x="2555776" y="4725144"/>
            <a:ext cx="2698707" cy="720080"/>
          </a:xfrm>
          <a:prstGeom prst="rect">
            <a:avLst/>
          </a:prstGeom>
          <a:noFill/>
        </p:spPr>
      </p:pic>
      <p:sp>
        <p:nvSpPr>
          <p:cNvPr id="5" name="4 Slayt Numarası Yer Tutucusu"/>
          <p:cNvSpPr>
            <a:spLocks noGrp="1"/>
          </p:cNvSpPr>
          <p:nvPr>
            <p:ph type="sldNum" sz="quarter" idx="15"/>
          </p:nvPr>
        </p:nvSpPr>
        <p:spPr>
          <a:xfrm>
            <a:off x="8129016" y="5734050"/>
            <a:ext cx="609600" cy="521208"/>
          </a:xfrm>
          <a:prstGeom prst="rect">
            <a:avLst/>
          </a:prstGeom>
        </p:spPr>
        <p:txBody>
          <a:bodyPr vert="horz" rtlCol="0" anchor="ctr"/>
          <a:lstStyle>
            <a:defPPr>
              <a:defRPr lang="tr-TR"/>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DEFA8C-F947-479F-BE07-76B6B3F80BF1}" type="slidenum">
              <a:rPr lang="tr-TR" smtClean="0"/>
              <a:pPr/>
              <a:t>331</a:t>
            </a:fld>
            <a:endParaRPr lang="tr-TR"/>
          </a:p>
        </p:txBody>
      </p:sp>
    </p:spTree>
    <p:extLst>
      <p:ext uri="{BB962C8B-B14F-4D97-AF65-F5344CB8AC3E}">
        <p14:creationId xmlns:p14="http://schemas.microsoft.com/office/powerpoint/2010/main" val="283945213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İçerik Yer Tutucusu"/>
          <p:cNvSpPr>
            <a:spLocks noGrp="1"/>
          </p:cNvSpPr>
          <p:nvPr>
            <p:ph sz="quarter" idx="1"/>
          </p:nvPr>
        </p:nvSpPr>
        <p:spPr>
          <a:xfrm>
            <a:off x="323528" y="0"/>
            <a:ext cx="8496944" cy="4873752"/>
          </a:xfrm>
        </p:spPr>
        <p:txBody>
          <a:bodyPr>
            <a:normAutofit/>
          </a:bodyPr>
          <a:lstStyle/>
          <a:p>
            <a:pPr algn="just">
              <a:spcBef>
                <a:spcPts val="0"/>
              </a:spcBef>
              <a:buNone/>
            </a:pPr>
            <a:r>
              <a:rPr lang="tr-TR" sz="1800" dirty="0"/>
              <a:t>Birden fazla gözlem değerine sahip olan iki küme arasındaki uzaklığın</a:t>
            </a:r>
          </a:p>
          <a:p>
            <a:pPr algn="just">
              <a:spcBef>
                <a:spcPts val="0"/>
              </a:spcBef>
              <a:buNone/>
            </a:pPr>
            <a:r>
              <a:rPr lang="tr-TR" sz="1800" dirty="0"/>
              <a:t>belirlenmesi gerektiğinde farklı bir yol izlenir.İki kümenin içerdiği gözlemler</a:t>
            </a:r>
          </a:p>
          <a:p>
            <a:pPr algn="just">
              <a:spcBef>
                <a:spcPts val="0"/>
              </a:spcBef>
              <a:buNone/>
            </a:pPr>
            <a:r>
              <a:rPr lang="tr-TR" sz="1800" dirty="0"/>
              <a:t>arasında </a:t>
            </a:r>
            <a:r>
              <a:rPr lang="tr-TR" sz="1800" b="1" dirty="0"/>
              <a:t>“birbirine en yakın olanların uzaklığı” </a:t>
            </a:r>
            <a:r>
              <a:rPr lang="tr-TR" sz="1800" dirty="0"/>
              <a:t>iki kümenin birbirine</a:t>
            </a:r>
          </a:p>
          <a:p>
            <a:pPr algn="just">
              <a:spcBef>
                <a:spcPts val="0"/>
              </a:spcBef>
              <a:buNone/>
            </a:pPr>
            <a:r>
              <a:rPr lang="tr-TR" sz="1800" dirty="0"/>
              <a:t>olan uzaklığı olarak ifade edilir.</a:t>
            </a:r>
          </a:p>
          <a:p>
            <a:pPr algn="just"/>
            <a:endParaRPr lang="tr-TR" sz="1800" dirty="0"/>
          </a:p>
          <a:p>
            <a:pPr algn="just"/>
            <a:endParaRPr lang="tr-TR" sz="1800" dirty="0"/>
          </a:p>
          <a:p>
            <a:pPr algn="just"/>
            <a:endParaRPr lang="tr-TR" sz="1800" dirty="0"/>
          </a:p>
          <a:p>
            <a:pPr algn="just"/>
            <a:endParaRPr lang="tr-TR" sz="1800" dirty="0"/>
          </a:p>
          <a:p>
            <a:pPr algn="just"/>
            <a:endParaRPr lang="tr-TR" sz="1800" dirty="0"/>
          </a:p>
          <a:p>
            <a:pPr algn="just"/>
            <a:endParaRPr lang="tr-TR" sz="1800" dirty="0"/>
          </a:p>
          <a:p>
            <a:pPr algn="just"/>
            <a:endParaRPr lang="tr-TR" sz="1800" dirty="0"/>
          </a:p>
          <a:p>
            <a:pPr algn="just">
              <a:buNone/>
            </a:pPr>
            <a:r>
              <a:rPr lang="tr-TR" sz="1800" b="1" u="sng" dirty="0"/>
              <a:t>ÖRNEK</a:t>
            </a:r>
          </a:p>
          <a:p>
            <a:pPr>
              <a:spcBef>
                <a:spcPts val="0"/>
              </a:spcBef>
              <a:buNone/>
            </a:pPr>
            <a:r>
              <a:rPr lang="tr-TR" sz="1800" dirty="0"/>
              <a:t>Aşağıdaki tabloda verilen 5 adet gözlemi göz önüne alalım.Bu veriler üzerinde</a:t>
            </a:r>
          </a:p>
          <a:p>
            <a:pPr>
              <a:spcBef>
                <a:spcPts val="0"/>
              </a:spcBef>
              <a:buNone/>
            </a:pPr>
            <a:r>
              <a:rPr lang="tr-TR" sz="1800" b="1" u="sng" dirty="0"/>
              <a:t>en yakın komşu algoritması</a:t>
            </a:r>
            <a:r>
              <a:rPr lang="tr-TR" sz="1800" dirty="0"/>
              <a:t>nı kullanarak kümeleme işlemlerini yapmak</a:t>
            </a:r>
          </a:p>
          <a:p>
            <a:pPr>
              <a:spcBef>
                <a:spcPts val="0"/>
              </a:spcBef>
              <a:buNone/>
            </a:pPr>
            <a:r>
              <a:rPr lang="tr-TR" sz="1800" dirty="0"/>
              <a:t>istiyoruz.</a:t>
            </a:r>
          </a:p>
          <a:p>
            <a:pPr algn="just"/>
            <a:endParaRPr lang="tr-TR" sz="1800" dirty="0"/>
          </a:p>
        </p:txBody>
      </p:sp>
      <p:pic>
        <p:nvPicPr>
          <p:cNvPr id="1026" name="Picture 2" descr="C:\Users\GEVAŞLI-065\Desktop\Ekran Alıntısı\26.JPG"/>
          <p:cNvPicPr>
            <a:picLocks noChangeAspect="1" noChangeArrowheads="1"/>
          </p:cNvPicPr>
          <p:nvPr/>
        </p:nvPicPr>
        <p:blipFill>
          <a:blip r:embed="rId2" cstate="print"/>
          <a:srcRect/>
          <a:stretch>
            <a:fillRect/>
          </a:stretch>
        </p:blipFill>
        <p:spPr bwMode="auto">
          <a:xfrm rot="60000">
            <a:off x="2720624" y="1223587"/>
            <a:ext cx="3096344" cy="2414441"/>
          </a:xfrm>
          <a:prstGeom prst="rect">
            <a:avLst/>
          </a:prstGeom>
          <a:noFill/>
        </p:spPr>
      </p:pic>
      <p:pic>
        <p:nvPicPr>
          <p:cNvPr id="5" name="Picture 2" descr="C:\Users\GEVAŞLI-065\Desktop\Ekran Alıntısı\27.JPG"/>
          <p:cNvPicPr>
            <a:picLocks noChangeAspect="1" noChangeArrowheads="1"/>
          </p:cNvPicPr>
          <p:nvPr/>
        </p:nvPicPr>
        <p:blipFill>
          <a:blip r:embed="rId3" cstate="print"/>
          <a:srcRect/>
          <a:stretch>
            <a:fillRect/>
          </a:stretch>
        </p:blipFill>
        <p:spPr bwMode="auto">
          <a:xfrm>
            <a:off x="2555776" y="4509120"/>
            <a:ext cx="3762898" cy="2276872"/>
          </a:xfrm>
          <a:prstGeom prst="rect">
            <a:avLst/>
          </a:prstGeom>
          <a:noFill/>
        </p:spPr>
      </p:pic>
      <p:sp>
        <p:nvSpPr>
          <p:cNvPr id="6" name="5 Slayt Numarası Yer Tutucusu"/>
          <p:cNvSpPr>
            <a:spLocks noGrp="1"/>
          </p:cNvSpPr>
          <p:nvPr>
            <p:ph type="sldNum" sz="quarter" idx="15"/>
          </p:nvPr>
        </p:nvSpPr>
        <p:spPr>
          <a:xfrm>
            <a:off x="8129016" y="5734050"/>
            <a:ext cx="609600" cy="521208"/>
          </a:xfrm>
          <a:prstGeom prst="rect">
            <a:avLst/>
          </a:prstGeom>
        </p:spPr>
        <p:txBody>
          <a:bodyPr vert="horz" rtlCol="0" anchor="ctr"/>
          <a:lstStyle>
            <a:defPPr>
              <a:defRPr lang="tr-TR"/>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DEFA8C-F947-479F-BE07-76B6B3F80BF1}" type="slidenum">
              <a:rPr lang="tr-TR" smtClean="0"/>
              <a:pPr/>
              <a:t>332</a:t>
            </a:fld>
            <a:endParaRPr lang="tr-TR"/>
          </a:p>
        </p:txBody>
      </p:sp>
    </p:spTree>
    <p:extLst>
      <p:ext uri="{BB962C8B-B14F-4D97-AF65-F5344CB8AC3E}">
        <p14:creationId xmlns:p14="http://schemas.microsoft.com/office/powerpoint/2010/main" val="340914020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GEVAŞLI-065\Desktop\Ekran Alıntısı\28.JPG"/>
          <p:cNvPicPr>
            <a:picLocks noGrp="1" noChangeAspect="1" noChangeArrowheads="1"/>
          </p:cNvPicPr>
          <p:nvPr>
            <p:ph sz="quarter" idx="1"/>
          </p:nvPr>
        </p:nvPicPr>
        <p:blipFill>
          <a:blip r:embed="rId2" cstate="print"/>
          <a:srcRect/>
          <a:stretch>
            <a:fillRect/>
          </a:stretch>
        </p:blipFill>
        <p:spPr bwMode="auto">
          <a:xfrm>
            <a:off x="395536" y="2060848"/>
            <a:ext cx="2888948" cy="4725144"/>
          </a:xfrm>
          <a:prstGeom prst="rect">
            <a:avLst/>
          </a:prstGeom>
          <a:noFill/>
        </p:spPr>
      </p:pic>
      <p:sp>
        <p:nvSpPr>
          <p:cNvPr id="6" name="5 Slayt Numarası Yer Tutucusu"/>
          <p:cNvSpPr>
            <a:spLocks noGrp="1"/>
          </p:cNvSpPr>
          <p:nvPr>
            <p:ph type="sldNum" sz="quarter" idx="15"/>
          </p:nvPr>
        </p:nvSpPr>
        <p:spPr>
          <a:xfrm>
            <a:off x="8129016" y="5734050"/>
            <a:ext cx="609600" cy="521208"/>
          </a:xfrm>
          <a:prstGeom prst="rect">
            <a:avLst/>
          </a:prstGeom>
        </p:spPr>
        <p:txBody>
          <a:bodyPr vert="horz" rtlCol="0" anchor="ctr"/>
          <a:lstStyle>
            <a:defPPr>
              <a:defRPr lang="tr-TR"/>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DEFA8C-F947-479F-BE07-76B6B3F80BF1}" type="slidenum">
              <a:rPr lang="tr-TR" smtClean="0"/>
              <a:pPr/>
              <a:t>333</a:t>
            </a:fld>
            <a:endParaRPr lang="tr-TR"/>
          </a:p>
        </p:txBody>
      </p:sp>
      <p:sp>
        <p:nvSpPr>
          <p:cNvPr id="13" name="12 Metin kutusu"/>
          <p:cNvSpPr txBox="1"/>
          <p:nvPr/>
        </p:nvSpPr>
        <p:spPr>
          <a:xfrm>
            <a:off x="0" y="0"/>
            <a:ext cx="8748464" cy="2031325"/>
          </a:xfrm>
          <a:prstGeom prst="rect">
            <a:avLst/>
          </a:prstGeom>
          <a:noFill/>
        </p:spPr>
        <p:txBody>
          <a:bodyPr wrap="square" rtlCol="0">
            <a:spAutoFit/>
          </a:bodyPr>
          <a:lstStyle/>
          <a:p>
            <a:r>
              <a:rPr lang="tr-TR" b="1" u="sng" dirty="0"/>
              <a:t>ADIM 1 :</a:t>
            </a:r>
            <a:r>
              <a:rPr lang="tr-TR" dirty="0"/>
              <a:t>Öncelikle uzaklık tablosunun (matrisinin) hesaplanması gerekiyor. Bunun için </a:t>
            </a:r>
            <a:r>
              <a:rPr lang="tr-TR" dirty="0" err="1"/>
              <a:t>Öklit</a:t>
            </a:r>
            <a:r>
              <a:rPr lang="tr-TR" dirty="0"/>
              <a:t> uzantı ölçüsünü kullanalım.</a:t>
            </a:r>
          </a:p>
          <a:p>
            <a:endParaRPr lang="tr-TR" dirty="0"/>
          </a:p>
          <a:p>
            <a:endParaRPr lang="tr-TR" dirty="0"/>
          </a:p>
          <a:p>
            <a:endParaRPr lang="tr-TR" dirty="0"/>
          </a:p>
          <a:p>
            <a:r>
              <a:rPr lang="tr-TR" dirty="0"/>
              <a:t>Bu formül yardımıyla aşağıdaki hesaplamalar yapılır daha sonra gözlemlere ilişkin uzaklıklar matrisi çıkartılır.</a:t>
            </a:r>
          </a:p>
        </p:txBody>
      </p:sp>
      <p:pic>
        <p:nvPicPr>
          <p:cNvPr id="14" name="Picture 2" descr="C:\Users\GEVAŞLI-065\Desktop\Ekran Alıntısı\25.JPG"/>
          <p:cNvPicPr>
            <a:picLocks noChangeAspect="1" noChangeArrowheads="1"/>
          </p:cNvPicPr>
          <p:nvPr/>
        </p:nvPicPr>
        <p:blipFill>
          <a:blip r:embed="rId3" cstate="print"/>
          <a:srcRect/>
          <a:stretch>
            <a:fillRect/>
          </a:stretch>
        </p:blipFill>
        <p:spPr bwMode="auto">
          <a:xfrm>
            <a:off x="2771800" y="620688"/>
            <a:ext cx="2698707" cy="720080"/>
          </a:xfrm>
          <a:prstGeom prst="rect">
            <a:avLst/>
          </a:prstGeom>
          <a:noFill/>
        </p:spPr>
      </p:pic>
      <p:pic>
        <p:nvPicPr>
          <p:cNvPr id="1027" name="Picture 3" descr="C:\Users\GEVAŞLI-065\Desktop\Ekran Alıntısı\29.JPG"/>
          <p:cNvPicPr>
            <a:picLocks noChangeAspect="1" noChangeArrowheads="1"/>
          </p:cNvPicPr>
          <p:nvPr/>
        </p:nvPicPr>
        <p:blipFill>
          <a:blip r:embed="rId4" cstate="print"/>
          <a:srcRect/>
          <a:stretch>
            <a:fillRect/>
          </a:stretch>
        </p:blipFill>
        <p:spPr bwMode="auto">
          <a:xfrm rot="-60000">
            <a:off x="4016034" y="2677912"/>
            <a:ext cx="4718883" cy="2344317"/>
          </a:xfrm>
          <a:prstGeom prst="rect">
            <a:avLst/>
          </a:prstGeom>
          <a:noFill/>
        </p:spPr>
      </p:pic>
      <p:cxnSp>
        <p:nvCxnSpPr>
          <p:cNvPr id="8" name="7 Düz Ok Bağlayıcısı"/>
          <p:cNvCxnSpPr/>
          <p:nvPr/>
        </p:nvCxnSpPr>
        <p:spPr>
          <a:xfrm>
            <a:off x="3347864" y="4005064"/>
            <a:ext cx="576064"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0361571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İçerik Yer Tutucusu"/>
          <p:cNvSpPr>
            <a:spLocks noGrp="1"/>
          </p:cNvSpPr>
          <p:nvPr>
            <p:ph sz="quarter" idx="1"/>
          </p:nvPr>
        </p:nvSpPr>
        <p:spPr>
          <a:xfrm>
            <a:off x="0" y="0"/>
            <a:ext cx="8676456" cy="6858000"/>
          </a:xfrm>
        </p:spPr>
        <p:txBody>
          <a:bodyPr>
            <a:normAutofit/>
          </a:bodyPr>
          <a:lstStyle/>
          <a:p>
            <a:pPr algn="just">
              <a:buNone/>
            </a:pPr>
            <a:r>
              <a:rPr lang="tr-TR" sz="1800" b="1" u="sng" dirty="0"/>
              <a:t>ADIM 2: </a:t>
            </a:r>
            <a:r>
              <a:rPr lang="tr-TR" sz="1800" dirty="0"/>
              <a:t>Uzaklıklar tablosunda </a:t>
            </a:r>
            <a:r>
              <a:rPr lang="tr-TR" sz="1800" i="1" dirty="0" err="1"/>
              <a:t>Min</a:t>
            </a:r>
            <a:r>
              <a:rPr lang="tr-TR" sz="1800" i="1" dirty="0"/>
              <a:t> d(i,j) </a:t>
            </a:r>
            <a:r>
              <a:rPr lang="tr-TR" sz="1800" dirty="0"/>
              <a:t>hücresinin belirlenmesi gerekiyor.Tablo incelendiğinde </a:t>
            </a:r>
            <a:r>
              <a:rPr lang="tr-TR" sz="1800" i="1" dirty="0" err="1"/>
              <a:t>Min</a:t>
            </a:r>
            <a:r>
              <a:rPr lang="tr-TR" sz="1800" i="1" dirty="0"/>
              <a:t> d(i,j)</a:t>
            </a:r>
            <a:r>
              <a:rPr lang="tr-TR" sz="1800" dirty="0"/>
              <a:t>=1.41 olduğu görülür.O halde bu değerin ilgili olduğu 1 ve 3 numaralı gözlemler ele alınır.Bu iki değer birleştirilerek (1,3) kümesi elde edilir.Şimdi elde edilen bu kümeye göre uzaklıklar matrisini yeniden gözden geçirelim.Bu amaçla (1,3) kümesi ile 2,4 ve 5 numaralı gözlemler arasındaki uzaklıkları belirleyelim.</a:t>
            </a:r>
          </a:p>
          <a:p>
            <a:pPr algn="just">
              <a:buNone/>
            </a:pPr>
            <a:endParaRPr lang="tr-TR" sz="1800" b="1" u="sng" dirty="0"/>
          </a:p>
          <a:p>
            <a:pPr algn="just">
              <a:buNone/>
            </a:pPr>
            <a:endParaRPr lang="tr-TR" sz="1800" b="1" u="sng" dirty="0"/>
          </a:p>
          <a:p>
            <a:pPr algn="just">
              <a:buNone/>
            </a:pPr>
            <a:endParaRPr lang="tr-TR" sz="1800" b="1" u="sng" dirty="0"/>
          </a:p>
          <a:p>
            <a:pPr algn="just">
              <a:buNone/>
            </a:pPr>
            <a:endParaRPr lang="tr-TR" sz="1800" b="1" u="sng" dirty="0"/>
          </a:p>
          <a:p>
            <a:pPr algn="just">
              <a:buNone/>
            </a:pPr>
            <a:endParaRPr lang="tr-TR" sz="1800" b="1" u="sng" dirty="0"/>
          </a:p>
          <a:p>
            <a:pPr algn="just">
              <a:buNone/>
            </a:pPr>
            <a:endParaRPr lang="tr-TR" sz="1800" b="1" u="sng" dirty="0"/>
          </a:p>
          <a:p>
            <a:pPr algn="just">
              <a:buNone/>
            </a:pPr>
            <a:endParaRPr lang="tr-TR" sz="1800" b="1" u="sng" dirty="0"/>
          </a:p>
          <a:p>
            <a:pPr algn="just">
              <a:buNone/>
            </a:pPr>
            <a:r>
              <a:rPr lang="tr-TR" sz="1800" dirty="0"/>
              <a:t>  Yapılan hesaplamalar ile yeni uzaklıklar tablosu aşağıdaki gibi olur</a:t>
            </a:r>
          </a:p>
        </p:txBody>
      </p:sp>
      <p:sp>
        <p:nvSpPr>
          <p:cNvPr id="4" name="3 Slayt Numarası Yer Tutucusu"/>
          <p:cNvSpPr>
            <a:spLocks noGrp="1"/>
          </p:cNvSpPr>
          <p:nvPr>
            <p:ph type="sldNum" sz="quarter" idx="15"/>
          </p:nvPr>
        </p:nvSpPr>
        <p:spPr>
          <a:xfrm>
            <a:off x="8129016" y="5734050"/>
            <a:ext cx="609600" cy="521208"/>
          </a:xfrm>
          <a:prstGeom prst="rect">
            <a:avLst/>
          </a:prstGeom>
        </p:spPr>
        <p:txBody>
          <a:bodyPr vert="horz" rtlCol="0" anchor="ctr"/>
          <a:lstStyle>
            <a:defPPr>
              <a:defRPr lang="tr-TR"/>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DEFA8C-F947-479F-BE07-76B6B3F80BF1}" type="slidenum">
              <a:rPr lang="tr-TR" smtClean="0"/>
              <a:pPr/>
              <a:t>334</a:t>
            </a:fld>
            <a:endParaRPr lang="tr-TR"/>
          </a:p>
        </p:txBody>
      </p:sp>
      <p:pic>
        <p:nvPicPr>
          <p:cNvPr id="2050" name="Picture 2" descr="C:\Users\GEVAŞLI-065\Desktop\Ekran Alıntısı\30.JPG"/>
          <p:cNvPicPr>
            <a:picLocks noChangeAspect="1" noChangeArrowheads="1"/>
          </p:cNvPicPr>
          <p:nvPr/>
        </p:nvPicPr>
        <p:blipFill>
          <a:blip r:embed="rId2" cstate="print"/>
          <a:srcRect/>
          <a:stretch>
            <a:fillRect/>
          </a:stretch>
        </p:blipFill>
        <p:spPr bwMode="auto">
          <a:xfrm rot="-60000">
            <a:off x="845462" y="1760342"/>
            <a:ext cx="6840760" cy="2108329"/>
          </a:xfrm>
          <a:prstGeom prst="rect">
            <a:avLst/>
          </a:prstGeom>
          <a:noFill/>
        </p:spPr>
      </p:pic>
      <p:pic>
        <p:nvPicPr>
          <p:cNvPr id="2051" name="Picture 3" descr="C:\Users\GEVAŞLI-065\Desktop\Ekran Alıntısı\31.JPG"/>
          <p:cNvPicPr>
            <a:picLocks noChangeAspect="1" noChangeArrowheads="1"/>
          </p:cNvPicPr>
          <p:nvPr/>
        </p:nvPicPr>
        <p:blipFill>
          <a:blip r:embed="rId3" cstate="print"/>
          <a:srcRect/>
          <a:stretch>
            <a:fillRect/>
          </a:stretch>
        </p:blipFill>
        <p:spPr bwMode="auto">
          <a:xfrm rot="-60000">
            <a:off x="1638582" y="4612930"/>
            <a:ext cx="4481477" cy="2206132"/>
          </a:xfrm>
          <a:prstGeom prst="rect">
            <a:avLst/>
          </a:prstGeom>
          <a:noFill/>
        </p:spPr>
      </p:pic>
    </p:spTree>
    <p:extLst>
      <p:ext uri="{BB962C8B-B14F-4D97-AF65-F5344CB8AC3E}">
        <p14:creationId xmlns:p14="http://schemas.microsoft.com/office/powerpoint/2010/main" val="425684656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a:xfrm>
            <a:off x="0" y="0"/>
            <a:ext cx="8676456" cy="6858000"/>
          </a:xfrm>
        </p:spPr>
        <p:txBody>
          <a:bodyPr>
            <a:normAutofit/>
          </a:bodyPr>
          <a:lstStyle/>
          <a:p>
            <a:pPr algn="just">
              <a:buNone/>
            </a:pPr>
            <a:r>
              <a:rPr lang="tr-TR" sz="1800" b="1" u="sng" dirty="0"/>
              <a:t>ADIM 3: </a:t>
            </a:r>
            <a:r>
              <a:rPr lang="tr-TR" sz="1800" dirty="0"/>
              <a:t> Uzaklıklar tablosu incelendiğinde </a:t>
            </a:r>
            <a:r>
              <a:rPr lang="tr-TR" sz="1800" i="1" dirty="0" err="1"/>
              <a:t>Min</a:t>
            </a:r>
            <a:r>
              <a:rPr lang="tr-TR" sz="1800" i="1" dirty="0"/>
              <a:t> d(i,j)</a:t>
            </a:r>
            <a:r>
              <a:rPr lang="tr-TR" sz="1800" dirty="0"/>
              <a:t>=2,24 olarak hesaplanır.O halde bu değerin ilgili olduğu 4 ve 5 kümeleri birleştirilerek (4,5) biçiminde bir küme oluşturulacaktır.Elde edilen (4,5) kümesinin diğer (1,3) ve 2 gözlemi ile olan uzaklıklarını belirlemek gerekiyor. </a:t>
            </a:r>
          </a:p>
          <a:p>
            <a:pPr algn="just">
              <a:buNone/>
            </a:pPr>
            <a:endParaRPr lang="tr-TR" sz="1800" dirty="0"/>
          </a:p>
          <a:p>
            <a:pPr algn="just">
              <a:buNone/>
            </a:pPr>
            <a:endParaRPr lang="tr-TR" sz="1800" dirty="0"/>
          </a:p>
          <a:p>
            <a:pPr algn="just">
              <a:buNone/>
            </a:pPr>
            <a:endParaRPr lang="tr-TR" sz="1800" dirty="0"/>
          </a:p>
          <a:p>
            <a:pPr algn="just">
              <a:buNone/>
            </a:pPr>
            <a:endParaRPr lang="tr-TR" sz="1800" dirty="0"/>
          </a:p>
          <a:p>
            <a:pPr algn="just">
              <a:buNone/>
            </a:pPr>
            <a:endParaRPr lang="tr-TR" sz="1800" dirty="0"/>
          </a:p>
          <a:p>
            <a:pPr algn="just">
              <a:buNone/>
            </a:pPr>
            <a:endParaRPr lang="tr-TR" sz="1800" dirty="0"/>
          </a:p>
          <a:p>
            <a:pPr algn="just">
              <a:buNone/>
            </a:pPr>
            <a:endParaRPr lang="tr-TR" sz="1800" dirty="0"/>
          </a:p>
          <a:p>
            <a:pPr algn="just">
              <a:buNone/>
            </a:pPr>
            <a:endParaRPr lang="tr-TR" sz="1800" dirty="0"/>
          </a:p>
          <a:p>
            <a:pPr algn="just">
              <a:buNone/>
            </a:pPr>
            <a:r>
              <a:rPr lang="tr-TR" sz="1800" dirty="0"/>
              <a:t>Bu durumda uzaklıklar tablosu aşağıdaki gibi olur:</a:t>
            </a:r>
          </a:p>
        </p:txBody>
      </p:sp>
      <p:sp>
        <p:nvSpPr>
          <p:cNvPr id="4" name="3 Slayt Numarası Yer Tutucusu"/>
          <p:cNvSpPr>
            <a:spLocks noGrp="1"/>
          </p:cNvSpPr>
          <p:nvPr>
            <p:ph type="sldNum" sz="quarter" idx="15"/>
          </p:nvPr>
        </p:nvSpPr>
        <p:spPr>
          <a:xfrm>
            <a:off x="8129016" y="5734050"/>
            <a:ext cx="609600" cy="521208"/>
          </a:xfrm>
          <a:prstGeom prst="rect">
            <a:avLst/>
          </a:prstGeom>
        </p:spPr>
        <p:txBody>
          <a:bodyPr vert="horz" rtlCol="0" anchor="ctr"/>
          <a:lstStyle>
            <a:defPPr>
              <a:defRPr lang="tr-TR"/>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DEFA8C-F947-479F-BE07-76B6B3F80BF1}" type="slidenum">
              <a:rPr lang="tr-TR" smtClean="0"/>
              <a:pPr/>
              <a:t>335</a:t>
            </a:fld>
            <a:endParaRPr lang="tr-TR"/>
          </a:p>
        </p:txBody>
      </p:sp>
      <p:pic>
        <p:nvPicPr>
          <p:cNvPr id="3074" name="Picture 2" descr="C:\Users\GEVAŞLI-065\Desktop\Ekran Alıntısı\32.JPG"/>
          <p:cNvPicPr>
            <a:picLocks noChangeAspect="1" noChangeArrowheads="1"/>
          </p:cNvPicPr>
          <p:nvPr/>
        </p:nvPicPr>
        <p:blipFill>
          <a:blip r:embed="rId2" cstate="print"/>
          <a:srcRect/>
          <a:stretch>
            <a:fillRect/>
          </a:stretch>
        </p:blipFill>
        <p:spPr bwMode="auto">
          <a:xfrm>
            <a:off x="1907704" y="4509120"/>
            <a:ext cx="4608512" cy="2023425"/>
          </a:xfrm>
          <a:prstGeom prst="rect">
            <a:avLst/>
          </a:prstGeom>
          <a:noFill/>
        </p:spPr>
      </p:pic>
      <p:pic>
        <p:nvPicPr>
          <p:cNvPr id="3075" name="Picture 3" descr="C:\Users\GEVAŞLI-065\Desktop\Ekran Alıntısı\33.JPG"/>
          <p:cNvPicPr>
            <a:picLocks noChangeAspect="1" noChangeArrowheads="1"/>
          </p:cNvPicPr>
          <p:nvPr/>
        </p:nvPicPr>
        <p:blipFill>
          <a:blip r:embed="rId3" cstate="print"/>
          <a:srcRect/>
          <a:stretch>
            <a:fillRect/>
          </a:stretch>
        </p:blipFill>
        <p:spPr bwMode="auto">
          <a:xfrm>
            <a:off x="1259632" y="1268760"/>
            <a:ext cx="6048672" cy="2470329"/>
          </a:xfrm>
          <a:prstGeom prst="rect">
            <a:avLst/>
          </a:prstGeom>
          <a:noFill/>
        </p:spPr>
      </p:pic>
    </p:spTree>
    <p:extLst>
      <p:ext uri="{BB962C8B-B14F-4D97-AF65-F5344CB8AC3E}">
        <p14:creationId xmlns:p14="http://schemas.microsoft.com/office/powerpoint/2010/main" val="215141210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a:xfrm>
            <a:off x="0" y="0"/>
            <a:ext cx="8748464" cy="6858000"/>
          </a:xfrm>
        </p:spPr>
        <p:txBody>
          <a:bodyPr>
            <a:normAutofit/>
          </a:bodyPr>
          <a:lstStyle/>
          <a:p>
            <a:pPr>
              <a:buNone/>
            </a:pPr>
            <a:r>
              <a:rPr lang="tr-TR" sz="1800" b="1" u="sng" dirty="0"/>
              <a:t>ADIM 4: </a:t>
            </a:r>
            <a:r>
              <a:rPr lang="tr-TR" sz="1800" dirty="0"/>
              <a:t>Uzaklıklar  tablosu incelendiğinde </a:t>
            </a:r>
            <a:r>
              <a:rPr lang="tr-TR" sz="1800" dirty="0" err="1"/>
              <a:t>Min</a:t>
            </a:r>
            <a:r>
              <a:rPr lang="tr-TR" sz="1800" dirty="0"/>
              <a:t> d(i,j)=2.83 olduğu görülür.O halde bu uzaklık ile ilgili 2 gözlemi ile (1,3) kümesi birleştirilecektir.Elde edilen (1,2,3) kümesi ile (4,5) kümesi arasındaki uzaklığı belirlemek için kümeler içindeki her bir değeri eşliyoruz ve aralarında en küçük olanı belirliyoruz.</a:t>
            </a:r>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r>
              <a:rPr lang="tr-TR" sz="1800" dirty="0"/>
              <a:t>Yeni uzaklık değerini de içeren uzaklıklar tablosu şu şekildedir:</a:t>
            </a:r>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p:txBody>
      </p:sp>
      <p:sp>
        <p:nvSpPr>
          <p:cNvPr id="4" name="3 Slayt Numarası Yer Tutucusu"/>
          <p:cNvSpPr>
            <a:spLocks noGrp="1"/>
          </p:cNvSpPr>
          <p:nvPr>
            <p:ph type="sldNum" sz="quarter" idx="15"/>
          </p:nvPr>
        </p:nvSpPr>
        <p:spPr>
          <a:xfrm>
            <a:off x="8129016" y="5734050"/>
            <a:ext cx="609600" cy="521208"/>
          </a:xfrm>
          <a:prstGeom prst="rect">
            <a:avLst/>
          </a:prstGeom>
        </p:spPr>
        <p:txBody>
          <a:bodyPr vert="horz" rtlCol="0" anchor="ctr"/>
          <a:lstStyle>
            <a:defPPr>
              <a:defRPr lang="tr-TR"/>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DEFA8C-F947-479F-BE07-76B6B3F80BF1}" type="slidenum">
              <a:rPr lang="tr-TR" smtClean="0"/>
              <a:pPr/>
              <a:t>336</a:t>
            </a:fld>
            <a:endParaRPr lang="tr-TR"/>
          </a:p>
        </p:txBody>
      </p:sp>
      <p:pic>
        <p:nvPicPr>
          <p:cNvPr id="4098" name="Picture 2" descr="C:\Users\GEVAŞLI-065\Desktop\Ekran Alıntısı\34.JPG"/>
          <p:cNvPicPr>
            <a:picLocks noChangeAspect="1" noChangeArrowheads="1"/>
          </p:cNvPicPr>
          <p:nvPr/>
        </p:nvPicPr>
        <p:blipFill>
          <a:blip r:embed="rId2" cstate="print"/>
          <a:srcRect/>
          <a:stretch>
            <a:fillRect/>
          </a:stretch>
        </p:blipFill>
        <p:spPr bwMode="auto">
          <a:xfrm>
            <a:off x="2555776" y="1412776"/>
            <a:ext cx="3168352" cy="2569971"/>
          </a:xfrm>
          <a:prstGeom prst="rect">
            <a:avLst/>
          </a:prstGeom>
          <a:noFill/>
        </p:spPr>
      </p:pic>
      <p:pic>
        <p:nvPicPr>
          <p:cNvPr id="4099" name="Picture 3" descr="C:\Users\GEVAŞLI-065\Desktop\Ekran Alıntısı\35.JPG"/>
          <p:cNvPicPr>
            <a:picLocks noChangeAspect="1" noChangeArrowheads="1"/>
          </p:cNvPicPr>
          <p:nvPr/>
        </p:nvPicPr>
        <p:blipFill>
          <a:blip r:embed="rId3" cstate="print"/>
          <a:srcRect/>
          <a:stretch>
            <a:fillRect/>
          </a:stretch>
        </p:blipFill>
        <p:spPr bwMode="auto">
          <a:xfrm>
            <a:off x="1979712" y="4869160"/>
            <a:ext cx="4392488" cy="1500539"/>
          </a:xfrm>
          <a:prstGeom prst="rect">
            <a:avLst/>
          </a:prstGeom>
          <a:noFill/>
        </p:spPr>
      </p:pic>
    </p:spTree>
    <p:extLst>
      <p:ext uri="{BB962C8B-B14F-4D97-AF65-F5344CB8AC3E}">
        <p14:creationId xmlns:p14="http://schemas.microsoft.com/office/powerpoint/2010/main" val="3249911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a:xfrm>
            <a:off x="0" y="0"/>
            <a:ext cx="8820472" cy="6858000"/>
          </a:xfrm>
        </p:spPr>
        <p:txBody>
          <a:bodyPr>
            <a:normAutofit/>
          </a:bodyPr>
          <a:lstStyle/>
          <a:p>
            <a:pPr algn="just">
              <a:buNone/>
            </a:pPr>
            <a:r>
              <a:rPr lang="tr-TR" sz="1800" b="1" u="sng" dirty="0"/>
              <a:t>ADIM 5: </a:t>
            </a:r>
            <a:r>
              <a:rPr lang="tr-TR" sz="1800" dirty="0"/>
              <a:t>Elde edilen iki küme birleştirilerek sonuç küme bulunur.Bu küme (1,2,3,4,5) gözlemlerinden oluşan kümedir.Uzaklık düzeyi göz önüne alınarak kümeler şu şekilde belirlenmiştir.</a:t>
            </a:r>
          </a:p>
          <a:p>
            <a:pPr algn="just">
              <a:buNone/>
            </a:pPr>
            <a:endParaRPr lang="tr-TR" sz="1800" dirty="0"/>
          </a:p>
          <a:p>
            <a:pPr algn="just">
              <a:buNone/>
            </a:pPr>
            <a:endParaRPr lang="tr-TR" sz="1800" dirty="0"/>
          </a:p>
          <a:p>
            <a:pPr algn="just">
              <a:buNone/>
            </a:pPr>
            <a:endParaRPr lang="tr-TR" sz="1800" dirty="0"/>
          </a:p>
          <a:p>
            <a:pPr algn="just">
              <a:buNone/>
            </a:pPr>
            <a:endParaRPr lang="tr-TR" sz="1800" dirty="0"/>
          </a:p>
          <a:p>
            <a:pPr algn="just">
              <a:buNone/>
            </a:pPr>
            <a:endParaRPr lang="tr-TR" sz="1800" dirty="0"/>
          </a:p>
          <a:p>
            <a:pPr algn="just">
              <a:buNone/>
            </a:pPr>
            <a:endParaRPr lang="tr-TR" sz="1800" dirty="0"/>
          </a:p>
          <a:p>
            <a:pPr algn="just">
              <a:buNone/>
            </a:pPr>
            <a:endParaRPr lang="tr-TR" sz="1800" dirty="0"/>
          </a:p>
          <a:p>
            <a:pPr algn="just">
              <a:buNone/>
            </a:pPr>
            <a:endParaRPr lang="tr-TR" sz="1800" dirty="0"/>
          </a:p>
        </p:txBody>
      </p:sp>
      <p:sp>
        <p:nvSpPr>
          <p:cNvPr id="4" name="3 Slayt Numarası Yer Tutucusu"/>
          <p:cNvSpPr>
            <a:spLocks noGrp="1"/>
          </p:cNvSpPr>
          <p:nvPr>
            <p:ph type="sldNum" sz="quarter" idx="15"/>
          </p:nvPr>
        </p:nvSpPr>
        <p:spPr>
          <a:xfrm>
            <a:off x="8129016" y="5734050"/>
            <a:ext cx="609600" cy="521208"/>
          </a:xfrm>
          <a:prstGeom prst="rect">
            <a:avLst/>
          </a:prstGeom>
        </p:spPr>
        <p:txBody>
          <a:bodyPr vert="horz" rtlCol="0" anchor="ctr"/>
          <a:lstStyle>
            <a:defPPr>
              <a:defRPr lang="tr-TR"/>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DEFA8C-F947-479F-BE07-76B6B3F80BF1}" type="slidenum">
              <a:rPr lang="tr-TR" smtClean="0"/>
              <a:pPr/>
              <a:t>337</a:t>
            </a:fld>
            <a:endParaRPr lang="tr-TR"/>
          </a:p>
        </p:txBody>
      </p:sp>
      <p:pic>
        <p:nvPicPr>
          <p:cNvPr id="5122" name="Picture 2" descr="C:\Users\GEVAŞLI-065\Desktop\Ekran Alıntısı\36.JPG"/>
          <p:cNvPicPr>
            <a:picLocks noChangeAspect="1" noChangeArrowheads="1"/>
          </p:cNvPicPr>
          <p:nvPr/>
        </p:nvPicPr>
        <p:blipFill>
          <a:blip r:embed="rId2" cstate="print"/>
          <a:srcRect/>
          <a:stretch>
            <a:fillRect/>
          </a:stretch>
        </p:blipFill>
        <p:spPr bwMode="auto">
          <a:xfrm>
            <a:off x="2411759" y="980728"/>
            <a:ext cx="3140535" cy="2016224"/>
          </a:xfrm>
          <a:prstGeom prst="rect">
            <a:avLst/>
          </a:prstGeom>
          <a:noFill/>
        </p:spPr>
      </p:pic>
      <p:pic>
        <p:nvPicPr>
          <p:cNvPr id="5123" name="Picture 3" descr="C:\Users\GEVAŞLI-065\Desktop\Ekran Alıntısı\37.JPG"/>
          <p:cNvPicPr>
            <a:picLocks noChangeAspect="1" noChangeArrowheads="1"/>
          </p:cNvPicPr>
          <p:nvPr/>
        </p:nvPicPr>
        <p:blipFill>
          <a:blip r:embed="rId3" cstate="print"/>
          <a:srcRect/>
          <a:stretch>
            <a:fillRect/>
          </a:stretch>
        </p:blipFill>
        <p:spPr bwMode="auto">
          <a:xfrm rot="-60000">
            <a:off x="2843808" y="3140968"/>
            <a:ext cx="2529408" cy="3497123"/>
          </a:xfrm>
          <a:prstGeom prst="rect">
            <a:avLst/>
          </a:prstGeom>
          <a:noFill/>
        </p:spPr>
      </p:pic>
    </p:spTree>
    <p:extLst>
      <p:ext uri="{BB962C8B-B14F-4D97-AF65-F5344CB8AC3E}">
        <p14:creationId xmlns:p14="http://schemas.microsoft.com/office/powerpoint/2010/main" val="209584745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a:xfrm>
            <a:off x="0" y="332656"/>
            <a:ext cx="8748464" cy="6525344"/>
          </a:xfrm>
        </p:spPr>
        <p:txBody>
          <a:bodyPr/>
          <a:lstStyle/>
          <a:p>
            <a:pPr>
              <a:buNone/>
            </a:pPr>
            <a:r>
              <a:rPr lang="tr-TR" sz="2000" b="1" u="sng" dirty="0"/>
              <a:t>B) En Uzak Komşu Algoritması</a:t>
            </a:r>
          </a:p>
          <a:p>
            <a:pPr algn="just">
              <a:buNone/>
            </a:pPr>
            <a:r>
              <a:rPr lang="tr-TR" sz="1800" dirty="0"/>
              <a:t>Yöntem yakın komşu algoritmasına çok benzer;ancak bu kez kümeler</a:t>
            </a:r>
          </a:p>
          <a:p>
            <a:pPr algn="just">
              <a:buNone/>
            </a:pPr>
            <a:r>
              <a:rPr lang="tr-TR" sz="1800" dirty="0"/>
              <a:t>arasındaki uzaklık belirlenirken iki kümenin </a:t>
            </a:r>
            <a:r>
              <a:rPr lang="tr-TR" sz="1800" b="1" dirty="0"/>
              <a:t>birbirine en uzak elemanları</a:t>
            </a:r>
          </a:p>
          <a:p>
            <a:pPr algn="just">
              <a:buNone/>
            </a:pPr>
            <a:r>
              <a:rPr lang="tr-TR" sz="1800" dirty="0"/>
              <a:t>arasındaki mesafe küme arasındaki uzunluk olarak tayin edilir.</a:t>
            </a:r>
          </a:p>
        </p:txBody>
      </p:sp>
      <p:sp>
        <p:nvSpPr>
          <p:cNvPr id="4" name="3 Slayt Numarası Yer Tutucusu"/>
          <p:cNvSpPr>
            <a:spLocks noGrp="1"/>
          </p:cNvSpPr>
          <p:nvPr>
            <p:ph type="sldNum" sz="quarter" idx="15"/>
          </p:nvPr>
        </p:nvSpPr>
        <p:spPr>
          <a:xfrm>
            <a:off x="8129016" y="5734050"/>
            <a:ext cx="609600" cy="521208"/>
          </a:xfrm>
          <a:prstGeom prst="rect">
            <a:avLst/>
          </a:prstGeom>
        </p:spPr>
        <p:txBody>
          <a:bodyPr vert="horz" rtlCol="0" anchor="ctr"/>
          <a:lstStyle>
            <a:defPPr>
              <a:defRPr lang="tr-TR"/>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DEFA8C-F947-479F-BE07-76B6B3F80BF1}" type="slidenum">
              <a:rPr lang="tr-TR" smtClean="0"/>
              <a:pPr/>
              <a:t>338</a:t>
            </a:fld>
            <a:endParaRPr lang="tr-TR"/>
          </a:p>
        </p:txBody>
      </p:sp>
      <p:pic>
        <p:nvPicPr>
          <p:cNvPr id="1026" name="Picture 2" descr="C:\Users\GEVAŞLI-065\Desktop\Ekran Alıntısı\38.JPG"/>
          <p:cNvPicPr>
            <a:picLocks noChangeAspect="1" noChangeArrowheads="1"/>
          </p:cNvPicPr>
          <p:nvPr/>
        </p:nvPicPr>
        <p:blipFill>
          <a:blip r:embed="rId2" cstate="print"/>
          <a:srcRect/>
          <a:stretch>
            <a:fillRect/>
          </a:stretch>
        </p:blipFill>
        <p:spPr bwMode="auto">
          <a:xfrm rot="-60000">
            <a:off x="1369307" y="2108981"/>
            <a:ext cx="5554009" cy="4365104"/>
          </a:xfrm>
          <a:prstGeom prst="rect">
            <a:avLst/>
          </a:prstGeom>
          <a:noFill/>
        </p:spPr>
      </p:pic>
    </p:spTree>
    <p:extLst>
      <p:ext uri="{BB962C8B-B14F-4D97-AF65-F5344CB8AC3E}">
        <p14:creationId xmlns:p14="http://schemas.microsoft.com/office/powerpoint/2010/main" val="371178056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a:xfrm>
            <a:off x="0" y="0"/>
            <a:ext cx="8748464" cy="6858000"/>
          </a:xfrm>
        </p:spPr>
        <p:txBody>
          <a:bodyPr>
            <a:normAutofit/>
          </a:bodyPr>
          <a:lstStyle/>
          <a:p>
            <a:pPr>
              <a:buNone/>
            </a:pPr>
            <a:r>
              <a:rPr lang="tr-TR" sz="1800" b="1" dirty="0"/>
              <a:t>ÖRNEK</a:t>
            </a:r>
          </a:p>
          <a:p>
            <a:pPr algn="just">
              <a:spcBef>
                <a:spcPts val="0"/>
              </a:spcBef>
              <a:buNone/>
            </a:pPr>
            <a:r>
              <a:rPr lang="tr-TR" sz="1800" dirty="0"/>
              <a:t>Aşağıdaki gözlem değerlerini göz önüne alalım.Bu kez kümeleme analizini “en uzak komşu algoritmasına” göre yapacağız.</a:t>
            </a:r>
          </a:p>
          <a:p>
            <a:pPr algn="just">
              <a:spcBef>
                <a:spcPts val="0"/>
              </a:spcBef>
              <a:buNone/>
            </a:pPr>
            <a:endParaRPr lang="tr-TR" sz="1800" dirty="0"/>
          </a:p>
          <a:p>
            <a:pPr algn="just">
              <a:spcBef>
                <a:spcPts val="0"/>
              </a:spcBef>
              <a:buNone/>
            </a:pPr>
            <a:endParaRPr lang="tr-TR" sz="1800" dirty="0"/>
          </a:p>
          <a:p>
            <a:pPr algn="just">
              <a:spcBef>
                <a:spcPts val="0"/>
              </a:spcBef>
              <a:buNone/>
            </a:pPr>
            <a:endParaRPr lang="tr-TR" sz="1800" dirty="0"/>
          </a:p>
          <a:p>
            <a:pPr algn="just">
              <a:spcBef>
                <a:spcPts val="0"/>
              </a:spcBef>
              <a:buNone/>
            </a:pPr>
            <a:endParaRPr lang="tr-TR" sz="1800" dirty="0"/>
          </a:p>
          <a:p>
            <a:pPr algn="just">
              <a:spcBef>
                <a:spcPts val="0"/>
              </a:spcBef>
              <a:buNone/>
            </a:pPr>
            <a:endParaRPr lang="tr-TR" sz="1800" dirty="0"/>
          </a:p>
          <a:p>
            <a:pPr algn="just">
              <a:spcBef>
                <a:spcPts val="0"/>
              </a:spcBef>
              <a:buNone/>
            </a:pPr>
            <a:endParaRPr lang="tr-TR" sz="1800" dirty="0"/>
          </a:p>
          <a:p>
            <a:pPr algn="just">
              <a:spcBef>
                <a:spcPts val="0"/>
              </a:spcBef>
              <a:buNone/>
            </a:pPr>
            <a:endParaRPr lang="tr-TR" sz="1800" dirty="0"/>
          </a:p>
          <a:p>
            <a:pPr algn="just">
              <a:spcBef>
                <a:spcPts val="0"/>
              </a:spcBef>
              <a:buNone/>
            </a:pPr>
            <a:endParaRPr lang="tr-TR" sz="1800" dirty="0"/>
          </a:p>
          <a:p>
            <a:pPr algn="just">
              <a:spcBef>
                <a:spcPts val="0"/>
              </a:spcBef>
              <a:buNone/>
            </a:pPr>
            <a:r>
              <a:rPr lang="tr-TR" sz="1600" b="1" u="sng" dirty="0"/>
              <a:t>ADIM 1: </a:t>
            </a:r>
            <a:r>
              <a:rPr lang="tr-TR" sz="1600" dirty="0"/>
              <a:t>Öncelikle </a:t>
            </a:r>
            <a:r>
              <a:rPr lang="tr-TR" sz="1600" dirty="0" err="1"/>
              <a:t>Öklit</a:t>
            </a:r>
            <a:r>
              <a:rPr lang="tr-TR" sz="1600" dirty="0"/>
              <a:t> uzaklık bağıntısını kullanarak gözlemler arasındaki uzaklıkları belirliyoruz.Bu amaçla aşağıdaki hesaplamalar yapılır:</a:t>
            </a:r>
          </a:p>
        </p:txBody>
      </p:sp>
      <p:sp>
        <p:nvSpPr>
          <p:cNvPr id="4" name="3 Slayt Numarası Yer Tutucusu"/>
          <p:cNvSpPr>
            <a:spLocks noGrp="1"/>
          </p:cNvSpPr>
          <p:nvPr>
            <p:ph type="sldNum" sz="quarter" idx="15"/>
          </p:nvPr>
        </p:nvSpPr>
        <p:spPr>
          <a:xfrm>
            <a:off x="8129016" y="5734050"/>
            <a:ext cx="609600" cy="521208"/>
          </a:xfrm>
          <a:prstGeom prst="rect">
            <a:avLst/>
          </a:prstGeom>
        </p:spPr>
        <p:txBody>
          <a:bodyPr vert="horz" rtlCol="0" anchor="ctr"/>
          <a:lstStyle>
            <a:defPPr>
              <a:defRPr lang="tr-TR"/>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DEFA8C-F947-479F-BE07-76B6B3F80BF1}" type="slidenum">
              <a:rPr lang="tr-TR" smtClean="0"/>
              <a:pPr/>
              <a:t>339</a:t>
            </a:fld>
            <a:endParaRPr lang="tr-TR" dirty="0"/>
          </a:p>
        </p:txBody>
      </p:sp>
      <p:pic>
        <p:nvPicPr>
          <p:cNvPr id="2050" name="Picture 2" descr="C:\Users\GEVAŞLI-065\Desktop\Ekran Alıntısı\39.JPG"/>
          <p:cNvPicPr>
            <a:picLocks noChangeAspect="1" noChangeArrowheads="1"/>
          </p:cNvPicPr>
          <p:nvPr/>
        </p:nvPicPr>
        <p:blipFill>
          <a:blip r:embed="rId2" cstate="print"/>
          <a:srcRect/>
          <a:stretch>
            <a:fillRect/>
          </a:stretch>
        </p:blipFill>
        <p:spPr bwMode="auto">
          <a:xfrm rot="-60000">
            <a:off x="2195736" y="862932"/>
            <a:ext cx="3024336" cy="2254647"/>
          </a:xfrm>
          <a:prstGeom prst="rect">
            <a:avLst/>
          </a:prstGeom>
          <a:noFill/>
        </p:spPr>
      </p:pic>
      <p:pic>
        <p:nvPicPr>
          <p:cNvPr id="1026" name="Picture 2" descr="C:\Users\GEVAŞLI-065\Desktop\Ekran Alıntısı\40.JPG"/>
          <p:cNvPicPr>
            <a:picLocks noChangeAspect="1" noChangeArrowheads="1"/>
          </p:cNvPicPr>
          <p:nvPr/>
        </p:nvPicPr>
        <p:blipFill>
          <a:blip r:embed="rId3" cstate="print"/>
          <a:srcRect/>
          <a:stretch>
            <a:fillRect/>
          </a:stretch>
        </p:blipFill>
        <p:spPr bwMode="auto">
          <a:xfrm>
            <a:off x="539552" y="3717032"/>
            <a:ext cx="3240360" cy="1564857"/>
          </a:xfrm>
          <a:prstGeom prst="rect">
            <a:avLst/>
          </a:prstGeom>
          <a:noFill/>
        </p:spPr>
      </p:pic>
      <p:pic>
        <p:nvPicPr>
          <p:cNvPr id="1028" name="Picture 4" descr="C:\Users\GEVAŞLI-065\Desktop\Ekran Alıntısı\41.JPG"/>
          <p:cNvPicPr>
            <a:picLocks noChangeAspect="1" noChangeArrowheads="1"/>
          </p:cNvPicPr>
          <p:nvPr/>
        </p:nvPicPr>
        <p:blipFill>
          <a:blip r:embed="rId4" cstate="print"/>
          <a:srcRect/>
          <a:stretch>
            <a:fillRect/>
          </a:stretch>
        </p:blipFill>
        <p:spPr bwMode="auto">
          <a:xfrm>
            <a:off x="539552" y="5517232"/>
            <a:ext cx="3292955" cy="1051272"/>
          </a:xfrm>
          <a:prstGeom prst="rect">
            <a:avLst/>
          </a:prstGeom>
          <a:noFill/>
        </p:spPr>
      </p:pic>
      <p:pic>
        <p:nvPicPr>
          <p:cNvPr id="1029" name="Picture 5" descr="C:\Users\GEVAŞLI-065\Desktop\Ekran Alıntısı\42.JPG"/>
          <p:cNvPicPr>
            <a:picLocks noChangeAspect="1" noChangeArrowheads="1"/>
          </p:cNvPicPr>
          <p:nvPr/>
        </p:nvPicPr>
        <p:blipFill>
          <a:blip r:embed="rId5" cstate="print"/>
          <a:srcRect/>
          <a:stretch>
            <a:fillRect/>
          </a:stretch>
        </p:blipFill>
        <p:spPr bwMode="auto">
          <a:xfrm>
            <a:off x="4283968" y="3573016"/>
            <a:ext cx="3358789" cy="2996952"/>
          </a:xfrm>
          <a:prstGeom prst="rect">
            <a:avLst/>
          </a:prstGeom>
          <a:noFill/>
        </p:spPr>
      </p:pic>
    </p:spTree>
    <p:extLst>
      <p:ext uri="{BB962C8B-B14F-4D97-AF65-F5344CB8AC3E}">
        <p14:creationId xmlns:p14="http://schemas.microsoft.com/office/powerpoint/2010/main" val="249988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67544" y="692696"/>
            <a:ext cx="8229600" cy="4526280"/>
          </a:xfrm>
        </p:spPr>
        <p:txBody>
          <a:bodyPr/>
          <a:lstStyle/>
          <a:p>
            <a:r>
              <a:rPr lang="tr-TR" b="1" dirty="0"/>
              <a:t>2.5.1.</a:t>
            </a:r>
            <a:r>
              <a:rPr lang="tr-TR" b="1" dirty="0" err="1"/>
              <a:t>Metadata</a:t>
            </a:r>
            <a:endParaRPr lang="tr-TR" b="1" dirty="0"/>
          </a:p>
          <a:p>
            <a:endParaRPr lang="tr-TR" b="1" dirty="0"/>
          </a:p>
          <a:p>
            <a:r>
              <a:rPr lang="tr-TR" dirty="0"/>
              <a:t>Veri ambarının en önemli bileşenlerinden biri </a:t>
            </a:r>
            <a:r>
              <a:rPr lang="tr-TR" i="1" dirty="0" err="1"/>
              <a:t>metadata</a:t>
            </a:r>
            <a:r>
              <a:rPr lang="tr-TR" i="1" dirty="0"/>
              <a:t> </a:t>
            </a:r>
            <a:r>
              <a:rPr lang="tr-TR" dirty="0" err="1"/>
              <a:t>dır</a:t>
            </a:r>
            <a:r>
              <a:rPr lang="tr-TR" dirty="0"/>
              <a:t>.</a:t>
            </a:r>
          </a:p>
          <a:p>
            <a:r>
              <a:rPr lang="tr-TR" dirty="0" err="1"/>
              <a:t>Metadata</a:t>
            </a:r>
            <a:r>
              <a:rPr lang="tr-TR" dirty="0"/>
              <a:t> doğrudan </a:t>
            </a:r>
            <a:r>
              <a:rPr lang="tr-TR" dirty="0" err="1"/>
              <a:t>işlemsel</a:t>
            </a:r>
            <a:r>
              <a:rPr lang="tr-TR" dirty="0"/>
              <a:t> çevreden gelen veriyi içermez.</a:t>
            </a:r>
          </a:p>
          <a:p>
            <a:r>
              <a:rPr lang="tr-TR" dirty="0" err="1"/>
              <a:t>Metadata</a:t>
            </a:r>
            <a:r>
              <a:rPr lang="tr-TR" dirty="0"/>
              <a:t> veri ambarı içindeki veriden ayrı bir yerdedir. </a:t>
            </a:r>
          </a:p>
          <a:p>
            <a:endParaRPr lang="tr-TR" dirty="0"/>
          </a:p>
        </p:txBody>
      </p:sp>
    </p:spTree>
    <p:extLst>
      <p:ext uri="{BB962C8B-B14F-4D97-AF65-F5344CB8AC3E}">
        <p14:creationId xmlns:p14="http://schemas.microsoft.com/office/powerpoint/2010/main" val="106228181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a:xfrm>
            <a:off x="179512" y="0"/>
            <a:ext cx="8568952" cy="6669360"/>
          </a:xfrm>
        </p:spPr>
        <p:txBody>
          <a:bodyPr>
            <a:normAutofit/>
          </a:bodyPr>
          <a:lstStyle/>
          <a:p>
            <a:pPr>
              <a:buNone/>
            </a:pPr>
            <a:r>
              <a:rPr lang="tr-TR" sz="1800" dirty="0"/>
              <a:t>Gözlemlere ilişkin uzaklık matrisi şu şekilde olacaktır:</a:t>
            </a:r>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lgn="just">
              <a:buNone/>
            </a:pPr>
            <a:endParaRPr lang="tr-TR" sz="1800" b="1" u="sng" dirty="0"/>
          </a:p>
          <a:p>
            <a:pPr algn="just">
              <a:buNone/>
            </a:pPr>
            <a:r>
              <a:rPr lang="tr-TR" sz="1800" b="1" u="sng" dirty="0"/>
              <a:t>ADIM 2: </a:t>
            </a:r>
            <a:r>
              <a:rPr lang="tr-TR" sz="1800" dirty="0"/>
              <a:t>Uzaklıklar tablosunda </a:t>
            </a:r>
            <a:r>
              <a:rPr lang="tr-TR" sz="1800" dirty="0" err="1"/>
              <a:t>Min</a:t>
            </a:r>
            <a:r>
              <a:rPr lang="tr-TR" sz="1800" dirty="0"/>
              <a:t> d(i,j)=1.41 olduğu görülür.Bu değere sahip iki hücre bulunmaktadır.Bu değere sahip (1,4) ve (2,3) hücreleri bulunmaktadır.Herhangi birini seçebiliriz. Biz 1 ve 4 numaralı gözlemleri ele alarak (1,4) kümesini oluşturalım.(1,4) kümesi ile  2,3 ve 5 numaralı gözlemler arasındaki uzaklıkları hesaplayarak  </a:t>
            </a:r>
            <a:r>
              <a:rPr lang="tr-TR" sz="1800" b="1" dirty="0"/>
              <a:t>birbirine en uzak olan gözlemler </a:t>
            </a:r>
            <a:r>
              <a:rPr lang="tr-TR" sz="1800" dirty="0"/>
              <a:t>seçilir.</a:t>
            </a:r>
          </a:p>
        </p:txBody>
      </p:sp>
      <p:sp>
        <p:nvSpPr>
          <p:cNvPr id="4" name="3 Slayt Numarası Yer Tutucusu"/>
          <p:cNvSpPr>
            <a:spLocks noGrp="1"/>
          </p:cNvSpPr>
          <p:nvPr>
            <p:ph type="sldNum" sz="quarter" idx="15"/>
          </p:nvPr>
        </p:nvSpPr>
        <p:spPr>
          <a:xfrm>
            <a:off x="8129016" y="5734050"/>
            <a:ext cx="609600" cy="521208"/>
          </a:xfrm>
          <a:prstGeom prst="rect">
            <a:avLst/>
          </a:prstGeom>
        </p:spPr>
        <p:txBody>
          <a:bodyPr vert="horz" rtlCol="0" anchor="ctr"/>
          <a:lstStyle>
            <a:defPPr>
              <a:defRPr lang="tr-TR"/>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DEFA8C-F947-479F-BE07-76B6B3F80BF1}" type="slidenum">
              <a:rPr lang="tr-TR" smtClean="0"/>
              <a:pPr/>
              <a:t>340</a:t>
            </a:fld>
            <a:endParaRPr lang="tr-TR"/>
          </a:p>
        </p:txBody>
      </p:sp>
      <p:pic>
        <p:nvPicPr>
          <p:cNvPr id="1026" name="Picture 2" descr="C:\Users\GEVAŞLI-065\Desktop\Ekran Alıntısı\43.JPG"/>
          <p:cNvPicPr>
            <a:picLocks noChangeAspect="1" noChangeArrowheads="1"/>
          </p:cNvPicPr>
          <p:nvPr/>
        </p:nvPicPr>
        <p:blipFill>
          <a:blip r:embed="rId2" cstate="print"/>
          <a:srcRect/>
          <a:stretch>
            <a:fillRect/>
          </a:stretch>
        </p:blipFill>
        <p:spPr bwMode="auto">
          <a:xfrm>
            <a:off x="2555776" y="332656"/>
            <a:ext cx="3600400" cy="2134258"/>
          </a:xfrm>
          <a:prstGeom prst="rect">
            <a:avLst/>
          </a:prstGeom>
          <a:noFill/>
        </p:spPr>
      </p:pic>
      <p:pic>
        <p:nvPicPr>
          <p:cNvPr id="1027" name="Picture 3" descr="C:\Users\GEVAŞLI-065\Desktop\Ekran Alıntısı\44.JPG"/>
          <p:cNvPicPr>
            <a:picLocks noChangeAspect="1" noChangeArrowheads="1"/>
          </p:cNvPicPr>
          <p:nvPr/>
        </p:nvPicPr>
        <p:blipFill>
          <a:blip r:embed="rId3" cstate="print"/>
          <a:srcRect/>
          <a:stretch>
            <a:fillRect/>
          </a:stretch>
        </p:blipFill>
        <p:spPr bwMode="auto">
          <a:xfrm>
            <a:off x="2483768" y="3852852"/>
            <a:ext cx="3816424" cy="3005148"/>
          </a:xfrm>
          <a:prstGeom prst="rect">
            <a:avLst/>
          </a:prstGeom>
          <a:noFill/>
        </p:spPr>
      </p:pic>
    </p:spTree>
    <p:extLst>
      <p:ext uri="{BB962C8B-B14F-4D97-AF65-F5344CB8AC3E}">
        <p14:creationId xmlns:p14="http://schemas.microsoft.com/office/powerpoint/2010/main" val="272668904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a:xfrm>
            <a:off x="0" y="0"/>
            <a:ext cx="8748464" cy="6858000"/>
          </a:xfrm>
        </p:spPr>
        <p:txBody>
          <a:bodyPr>
            <a:normAutofit/>
          </a:bodyPr>
          <a:lstStyle/>
          <a:p>
            <a:pPr>
              <a:buNone/>
            </a:pPr>
            <a:r>
              <a:rPr lang="tr-TR" sz="1800" dirty="0"/>
              <a:t>Hesaplamalar yapıldığında uzaklık tablosu aşağıdaki gibi olur:</a:t>
            </a:r>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r>
              <a:rPr lang="tr-TR" sz="1800" b="1" u="sng" dirty="0"/>
              <a:t>ADIM 3: </a:t>
            </a:r>
            <a:r>
              <a:rPr lang="tr-TR" sz="1800" dirty="0"/>
              <a:t>Uzaklıklar tablosunda </a:t>
            </a:r>
            <a:r>
              <a:rPr lang="tr-TR" sz="1800" dirty="0" err="1"/>
              <a:t>Min</a:t>
            </a:r>
            <a:r>
              <a:rPr lang="tr-TR" sz="1800" dirty="0"/>
              <a:t> d(i,j)=1.41 olduğu görülür.O halde 2 ve 3 gözlemleri birleştirilerek bir küme oluşturulur.Elde (2,3) kümesinin diğer (1,4) kümesi ve 5 gözlemleri arasındaki uzaklıklar hesaplandığında aşağıdaki gibi yeni uzaklıklar tablosu çıkartılır.</a:t>
            </a:r>
          </a:p>
          <a:p>
            <a:pPr>
              <a:buNone/>
            </a:pPr>
            <a:endParaRPr lang="tr-TR" sz="1800" dirty="0"/>
          </a:p>
        </p:txBody>
      </p:sp>
      <p:sp>
        <p:nvSpPr>
          <p:cNvPr id="4" name="3 Slayt Numarası Yer Tutucusu"/>
          <p:cNvSpPr>
            <a:spLocks noGrp="1"/>
          </p:cNvSpPr>
          <p:nvPr>
            <p:ph type="sldNum" sz="quarter" idx="15"/>
          </p:nvPr>
        </p:nvSpPr>
        <p:spPr>
          <a:xfrm>
            <a:off x="8129016" y="5734050"/>
            <a:ext cx="609600" cy="521208"/>
          </a:xfrm>
          <a:prstGeom prst="rect">
            <a:avLst/>
          </a:prstGeom>
        </p:spPr>
        <p:txBody>
          <a:bodyPr vert="horz" rtlCol="0" anchor="ctr"/>
          <a:lstStyle>
            <a:defPPr>
              <a:defRPr lang="tr-TR"/>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DEFA8C-F947-479F-BE07-76B6B3F80BF1}" type="slidenum">
              <a:rPr lang="tr-TR" smtClean="0"/>
              <a:pPr/>
              <a:t>341</a:t>
            </a:fld>
            <a:endParaRPr lang="tr-TR"/>
          </a:p>
        </p:txBody>
      </p:sp>
      <p:pic>
        <p:nvPicPr>
          <p:cNvPr id="2050" name="Picture 2" descr="C:\Users\GEVAŞLI-065\Desktop\Ekran Alıntısı\45.JPG"/>
          <p:cNvPicPr>
            <a:picLocks noChangeAspect="1" noChangeArrowheads="1"/>
          </p:cNvPicPr>
          <p:nvPr/>
        </p:nvPicPr>
        <p:blipFill>
          <a:blip r:embed="rId2" cstate="print"/>
          <a:srcRect/>
          <a:stretch>
            <a:fillRect/>
          </a:stretch>
        </p:blipFill>
        <p:spPr bwMode="auto">
          <a:xfrm>
            <a:off x="1619672" y="404664"/>
            <a:ext cx="4035806" cy="1944216"/>
          </a:xfrm>
          <a:prstGeom prst="rect">
            <a:avLst/>
          </a:prstGeom>
          <a:noFill/>
        </p:spPr>
      </p:pic>
      <p:pic>
        <p:nvPicPr>
          <p:cNvPr id="6" name="5 Resim" descr="46.JPG"/>
          <p:cNvPicPr>
            <a:picLocks noChangeAspect="1"/>
          </p:cNvPicPr>
          <p:nvPr/>
        </p:nvPicPr>
        <p:blipFill>
          <a:blip r:embed="rId3" cstate="print"/>
          <a:stretch>
            <a:fillRect/>
          </a:stretch>
        </p:blipFill>
        <p:spPr>
          <a:xfrm rot="-60000">
            <a:off x="125332" y="3978139"/>
            <a:ext cx="5184576" cy="2088232"/>
          </a:xfrm>
          <a:prstGeom prst="rect">
            <a:avLst/>
          </a:prstGeom>
        </p:spPr>
      </p:pic>
      <p:pic>
        <p:nvPicPr>
          <p:cNvPr id="2051" name="Picture 3" descr="C:\Users\GEVAŞLI-065\Desktop\Ekran Alıntısı\47.JPG"/>
          <p:cNvPicPr>
            <a:picLocks noChangeAspect="1" noChangeArrowheads="1"/>
          </p:cNvPicPr>
          <p:nvPr/>
        </p:nvPicPr>
        <p:blipFill>
          <a:blip r:embed="rId4" cstate="print"/>
          <a:srcRect/>
          <a:stretch>
            <a:fillRect/>
          </a:stretch>
        </p:blipFill>
        <p:spPr bwMode="auto">
          <a:xfrm rot="-60000">
            <a:off x="5494660" y="3888687"/>
            <a:ext cx="3183760" cy="1881596"/>
          </a:xfrm>
          <a:prstGeom prst="rect">
            <a:avLst/>
          </a:prstGeom>
          <a:noFill/>
        </p:spPr>
      </p:pic>
    </p:spTree>
    <p:extLst>
      <p:ext uri="{BB962C8B-B14F-4D97-AF65-F5344CB8AC3E}">
        <p14:creationId xmlns:p14="http://schemas.microsoft.com/office/powerpoint/2010/main" val="97732882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a:xfrm>
            <a:off x="0" y="0"/>
            <a:ext cx="8748464" cy="6858000"/>
          </a:xfrm>
        </p:spPr>
        <p:txBody>
          <a:bodyPr>
            <a:normAutofit/>
          </a:bodyPr>
          <a:lstStyle/>
          <a:p>
            <a:pPr>
              <a:buNone/>
            </a:pPr>
            <a:r>
              <a:rPr lang="tr-TR" sz="1800" b="1" u="sng" dirty="0"/>
              <a:t>ADIM 4:  </a:t>
            </a:r>
            <a:r>
              <a:rPr lang="tr-TR" sz="1800" dirty="0"/>
              <a:t>Uzaklıklar tablosunda </a:t>
            </a:r>
            <a:r>
              <a:rPr lang="tr-TR" sz="1800" dirty="0" err="1"/>
              <a:t>Min</a:t>
            </a:r>
            <a:r>
              <a:rPr lang="tr-TR" sz="1800" dirty="0"/>
              <a:t> d(i,j)=2.24 olduğu görülür. O halde 5 gözlemi ile (1,4) birleştirilerek (1,4,5) adında yeni bir küme oluşturulur.Elde (1,4,5) kümesi ile (2,3) kümesi arasındaki uzaklığı belirlemek için küme içindeki her bir değeri eşliyoruz ve aralarında en büyük olanı belirliyoruz.</a:t>
            </a:r>
          </a:p>
          <a:p>
            <a:pPr>
              <a:buNone/>
            </a:pPr>
            <a:endParaRPr lang="tr-TR" sz="1800" b="1" u="sng" dirty="0"/>
          </a:p>
          <a:p>
            <a:pPr>
              <a:buNone/>
            </a:pPr>
            <a:endParaRPr lang="tr-TR" sz="1800" b="1" u="sng" dirty="0"/>
          </a:p>
          <a:p>
            <a:pPr>
              <a:buNone/>
            </a:pPr>
            <a:endParaRPr lang="tr-TR" sz="1800" b="1" u="sng" dirty="0"/>
          </a:p>
          <a:p>
            <a:pPr>
              <a:buNone/>
            </a:pPr>
            <a:endParaRPr lang="tr-TR" sz="1800" b="1" u="sng" dirty="0"/>
          </a:p>
          <a:p>
            <a:pPr>
              <a:buNone/>
            </a:pPr>
            <a:endParaRPr lang="tr-TR" sz="1800" b="1" u="sng" dirty="0"/>
          </a:p>
          <a:p>
            <a:pPr>
              <a:buNone/>
            </a:pPr>
            <a:endParaRPr lang="tr-TR" sz="1800" b="1" u="sng" dirty="0"/>
          </a:p>
          <a:p>
            <a:pPr>
              <a:buNone/>
            </a:pPr>
            <a:endParaRPr lang="tr-TR" sz="1800" b="1" u="sng" dirty="0"/>
          </a:p>
          <a:p>
            <a:pPr>
              <a:buNone/>
            </a:pPr>
            <a:r>
              <a:rPr lang="tr-TR" sz="1800" b="1" u="sng" dirty="0"/>
              <a:t>ADIM 5: </a:t>
            </a:r>
            <a:r>
              <a:rPr lang="tr-TR" sz="1800" dirty="0"/>
              <a:t> Elde edilen son iki küme birleştirilerek sonuç küme elde edilir.Bu küme (1,2,3,4,5) gözlemlerinden oluşan kümedir.Uzaklık düzeyi göz önüne alınarak kümeler şu şekilde belirlenmiştir:</a:t>
            </a:r>
          </a:p>
        </p:txBody>
      </p:sp>
      <p:sp>
        <p:nvSpPr>
          <p:cNvPr id="4" name="3 Slayt Numarası Yer Tutucusu"/>
          <p:cNvSpPr>
            <a:spLocks noGrp="1"/>
          </p:cNvSpPr>
          <p:nvPr>
            <p:ph type="sldNum" sz="quarter" idx="15"/>
          </p:nvPr>
        </p:nvSpPr>
        <p:spPr>
          <a:xfrm>
            <a:off x="8129016" y="5734050"/>
            <a:ext cx="609600" cy="521208"/>
          </a:xfrm>
          <a:prstGeom prst="rect">
            <a:avLst/>
          </a:prstGeom>
        </p:spPr>
        <p:txBody>
          <a:bodyPr vert="horz" rtlCol="0" anchor="ctr"/>
          <a:lstStyle>
            <a:defPPr>
              <a:defRPr lang="tr-TR"/>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DEFA8C-F947-479F-BE07-76B6B3F80BF1}" type="slidenum">
              <a:rPr lang="tr-TR" smtClean="0"/>
              <a:pPr/>
              <a:t>342</a:t>
            </a:fld>
            <a:endParaRPr lang="tr-TR"/>
          </a:p>
        </p:txBody>
      </p:sp>
      <p:pic>
        <p:nvPicPr>
          <p:cNvPr id="3074" name="Picture 2" descr="C:\Users\GEVAŞLI-065\Desktop\Ekran Alıntısı\48.JPG"/>
          <p:cNvPicPr>
            <a:picLocks noChangeAspect="1" noChangeArrowheads="1"/>
          </p:cNvPicPr>
          <p:nvPr/>
        </p:nvPicPr>
        <p:blipFill>
          <a:blip r:embed="rId2" cstate="print"/>
          <a:srcRect/>
          <a:stretch>
            <a:fillRect/>
          </a:stretch>
        </p:blipFill>
        <p:spPr bwMode="auto">
          <a:xfrm rot="-60000">
            <a:off x="754889" y="1341567"/>
            <a:ext cx="2573506" cy="2254078"/>
          </a:xfrm>
          <a:prstGeom prst="rect">
            <a:avLst/>
          </a:prstGeom>
          <a:noFill/>
        </p:spPr>
      </p:pic>
      <p:pic>
        <p:nvPicPr>
          <p:cNvPr id="3075" name="Picture 3" descr="C:\Users\GEVAŞLI-065\Desktop\Ekran Alıntısı\49.JPG"/>
          <p:cNvPicPr>
            <a:picLocks noChangeAspect="1" noChangeArrowheads="1"/>
          </p:cNvPicPr>
          <p:nvPr/>
        </p:nvPicPr>
        <p:blipFill>
          <a:blip r:embed="rId3" cstate="print"/>
          <a:srcRect/>
          <a:stretch>
            <a:fillRect/>
          </a:stretch>
        </p:blipFill>
        <p:spPr bwMode="auto">
          <a:xfrm rot="-60000">
            <a:off x="4727923" y="1652630"/>
            <a:ext cx="2742976" cy="1388504"/>
          </a:xfrm>
          <a:prstGeom prst="rect">
            <a:avLst/>
          </a:prstGeom>
          <a:noFill/>
        </p:spPr>
      </p:pic>
      <p:cxnSp>
        <p:nvCxnSpPr>
          <p:cNvPr id="10" name="9 Düz Ok Bağlayıcısı"/>
          <p:cNvCxnSpPr/>
          <p:nvPr/>
        </p:nvCxnSpPr>
        <p:spPr>
          <a:xfrm>
            <a:off x="3707904" y="2276872"/>
            <a:ext cx="79208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3076" name="Picture 4" descr="C:\Users\GEVAŞLI-065\Desktop\Ekran Alıntısı\50.JPG"/>
          <p:cNvPicPr>
            <a:picLocks noChangeAspect="1" noChangeArrowheads="1"/>
          </p:cNvPicPr>
          <p:nvPr/>
        </p:nvPicPr>
        <p:blipFill>
          <a:blip r:embed="rId4" cstate="print"/>
          <a:srcRect/>
          <a:stretch>
            <a:fillRect/>
          </a:stretch>
        </p:blipFill>
        <p:spPr bwMode="auto">
          <a:xfrm rot="-60000">
            <a:off x="559419" y="4481648"/>
            <a:ext cx="3168352" cy="2304255"/>
          </a:xfrm>
          <a:prstGeom prst="rect">
            <a:avLst/>
          </a:prstGeom>
          <a:noFill/>
        </p:spPr>
      </p:pic>
      <p:cxnSp>
        <p:nvCxnSpPr>
          <p:cNvPr id="12" name="11 Düz Ok Bağlayıcısı"/>
          <p:cNvCxnSpPr/>
          <p:nvPr/>
        </p:nvCxnSpPr>
        <p:spPr>
          <a:xfrm>
            <a:off x="3851920" y="5949280"/>
            <a:ext cx="79208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18" name="17 Grup"/>
          <p:cNvGrpSpPr/>
          <p:nvPr/>
        </p:nvGrpSpPr>
        <p:grpSpPr>
          <a:xfrm>
            <a:off x="5148064" y="4509120"/>
            <a:ext cx="2160240" cy="2160240"/>
            <a:chOff x="5220072" y="4437112"/>
            <a:chExt cx="2592288" cy="2420888"/>
          </a:xfrm>
        </p:grpSpPr>
        <p:sp>
          <p:nvSpPr>
            <p:cNvPr id="13" name="12 Oval"/>
            <p:cNvSpPr/>
            <p:nvPr/>
          </p:nvSpPr>
          <p:spPr>
            <a:xfrm>
              <a:off x="5220072" y="4437112"/>
              <a:ext cx="2592288" cy="24208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
          <p:nvSpPr>
            <p:cNvPr id="14" name="13 Oval"/>
            <p:cNvSpPr/>
            <p:nvPr/>
          </p:nvSpPr>
          <p:spPr>
            <a:xfrm>
              <a:off x="5372560" y="5229200"/>
              <a:ext cx="864096" cy="115212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tr-TR" dirty="0"/>
                <a:t>2</a:t>
              </a:r>
            </a:p>
            <a:p>
              <a:pPr algn="ctr"/>
              <a:endParaRPr lang="tr-TR" dirty="0"/>
            </a:p>
            <a:p>
              <a:pPr algn="ctr"/>
              <a:r>
                <a:rPr lang="tr-TR" dirty="0"/>
                <a:t>3</a:t>
              </a:r>
            </a:p>
          </p:txBody>
        </p:sp>
        <p:sp>
          <p:nvSpPr>
            <p:cNvPr id="15" name="14 Oval"/>
            <p:cNvSpPr/>
            <p:nvPr/>
          </p:nvSpPr>
          <p:spPr>
            <a:xfrm>
              <a:off x="6287485" y="4653136"/>
              <a:ext cx="1296144" cy="18722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tr-TR" dirty="0"/>
            </a:p>
            <a:p>
              <a:pPr algn="ctr"/>
              <a:endParaRPr lang="tr-TR" dirty="0"/>
            </a:p>
            <a:p>
              <a:pPr algn="ctr"/>
              <a:endParaRPr lang="tr-TR" dirty="0"/>
            </a:p>
            <a:p>
              <a:pPr algn="ctr"/>
              <a:endParaRPr lang="tr-TR" dirty="0"/>
            </a:p>
            <a:p>
              <a:pPr algn="ctr"/>
              <a:r>
                <a:rPr lang="tr-TR" dirty="0"/>
                <a:t>5</a:t>
              </a:r>
            </a:p>
          </p:txBody>
        </p:sp>
        <p:sp>
          <p:nvSpPr>
            <p:cNvPr id="17" name="16 Oval"/>
            <p:cNvSpPr/>
            <p:nvPr/>
          </p:nvSpPr>
          <p:spPr>
            <a:xfrm>
              <a:off x="6592460" y="4941168"/>
              <a:ext cx="720080" cy="93610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tr-TR" dirty="0"/>
                <a:t>1</a:t>
              </a:r>
            </a:p>
            <a:p>
              <a:pPr algn="ctr"/>
              <a:endParaRPr lang="tr-TR" dirty="0"/>
            </a:p>
            <a:p>
              <a:pPr algn="ctr"/>
              <a:r>
                <a:rPr lang="tr-TR" dirty="0"/>
                <a:t>4</a:t>
              </a:r>
            </a:p>
          </p:txBody>
        </p:sp>
      </p:grpSp>
    </p:spTree>
    <p:extLst>
      <p:ext uri="{BB962C8B-B14F-4D97-AF65-F5344CB8AC3E}">
        <p14:creationId xmlns:p14="http://schemas.microsoft.com/office/powerpoint/2010/main" val="109363588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a:xfrm>
            <a:off x="0" y="188640"/>
            <a:ext cx="8748464" cy="6669360"/>
          </a:xfrm>
        </p:spPr>
        <p:txBody>
          <a:bodyPr>
            <a:normAutofit fontScale="92500" lnSpcReduction="20000"/>
          </a:bodyPr>
          <a:lstStyle/>
          <a:p>
            <a:pPr>
              <a:buNone/>
            </a:pPr>
            <a:r>
              <a:rPr lang="tr-TR" sz="1900" b="1" dirty="0"/>
              <a:t>6.4. HİYERARŞİK OLMAYAN KÜMELEME</a:t>
            </a:r>
          </a:p>
          <a:p>
            <a:pPr>
              <a:buNone/>
            </a:pPr>
            <a:r>
              <a:rPr lang="tr-TR" sz="1900" b="1" u="sng" dirty="0"/>
              <a:t>6.4.1. k-Ortalamalar Yöntemi</a:t>
            </a:r>
          </a:p>
          <a:p>
            <a:pPr algn="just">
              <a:buNone/>
            </a:pPr>
            <a:r>
              <a:rPr lang="tr-TR" sz="1700" dirty="0"/>
              <a:t>	Bu yöntemde daha başlangıçta belli sayıdaki küme için toplam ortalama hatayı minimize etmek amaçlanır.N boyutlu uzayda N örnekli kümelerin verildiğini varsayalım.Bu uzay { C</a:t>
            </a:r>
            <a:r>
              <a:rPr lang="tr-TR" sz="1700" baseline="-25000" dirty="0"/>
              <a:t>1</a:t>
            </a:r>
            <a:r>
              <a:rPr lang="tr-TR" sz="1700" dirty="0"/>
              <a:t>,C</a:t>
            </a:r>
            <a:r>
              <a:rPr lang="tr-TR" sz="1700" baseline="-25000" dirty="0"/>
              <a:t>2</a:t>
            </a:r>
            <a:r>
              <a:rPr lang="tr-TR" sz="1700" dirty="0"/>
              <a:t>,…..,</a:t>
            </a:r>
            <a:r>
              <a:rPr lang="tr-TR" sz="1700" dirty="0" err="1"/>
              <a:t>C</a:t>
            </a:r>
            <a:r>
              <a:rPr lang="tr-TR" sz="1700" baseline="-25000" dirty="0" err="1"/>
              <a:t>k</a:t>
            </a:r>
            <a:r>
              <a:rPr lang="tr-TR" sz="1700" dirty="0"/>
              <a:t>} biçiminde K kümeye ayrılsın. </a:t>
            </a:r>
          </a:p>
          <a:p>
            <a:pPr algn="just">
              <a:buNone/>
            </a:pPr>
            <a:r>
              <a:rPr lang="tr-TR" sz="1700" dirty="0"/>
              <a:t>O zaman                                       olmak üzere </a:t>
            </a:r>
            <a:r>
              <a:rPr lang="tr-TR" sz="1700" dirty="0" err="1"/>
              <a:t>C</a:t>
            </a:r>
            <a:r>
              <a:rPr lang="tr-TR" sz="1700" baseline="-25000" dirty="0" err="1"/>
              <a:t>k</a:t>
            </a:r>
            <a:r>
              <a:rPr lang="tr-TR" sz="1700" baseline="-25000" dirty="0"/>
              <a:t> </a:t>
            </a:r>
            <a:r>
              <a:rPr lang="tr-TR" sz="1700" dirty="0"/>
              <a:t>kümesinin ortalama vektörü </a:t>
            </a:r>
            <a:r>
              <a:rPr lang="tr-TR" sz="1700" dirty="0" err="1"/>
              <a:t>M</a:t>
            </a:r>
            <a:r>
              <a:rPr lang="tr-TR" sz="1700" baseline="-25000" dirty="0" err="1"/>
              <a:t>k</a:t>
            </a:r>
            <a:r>
              <a:rPr lang="tr-TR" sz="1700" dirty="0"/>
              <a:t> şu şekilde</a:t>
            </a:r>
          </a:p>
          <a:p>
            <a:pPr algn="just">
              <a:buNone/>
            </a:pPr>
            <a:r>
              <a:rPr lang="tr-TR" sz="1700" dirty="0"/>
              <a:t>hesaplanır. </a:t>
            </a:r>
          </a:p>
          <a:p>
            <a:pPr algn="just">
              <a:spcBef>
                <a:spcPts val="300"/>
              </a:spcBef>
              <a:buNone/>
            </a:pPr>
            <a:endParaRPr lang="tr-TR" sz="1700" dirty="0"/>
          </a:p>
          <a:p>
            <a:pPr algn="just">
              <a:spcBef>
                <a:spcPts val="300"/>
              </a:spcBef>
              <a:buNone/>
            </a:pPr>
            <a:endParaRPr lang="tr-TR" sz="1700" dirty="0"/>
          </a:p>
          <a:p>
            <a:pPr algn="just">
              <a:spcBef>
                <a:spcPts val="300"/>
              </a:spcBef>
              <a:buNone/>
            </a:pPr>
            <a:endParaRPr lang="tr-TR" sz="1700" dirty="0"/>
          </a:p>
          <a:p>
            <a:pPr algn="just">
              <a:spcBef>
                <a:spcPts val="300"/>
              </a:spcBef>
              <a:buNone/>
            </a:pPr>
            <a:endParaRPr lang="tr-TR" sz="1700" dirty="0"/>
          </a:p>
          <a:p>
            <a:pPr algn="just">
              <a:spcBef>
                <a:spcPts val="300"/>
              </a:spcBef>
              <a:buNone/>
            </a:pPr>
            <a:r>
              <a:rPr lang="tr-TR" sz="1700" dirty="0"/>
              <a:t>	Burada </a:t>
            </a:r>
            <a:r>
              <a:rPr lang="tr-TR" sz="1700" dirty="0" err="1"/>
              <a:t>X</a:t>
            </a:r>
            <a:r>
              <a:rPr lang="tr-TR" sz="1700" baseline="-25000" dirty="0" err="1"/>
              <a:t>k</a:t>
            </a:r>
            <a:r>
              <a:rPr lang="tr-TR" sz="1700" dirty="0"/>
              <a:t> değeri </a:t>
            </a:r>
            <a:r>
              <a:rPr lang="tr-TR" sz="1700" dirty="0" err="1"/>
              <a:t>C</a:t>
            </a:r>
            <a:r>
              <a:rPr lang="tr-TR" sz="1700" baseline="-25000" dirty="0" err="1"/>
              <a:t>k</a:t>
            </a:r>
            <a:r>
              <a:rPr lang="tr-TR" sz="1700" dirty="0"/>
              <a:t> kümesine ait i. örnektir.</a:t>
            </a:r>
            <a:r>
              <a:rPr lang="tr-TR" sz="1700" dirty="0" err="1"/>
              <a:t>C</a:t>
            </a:r>
            <a:r>
              <a:rPr lang="tr-TR" sz="1700" baseline="-25000" dirty="0" err="1"/>
              <a:t>k</a:t>
            </a:r>
            <a:r>
              <a:rPr lang="tr-TR" sz="1700" dirty="0"/>
              <a:t> kümesi için kare-hata, her bir </a:t>
            </a:r>
            <a:r>
              <a:rPr lang="tr-TR" sz="1700" dirty="0" err="1"/>
              <a:t>C</a:t>
            </a:r>
            <a:r>
              <a:rPr lang="tr-TR" sz="1700" baseline="-25000" dirty="0" err="1"/>
              <a:t>k</a:t>
            </a:r>
            <a:r>
              <a:rPr lang="tr-TR" sz="1700" dirty="0"/>
              <a:t> değeri ile onun merkezi arasındaki </a:t>
            </a:r>
            <a:r>
              <a:rPr lang="tr-TR" sz="1700" dirty="0" err="1"/>
              <a:t>Öklit</a:t>
            </a:r>
            <a:r>
              <a:rPr lang="tr-TR" sz="1700" dirty="0"/>
              <a:t> uzaklıkların toplamıdır.Bu hataya </a:t>
            </a:r>
            <a:r>
              <a:rPr lang="tr-TR" sz="1700" b="1" dirty="0"/>
              <a:t>“küme içi değişme” </a:t>
            </a:r>
            <a:r>
              <a:rPr lang="tr-TR" sz="1700" dirty="0"/>
              <a:t>adı da verilir.Küme içi değişmeler şu şekilde hesaplanır:</a:t>
            </a:r>
          </a:p>
          <a:p>
            <a:pPr algn="just">
              <a:spcBef>
                <a:spcPts val="300"/>
              </a:spcBef>
              <a:buNone/>
            </a:pPr>
            <a:endParaRPr lang="tr-TR" sz="1700" dirty="0"/>
          </a:p>
          <a:p>
            <a:pPr algn="just">
              <a:spcBef>
                <a:spcPts val="300"/>
              </a:spcBef>
              <a:buNone/>
            </a:pPr>
            <a:endParaRPr lang="tr-TR" sz="1700" dirty="0"/>
          </a:p>
          <a:p>
            <a:pPr algn="just">
              <a:spcBef>
                <a:spcPts val="300"/>
              </a:spcBef>
              <a:buNone/>
            </a:pPr>
            <a:endParaRPr lang="tr-TR" sz="1700" dirty="0"/>
          </a:p>
          <a:p>
            <a:pPr algn="just">
              <a:spcBef>
                <a:spcPts val="300"/>
              </a:spcBef>
              <a:buNone/>
            </a:pPr>
            <a:endParaRPr lang="tr-TR" sz="1700" dirty="0"/>
          </a:p>
          <a:p>
            <a:pPr algn="just">
              <a:spcBef>
                <a:spcPts val="300"/>
              </a:spcBef>
              <a:buNone/>
            </a:pPr>
            <a:r>
              <a:rPr lang="tr-TR" sz="1700" dirty="0"/>
              <a:t>	K kümesini içeren bütün kümeler uzayı için kare-hata,küme içindeki değişmelerin </a:t>
            </a:r>
          </a:p>
          <a:p>
            <a:pPr algn="just">
              <a:spcBef>
                <a:spcPts val="300"/>
              </a:spcBef>
              <a:buNone/>
            </a:pPr>
            <a:r>
              <a:rPr lang="tr-TR" sz="1700" dirty="0"/>
              <a:t>     toplamıdır.O halde söz konusu kare-hata değeri şu şekilde hesaplanır</a:t>
            </a:r>
          </a:p>
          <a:p>
            <a:pPr algn="just">
              <a:spcBef>
                <a:spcPts val="300"/>
              </a:spcBef>
              <a:buNone/>
            </a:pPr>
            <a:endParaRPr lang="tr-TR" sz="1700" dirty="0"/>
          </a:p>
          <a:p>
            <a:pPr algn="just">
              <a:spcBef>
                <a:spcPts val="300"/>
              </a:spcBef>
              <a:buNone/>
            </a:pPr>
            <a:endParaRPr lang="tr-TR" sz="1700" dirty="0"/>
          </a:p>
          <a:p>
            <a:pPr algn="just">
              <a:spcBef>
                <a:spcPts val="300"/>
              </a:spcBef>
              <a:buNone/>
            </a:pPr>
            <a:endParaRPr lang="tr-TR" sz="1700" dirty="0"/>
          </a:p>
          <a:p>
            <a:pPr algn="just">
              <a:spcBef>
                <a:spcPts val="300"/>
              </a:spcBef>
              <a:buNone/>
            </a:pPr>
            <a:endParaRPr lang="tr-TR" sz="1700" dirty="0"/>
          </a:p>
          <a:p>
            <a:pPr algn="just">
              <a:spcBef>
                <a:spcPts val="300"/>
              </a:spcBef>
              <a:buNone/>
            </a:pPr>
            <a:endParaRPr lang="tr-TR" sz="1700" dirty="0"/>
          </a:p>
          <a:p>
            <a:pPr algn="just">
              <a:spcBef>
                <a:spcPts val="300"/>
              </a:spcBef>
              <a:buNone/>
            </a:pPr>
            <a:r>
              <a:rPr lang="tr-TR" sz="1700" dirty="0"/>
              <a:t>	Kare-hata kümeleme yönteminin amacı, verilen K değeri için E</a:t>
            </a:r>
            <a:r>
              <a:rPr lang="tr-TR" sz="1700" baseline="-25000" dirty="0"/>
              <a:t>k</a:t>
            </a:r>
            <a:r>
              <a:rPr lang="tr-TR" sz="1700" baseline="30000" dirty="0"/>
              <a:t>2</a:t>
            </a:r>
            <a:r>
              <a:rPr lang="tr-TR" sz="1700" dirty="0"/>
              <a:t> değerini minimize</a:t>
            </a:r>
          </a:p>
          <a:p>
            <a:pPr algn="just">
              <a:spcBef>
                <a:spcPts val="300"/>
              </a:spcBef>
              <a:buNone/>
            </a:pPr>
            <a:r>
              <a:rPr lang="tr-TR" sz="1700" dirty="0"/>
              <a:t> 	eden K kümelerini bulmaktır.O halde k-ortalama algoritmasında E</a:t>
            </a:r>
            <a:r>
              <a:rPr lang="tr-TR" sz="1700" baseline="-25000" dirty="0"/>
              <a:t>k</a:t>
            </a:r>
            <a:r>
              <a:rPr lang="tr-TR" sz="1700" baseline="30000" dirty="0"/>
              <a:t>2  </a:t>
            </a:r>
            <a:r>
              <a:rPr lang="tr-TR" sz="1700" dirty="0"/>
              <a:t>değerinin bir önceki </a:t>
            </a:r>
            <a:r>
              <a:rPr lang="tr-TR" sz="1700" dirty="0" err="1"/>
              <a:t>iterasyona</a:t>
            </a:r>
            <a:r>
              <a:rPr lang="tr-TR" sz="1700" dirty="0"/>
              <a:t> göre azalması gerekir.</a:t>
            </a:r>
          </a:p>
          <a:p>
            <a:pPr algn="just">
              <a:spcBef>
                <a:spcPts val="0"/>
              </a:spcBef>
              <a:buNone/>
            </a:pPr>
            <a:endParaRPr lang="tr-TR" sz="1800" dirty="0"/>
          </a:p>
          <a:p>
            <a:pPr algn="just">
              <a:buNone/>
            </a:pPr>
            <a:endParaRPr lang="tr-TR" sz="1800" dirty="0"/>
          </a:p>
          <a:p>
            <a:pPr algn="just">
              <a:buNone/>
            </a:pPr>
            <a:endParaRPr lang="tr-TR" sz="1800" dirty="0"/>
          </a:p>
          <a:p>
            <a:pPr algn="just">
              <a:buNone/>
            </a:pPr>
            <a:endParaRPr lang="tr-TR" sz="1800" dirty="0"/>
          </a:p>
        </p:txBody>
      </p:sp>
      <p:sp>
        <p:nvSpPr>
          <p:cNvPr id="4" name="3 Slayt Numarası Yer Tutucusu"/>
          <p:cNvSpPr>
            <a:spLocks noGrp="1"/>
          </p:cNvSpPr>
          <p:nvPr>
            <p:ph type="sldNum" sz="quarter" idx="15"/>
          </p:nvPr>
        </p:nvSpPr>
        <p:spPr>
          <a:xfrm>
            <a:off x="8129016" y="5734050"/>
            <a:ext cx="609600" cy="521208"/>
          </a:xfrm>
          <a:prstGeom prst="rect">
            <a:avLst/>
          </a:prstGeom>
        </p:spPr>
        <p:txBody>
          <a:bodyPr vert="horz" rtlCol="0" anchor="ctr"/>
          <a:lstStyle>
            <a:defPPr>
              <a:defRPr lang="tr-TR"/>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DEFA8C-F947-479F-BE07-76B6B3F80BF1}" type="slidenum">
              <a:rPr lang="tr-TR" smtClean="0"/>
              <a:pPr/>
              <a:t>343</a:t>
            </a:fld>
            <a:endParaRPr lang="tr-TR" dirty="0"/>
          </a:p>
        </p:txBody>
      </p:sp>
      <p:pic>
        <p:nvPicPr>
          <p:cNvPr id="1028" name="Picture 4" descr="C:\Users\GEVAŞLI-065\Desktop\Ekran Alıntısı\52.JPG"/>
          <p:cNvPicPr>
            <a:picLocks noChangeAspect="1" noChangeArrowheads="1"/>
          </p:cNvPicPr>
          <p:nvPr/>
        </p:nvPicPr>
        <p:blipFill>
          <a:blip r:embed="rId2" cstate="print"/>
          <a:srcRect/>
          <a:stretch>
            <a:fillRect/>
          </a:stretch>
        </p:blipFill>
        <p:spPr bwMode="auto">
          <a:xfrm>
            <a:off x="3131840" y="1772816"/>
            <a:ext cx="1944216" cy="814616"/>
          </a:xfrm>
          <a:prstGeom prst="rect">
            <a:avLst/>
          </a:prstGeom>
          <a:noFill/>
        </p:spPr>
      </p:pic>
      <p:pic>
        <p:nvPicPr>
          <p:cNvPr id="1029" name="Picture 5" descr="C:\Users\GEVAŞLI-065\Desktop\Ekran Alıntısı\53.JPG"/>
          <p:cNvPicPr>
            <a:picLocks noChangeAspect="1" noChangeArrowheads="1"/>
          </p:cNvPicPr>
          <p:nvPr/>
        </p:nvPicPr>
        <p:blipFill>
          <a:blip r:embed="rId3" cstate="print"/>
          <a:srcRect/>
          <a:stretch>
            <a:fillRect/>
          </a:stretch>
        </p:blipFill>
        <p:spPr bwMode="auto">
          <a:xfrm>
            <a:off x="3059832" y="3501008"/>
            <a:ext cx="2235894" cy="792088"/>
          </a:xfrm>
          <a:prstGeom prst="rect">
            <a:avLst/>
          </a:prstGeom>
          <a:noFill/>
        </p:spPr>
      </p:pic>
      <p:pic>
        <p:nvPicPr>
          <p:cNvPr id="1030" name="Picture 6" descr="C:\Users\GEVAŞLI-065\Desktop\Ekran Alıntısı\54.JPG"/>
          <p:cNvPicPr>
            <a:picLocks noChangeAspect="1" noChangeArrowheads="1"/>
          </p:cNvPicPr>
          <p:nvPr/>
        </p:nvPicPr>
        <p:blipFill>
          <a:blip r:embed="rId4" cstate="print"/>
          <a:srcRect/>
          <a:stretch>
            <a:fillRect/>
          </a:stretch>
        </p:blipFill>
        <p:spPr bwMode="auto">
          <a:xfrm>
            <a:off x="3419872" y="4941168"/>
            <a:ext cx="1512168" cy="850595"/>
          </a:xfrm>
          <a:prstGeom prst="rect">
            <a:avLst/>
          </a:prstGeom>
          <a:noFill/>
        </p:spPr>
      </p:pic>
      <p:pic>
        <p:nvPicPr>
          <p:cNvPr id="1031" name="Picture 7" descr="C:\Users\GEVAŞLI-065\Desktop\Ekran Alıntısı\51.JPG"/>
          <p:cNvPicPr>
            <a:picLocks noChangeAspect="1" noChangeArrowheads="1"/>
          </p:cNvPicPr>
          <p:nvPr/>
        </p:nvPicPr>
        <p:blipFill>
          <a:blip r:embed="rId5" cstate="print"/>
          <a:srcRect/>
          <a:stretch>
            <a:fillRect/>
          </a:stretch>
        </p:blipFill>
        <p:spPr bwMode="auto">
          <a:xfrm>
            <a:off x="1187624" y="1412776"/>
            <a:ext cx="1797325" cy="288032"/>
          </a:xfrm>
          <a:prstGeom prst="rect">
            <a:avLst/>
          </a:prstGeom>
          <a:noFill/>
        </p:spPr>
      </p:pic>
    </p:spTree>
    <p:extLst>
      <p:ext uri="{BB962C8B-B14F-4D97-AF65-F5344CB8AC3E}">
        <p14:creationId xmlns:p14="http://schemas.microsoft.com/office/powerpoint/2010/main" val="327735120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a:xfrm>
            <a:off x="0" y="0"/>
            <a:ext cx="8676456" cy="5949280"/>
          </a:xfrm>
        </p:spPr>
        <p:txBody>
          <a:bodyPr>
            <a:normAutofit/>
          </a:bodyPr>
          <a:lstStyle/>
          <a:p>
            <a:pPr>
              <a:buNone/>
            </a:pPr>
            <a:endParaRPr lang="tr-TR" sz="1800" b="1" dirty="0"/>
          </a:p>
          <a:p>
            <a:pPr>
              <a:buNone/>
            </a:pPr>
            <a:r>
              <a:rPr lang="tr-TR" sz="1800" b="1" dirty="0"/>
              <a:t>Algoritma</a:t>
            </a:r>
          </a:p>
          <a:p>
            <a:pPr>
              <a:buNone/>
            </a:pPr>
            <a:endParaRPr lang="tr-TR" sz="1800" dirty="0"/>
          </a:p>
          <a:p>
            <a:pPr algn="just">
              <a:buNone/>
            </a:pPr>
            <a:r>
              <a:rPr lang="tr-TR" sz="1800" dirty="0"/>
              <a:t>	K-ortalama algoritmasına başlamadan önce k küme sayısının belirlenmesi gerekir. Söz konusu k değeri belirlendikten sonra her bir kümeye gözlem değerleri atanır ve böylece {C</a:t>
            </a:r>
            <a:r>
              <a:rPr lang="tr-TR" sz="1800" baseline="-25000" dirty="0"/>
              <a:t>1</a:t>
            </a:r>
            <a:r>
              <a:rPr lang="tr-TR" sz="1800" dirty="0"/>
              <a:t>,C</a:t>
            </a:r>
            <a:r>
              <a:rPr lang="tr-TR" sz="1800" baseline="-25000" dirty="0"/>
              <a:t>2</a:t>
            </a:r>
            <a:r>
              <a:rPr lang="tr-TR" sz="1800" dirty="0"/>
              <a:t>,….,</a:t>
            </a:r>
            <a:r>
              <a:rPr lang="tr-TR" sz="1800" dirty="0" err="1"/>
              <a:t>C</a:t>
            </a:r>
            <a:r>
              <a:rPr lang="tr-TR" sz="1800" baseline="-25000" dirty="0" err="1"/>
              <a:t>k</a:t>
            </a:r>
            <a:r>
              <a:rPr lang="tr-TR" sz="1800" dirty="0"/>
              <a:t>} kümeleri belirlenmiş olur.Ardından aşağıdaki işlemler gerçekleştirilir:</a:t>
            </a:r>
          </a:p>
          <a:p>
            <a:pPr algn="just">
              <a:buNone/>
            </a:pPr>
            <a:endParaRPr lang="tr-TR" sz="1800" dirty="0"/>
          </a:p>
          <a:p>
            <a:pPr marL="342900" indent="-342900" algn="just">
              <a:buClr>
                <a:schemeClr val="tx1"/>
              </a:buClr>
              <a:buSzPct val="100000"/>
              <a:buAutoNum type="alphaLcParenR"/>
            </a:pPr>
            <a:r>
              <a:rPr lang="tr-TR" sz="1800" dirty="0"/>
              <a:t>Her bir kümenin merkezi belirlenir.Bu merkezler M</a:t>
            </a:r>
            <a:r>
              <a:rPr lang="tr-TR" sz="1800" baseline="-25000" dirty="0"/>
              <a:t>1</a:t>
            </a:r>
            <a:r>
              <a:rPr lang="tr-TR" sz="1800" dirty="0"/>
              <a:t>,M</a:t>
            </a:r>
            <a:r>
              <a:rPr lang="tr-TR" sz="1800" baseline="-25000" dirty="0"/>
              <a:t>2</a:t>
            </a:r>
            <a:r>
              <a:rPr lang="tr-TR" sz="1800" dirty="0"/>
              <a:t>,..,</a:t>
            </a:r>
            <a:r>
              <a:rPr lang="tr-TR" sz="1800" dirty="0" err="1"/>
              <a:t>M</a:t>
            </a:r>
            <a:r>
              <a:rPr lang="tr-TR" sz="1800" baseline="-25000" dirty="0" err="1"/>
              <a:t>k</a:t>
            </a:r>
            <a:r>
              <a:rPr lang="tr-TR" sz="1800" dirty="0"/>
              <a:t> biçimindedir.</a:t>
            </a:r>
          </a:p>
          <a:p>
            <a:pPr marL="342900" indent="-342900" algn="just">
              <a:buClr>
                <a:schemeClr val="tx1"/>
              </a:buClr>
              <a:buSzPct val="100000"/>
              <a:buAutoNum type="alphaLcParenR"/>
            </a:pPr>
            <a:endParaRPr lang="tr-TR" sz="1800" dirty="0"/>
          </a:p>
          <a:p>
            <a:pPr marL="342900" indent="-342900" algn="just">
              <a:buClr>
                <a:schemeClr val="tx1"/>
              </a:buClr>
              <a:buSzPct val="100000"/>
              <a:buAutoNum type="alphaLcParenR"/>
            </a:pPr>
            <a:r>
              <a:rPr lang="tr-TR" sz="1800" dirty="0"/>
              <a:t>e</a:t>
            </a:r>
            <a:r>
              <a:rPr lang="tr-TR" sz="1800" baseline="-25000" dirty="0"/>
              <a:t>1</a:t>
            </a:r>
            <a:r>
              <a:rPr lang="tr-TR" sz="1800" dirty="0"/>
              <a:t>,e</a:t>
            </a:r>
            <a:r>
              <a:rPr lang="tr-TR" sz="1800" baseline="-25000" dirty="0"/>
              <a:t>2</a:t>
            </a:r>
            <a:r>
              <a:rPr lang="tr-TR" sz="1800" dirty="0"/>
              <a:t>,…,e</a:t>
            </a:r>
            <a:r>
              <a:rPr lang="tr-TR" sz="1800" baseline="-25000" dirty="0"/>
              <a:t>k</a:t>
            </a:r>
            <a:r>
              <a:rPr lang="tr-TR" sz="1800" dirty="0"/>
              <a:t> küme içi değişmeler hesaplanır.Bu değişmelerin toplamı olan E</a:t>
            </a:r>
            <a:r>
              <a:rPr lang="tr-TR" sz="1800" baseline="-25000" dirty="0"/>
              <a:t>k</a:t>
            </a:r>
            <a:r>
              <a:rPr lang="tr-TR" sz="1800" baseline="30000" dirty="0"/>
              <a:t>2 </a:t>
            </a:r>
            <a:r>
              <a:rPr lang="tr-TR" sz="1800" dirty="0"/>
              <a:t>değeri bulunur.</a:t>
            </a:r>
          </a:p>
          <a:p>
            <a:pPr marL="342900" indent="-342900" algn="just">
              <a:buClr>
                <a:schemeClr val="tx1"/>
              </a:buClr>
              <a:buSzPct val="100000"/>
              <a:buAutoNum type="alphaLcParenR"/>
            </a:pPr>
            <a:endParaRPr lang="tr-TR" sz="1800" dirty="0"/>
          </a:p>
          <a:p>
            <a:pPr marL="342900" indent="-342900" algn="just">
              <a:buClr>
                <a:schemeClr val="tx1"/>
              </a:buClr>
              <a:buSzPct val="100000"/>
              <a:buAutoNum type="alphaLcParenR"/>
            </a:pPr>
            <a:r>
              <a:rPr lang="tr-TR" sz="1800" dirty="0" err="1"/>
              <a:t>M</a:t>
            </a:r>
            <a:r>
              <a:rPr lang="tr-TR" sz="1800" baseline="-25000" dirty="0" err="1"/>
              <a:t>k</a:t>
            </a:r>
            <a:r>
              <a:rPr lang="tr-TR" sz="1800" dirty="0"/>
              <a:t> merkez değerleri ile gözlem değerleri arasındaki uzaklıklar hesaplanır.Bu gözlem değeri hangi merkeze yakın ise, o merkez ile ilgili küme içine dahil edilir.</a:t>
            </a:r>
          </a:p>
          <a:p>
            <a:pPr marL="342900" indent="-342900" algn="just">
              <a:buClr>
                <a:schemeClr val="tx1"/>
              </a:buClr>
              <a:buSzPct val="100000"/>
              <a:buAutoNum type="alphaLcParenR"/>
            </a:pPr>
            <a:endParaRPr lang="tr-TR" sz="1800" dirty="0"/>
          </a:p>
          <a:p>
            <a:pPr marL="342900" indent="-342900" algn="just">
              <a:buClr>
                <a:schemeClr val="tx1"/>
              </a:buClr>
              <a:buSzPct val="100000"/>
              <a:buAutoNum type="alphaLcParenR"/>
            </a:pPr>
            <a:r>
              <a:rPr lang="tr-TR" sz="1800" dirty="0"/>
              <a:t>Yukarıdaki b ve c adımları, kümelerde herhangi bir değişiklik olmayıncaya dek sürdürülür.</a:t>
            </a:r>
          </a:p>
        </p:txBody>
      </p:sp>
      <p:sp>
        <p:nvSpPr>
          <p:cNvPr id="4" name="3 Slayt Numarası Yer Tutucusu"/>
          <p:cNvSpPr>
            <a:spLocks noGrp="1"/>
          </p:cNvSpPr>
          <p:nvPr>
            <p:ph type="sldNum" sz="quarter" idx="15"/>
          </p:nvPr>
        </p:nvSpPr>
        <p:spPr>
          <a:xfrm>
            <a:off x="8129016" y="5734050"/>
            <a:ext cx="609600" cy="521208"/>
          </a:xfrm>
          <a:prstGeom prst="rect">
            <a:avLst/>
          </a:prstGeom>
        </p:spPr>
        <p:txBody>
          <a:bodyPr vert="horz" rtlCol="0" anchor="ctr"/>
          <a:lstStyle>
            <a:defPPr>
              <a:defRPr lang="tr-TR"/>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DEFA8C-F947-479F-BE07-76B6B3F80BF1}" type="slidenum">
              <a:rPr lang="tr-TR" smtClean="0"/>
              <a:pPr/>
              <a:t>344</a:t>
            </a:fld>
            <a:endParaRPr lang="tr-TR"/>
          </a:p>
        </p:txBody>
      </p:sp>
    </p:spTree>
    <p:extLst>
      <p:ext uri="{BB962C8B-B14F-4D97-AF65-F5344CB8AC3E}">
        <p14:creationId xmlns:p14="http://schemas.microsoft.com/office/powerpoint/2010/main" val="397025846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a:xfrm>
            <a:off x="0" y="0"/>
            <a:ext cx="8748464" cy="6858000"/>
          </a:xfrm>
        </p:spPr>
        <p:txBody>
          <a:bodyPr>
            <a:normAutofit/>
          </a:bodyPr>
          <a:lstStyle/>
          <a:p>
            <a:pPr>
              <a:buNone/>
            </a:pPr>
            <a:r>
              <a:rPr lang="tr-TR" sz="1800" b="1" u="sng" dirty="0"/>
              <a:t>ÖRNEK:</a:t>
            </a:r>
          </a:p>
          <a:p>
            <a:pPr>
              <a:buNone/>
            </a:pPr>
            <a:r>
              <a:rPr lang="tr-TR" sz="1800" dirty="0"/>
              <a:t>	Aşağıdaki gözlem değerlerini göz önüne alalım.Bu gözlem değerlerine            k-ortalamalar yöntemini uygulayarak kümelemek istiyoruz.</a:t>
            </a:r>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r>
              <a:rPr lang="tr-TR" sz="1800" dirty="0"/>
              <a:t>	Kümelerin sayısına başlangıçta k=2 biçiminde karar veriyoruz.Başlangıçta tesadüfi olarak aşağıdaki iki kümeyi belirliyoruz.</a:t>
            </a:r>
          </a:p>
          <a:p>
            <a:pPr>
              <a:buNone/>
            </a:pPr>
            <a:r>
              <a:rPr lang="tr-TR" sz="1800" dirty="0"/>
              <a:t>			C</a:t>
            </a:r>
            <a:r>
              <a:rPr lang="tr-TR" sz="1800" baseline="-25000" dirty="0"/>
              <a:t>1</a:t>
            </a:r>
            <a:r>
              <a:rPr lang="tr-TR" sz="1800" dirty="0"/>
              <a:t>={X</a:t>
            </a:r>
            <a:r>
              <a:rPr lang="tr-TR" sz="1800" baseline="-25000" dirty="0"/>
              <a:t>1</a:t>
            </a:r>
            <a:r>
              <a:rPr lang="tr-TR" sz="1800" dirty="0"/>
              <a:t>,X</a:t>
            </a:r>
            <a:r>
              <a:rPr lang="tr-TR" sz="1800" baseline="-25000" dirty="0"/>
              <a:t>2</a:t>
            </a:r>
            <a:r>
              <a:rPr lang="tr-TR" sz="1800" dirty="0"/>
              <a:t>,X</a:t>
            </a:r>
            <a:r>
              <a:rPr lang="tr-TR" sz="1800" baseline="-25000" dirty="0"/>
              <a:t>4</a:t>
            </a:r>
            <a:r>
              <a:rPr lang="tr-TR" sz="1800" dirty="0"/>
              <a:t>}</a:t>
            </a:r>
          </a:p>
          <a:p>
            <a:pPr>
              <a:buNone/>
            </a:pPr>
            <a:r>
              <a:rPr lang="tr-TR" sz="1800" dirty="0"/>
              <a:t>			C</a:t>
            </a:r>
            <a:r>
              <a:rPr lang="tr-TR" sz="1800" baseline="-25000" dirty="0"/>
              <a:t>2</a:t>
            </a:r>
            <a:r>
              <a:rPr lang="tr-TR" sz="1800" dirty="0"/>
              <a:t>={X</a:t>
            </a:r>
            <a:r>
              <a:rPr lang="tr-TR" sz="1800" baseline="-25000" dirty="0"/>
              <a:t>3</a:t>
            </a:r>
            <a:r>
              <a:rPr lang="tr-TR" sz="1800" dirty="0"/>
              <a:t>,X</a:t>
            </a:r>
            <a:r>
              <a:rPr lang="tr-TR" sz="1800" baseline="-25000" dirty="0"/>
              <a:t>5</a:t>
            </a:r>
            <a:r>
              <a:rPr lang="tr-TR" sz="1800" dirty="0"/>
              <a:t>}</a:t>
            </a:r>
          </a:p>
          <a:p>
            <a:pPr>
              <a:buNone/>
            </a:pPr>
            <a:r>
              <a:rPr lang="tr-TR" sz="1800" dirty="0"/>
              <a:t>	Bu kümeleri de içeren gözlem değerlerini aşağıdaki tablo üzerinde topluca gösteriyoruz.</a:t>
            </a:r>
          </a:p>
        </p:txBody>
      </p:sp>
      <p:sp>
        <p:nvSpPr>
          <p:cNvPr id="4" name="3 Slayt Numarası Yer Tutucusu"/>
          <p:cNvSpPr>
            <a:spLocks noGrp="1"/>
          </p:cNvSpPr>
          <p:nvPr>
            <p:ph type="sldNum" sz="quarter" idx="15"/>
          </p:nvPr>
        </p:nvSpPr>
        <p:spPr>
          <a:xfrm>
            <a:off x="8129016" y="5734050"/>
            <a:ext cx="609600" cy="521208"/>
          </a:xfrm>
          <a:prstGeom prst="rect">
            <a:avLst/>
          </a:prstGeom>
        </p:spPr>
        <p:txBody>
          <a:bodyPr vert="horz" rtlCol="0" anchor="ctr"/>
          <a:lstStyle>
            <a:defPPr>
              <a:defRPr lang="tr-TR"/>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DEFA8C-F947-479F-BE07-76B6B3F80BF1}" type="slidenum">
              <a:rPr lang="tr-TR" smtClean="0"/>
              <a:pPr/>
              <a:t>345</a:t>
            </a:fld>
            <a:endParaRPr lang="tr-TR"/>
          </a:p>
        </p:txBody>
      </p:sp>
      <p:pic>
        <p:nvPicPr>
          <p:cNvPr id="2050" name="Picture 2" descr="C:\Users\GEVAŞLI-065\Desktop\Ekran Alıntısı\55.JPG"/>
          <p:cNvPicPr>
            <a:picLocks noChangeAspect="1" noChangeArrowheads="1"/>
          </p:cNvPicPr>
          <p:nvPr/>
        </p:nvPicPr>
        <p:blipFill>
          <a:blip r:embed="rId2" cstate="print"/>
          <a:srcRect/>
          <a:stretch>
            <a:fillRect/>
          </a:stretch>
        </p:blipFill>
        <p:spPr bwMode="auto">
          <a:xfrm>
            <a:off x="2339752" y="1124744"/>
            <a:ext cx="2808311" cy="1932102"/>
          </a:xfrm>
          <a:prstGeom prst="rect">
            <a:avLst/>
          </a:prstGeom>
          <a:noFill/>
        </p:spPr>
      </p:pic>
      <p:pic>
        <p:nvPicPr>
          <p:cNvPr id="2051" name="Picture 3" descr="C:\Users\GEVAŞLI-065\Desktop\Ekran Alıntısı\56.JPG"/>
          <p:cNvPicPr>
            <a:picLocks noChangeAspect="1" noChangeArrowheads="1"/>
          </p:cNvPicPr>
          <p:nvPr/>
        </p:nvPicPr>
        <p:blipFill>
          <a:blip r:embed="rId3" cstate="print"/>
          <a:srcRect/>
          <a:stretch>
            <a:fillRect/>
          </a:stretch>
        </p:blipFill>
        <p:spPr bwMode="auto">
          <a:xfrm rot="-60000">
            <a:off x="2141797" y="4729932"/>
            <a:ext cx="3294858" cy="2099477"/>
          </a:xfrm>
          <a:prstGeom prst="rect">
            <a:avLst/>
          </a:prstGeom>
          <a:noFill/>
        </p:spPr>
      </p:pic>
    </p:spTree>
    <p:extLst>
      <p:ext uri="{BB962C8B-B14F-4D97-AF65-F5344CB8AC3E}">
        <p14:creationId xmlns:p14="http://schemas.microsoft.com/office/powerpoint/2010/main" val="857689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a:xfrm>
            <a:off x="0" y="0"/>
            <a:ext cx="8748464" cy="6858000"/>
          </a:xfrm>
        </p:spPr>
        <p:txBody>
          <a:bodyPr>
            <a:normAutofit/>
          </a:bodyPr>
          <a:lstStyle/>
          <a:p>
            <a:pPr>
              <a:buNone/>
            </a:pPr>
            <a:r>
              <a:rPr lang="tr-TR" sz="1800" b="1" u="sng" dirty="0"/>
              <a:t>ADIM 1:</a:t>
            </a:r>
          </a:p>
          <a:p>
            <a:pPr>
              <a:buNone/>
            </a:pPr>
            <a:r>
              <a:rPr lang="tr-TR" sz="1800" dirty="0"/>
              <a:t>İki kümenin merkezleri şu şekilde             Küme içi değişmeler şu şekilde </a:t>
            </a:r>
          </a:p>
          <a:p>
            <a:pPr>
              <a:buNone/>
            </a:pPr>
            <a:r>
              <a:rPr lang="tr-TR" sz="1800" dirty="0"/>
              <a:t>hesaplanır:			             hesaplanır:</a:t>
            </a:r>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r>
              <a:rPr lang="tr-TR" sz="1800" dirty="0"/>
              <a:t>	Toplam kare hata aşağıdaki gibi hesaplanır:</a:t>
            </a:r>
          </a:p>
          <a:p>
            <a:pPr>
              <a:buNone/>
            </a:pPr>
            <a:endParaRPr lang="tr-TR" sz="1800" dirty="0"/>
          </a:p>
          <a:p>
            <a:pPr>
              <a:buNone/>
            </a:pPr>
            <a:endParaRPr lang="tr-TR" sz="1800" dirty="0"/>
          </a:p>
          <a:p>
            <a:pPr>
              <a:buNone/>
            </a:pPr>
            <a:endParaRPr lang="tr-TR" sz="1800" dirty="0"/>
          </a:p>
          <a:p>
            <a:pPr>
              <a:buNone/>
            </a:pPr>
            <a:r>
              <a:rPr lang="tr-TR" sz="1800" dirty="0"/>
              <a:t>	Gözlemlerin M</a:t>
            </a:r>
            <a:r>
              <a:rPr lang="tr-TR" sz="1800" baseline="-25000" dirty="0"/>
              <a:t>1</a:t>
            </a:r>
            <a:r>
              <a:rPr lang="tr-TR" sz="1800" dirty="0"/>
              <a:t> ve M</a:t>
            </a:r>
            <a:r>
              <a:rPr lang="tr-TR" sz="1800" baseline="-25000" dirty="0"/>
              <a:t>2</a:t>
            </a:r>
            <a:r>
              <a:rPr lang="tr-TR" sz="1800" dirty="0"/>
              <a:t> merkezlerinden olan uzaklıkların minimum olması istendiğinden aşağıdaki hesaplamalar yapılır:</a:t>
            </a:r>
          </a:p>
          <a:p>
            <a:pPr>
              <a:buNone/>
            </a:pPr>
            <a:endParaRPr lang="tr-TR" sz="1800" dirty="0"/>
          </a:p>
          <a:p>
            <a:pPr>
              <a:buNone/>
            </a:pPr>
            <a:endParaRPr lang="tr-TR" sz="1800" dirty="0"/>
          </a:p>
          <a:p>
            <a:pPr>
              <a:buNone/>
            </a:pPr>
            <a:endParaRPr lang="tr-TR" sz="1800" dirty="0"/>
          </a:p>
          <a:p>
            <a:pPr>
              <a:buNone/>
            </a:pPr>
            <a:r>
              <a:rPr lang="tr-TR" sz="1800" dirty="0"/>
              <a:t>	d(M</a:t>
            </a:r>
            <a:r>
              <a:rPr lang="tr-TR" sz="1800" baseline="-25000" dirty="0"/>
              <a:t>1</a:t>
            </a:r>
            <a:r>
              <a:rPr lang="tr-TR" sz="1800" dirty="0"/>
              <a:t>,X</a:t>
            </a:r>
            <a:r>
              <a:rPr lang="tr-TR" sz="1800" baseline="-25000" dirty="0"/>
              <a:t>1</a:t>
            </a:r>
            <a:r>
              <a:rPr lang="tr-TR" sz="1800" dirty="0"/>
              <a:t>) &lt; d(M</a:t>
            </a:r>
            <a:r>
              <a:rPr lang="tr-TR" sz="1800" baseline="-25000" dirty="0"/>
              <a:t>2</a:t>
            </a:r>
            <a:r>
              <a:rPr lang="tr-TR" sz="1800" dirty="0"/>
              <a:t>,X</a:t>
            </a:r>
            <a:r>
              <a:rPr lang="tr-TR" sz="1800" baseline="-25000" dirty="0"/>
              <a:t>1</a:t>
            </a:r>
            <a:r>
              <a:rPr lang="tr-TR" sz="1800" dirty="0"/>
              <a:t>) </a:t>
            </a:r>
            <a:r>
              <a:rPr lang="tr-TR" sz="1800"/>
              <a:t>olduğundan M</a:t>
            </a:r>
            <a:r>
              <a:rPr lang="tr-TR" sz="1800" baseline="-25000"/>
              <a:t>1</a:t>
            </a:r>
            <a:r>
              <a:rPr lang="tr-TR" sz="1800"/>
              <a:t> </a:t>
            </a:r>
            <a:r>
              <a:rPr lang="tr-TR" sz="1800" dirty="0"/>
              <a:t>merkezinin X</a:t>
            </a:r>
            <a:r>
              <a:rPr lang="tr-TR" sz="1800" baseline="-25000" dirty="0"/>
              <a:t>1</a:t>
            </a:r>
            <a:r>
              <a:rPr lang="tr-TR" sz="1800" dirty="0"/>
              <a:t> gözlem değerine daha yakın olduğu anlaşılır.O halde  X</a:t>
            </a:r>
            <a:r>
              <a:rPr lang="tr-TR" sz="1800" baseline="-25000" dirty="0"/>
              <a:t>1</a:t>
            </a:r>
            <a:r>
              <a:rPr lang="tr-TR" dirty="0"/>
              <a:t>  </a:t>
            </a:r>
            <a:r>
              <a:rPr lang="tr-TR" sz="1800" dirty="0"/>
              <a:t>C</a:t>
            </a:r>
            <a:r>
              <a:rPr lang="tr-TR" sz="1800" baseline="-25000" dirty="0"/>
              <a:t>1</a:t>
            </a:r>
            <a:r>
              <a:rPr lang="tr-TR" sz="1800" dirty="0"/>
              <a:t> olarak kabul edilir.</a:t>
            </a:r>
          </a:p>
          <a:p>
            <a:pPr>
              <a:buNone/>
            </a:pPr>
            <a:r>
              <a:rPr lang="tr-TR" sz="1800" dirty="0"/>
              <a:t> </a:t>
            </a:r>
          </a:p>
        </p:txBody>
      </p:sp>
      <p:sp>
        <p:nvSpPr>
          <p:cNvPr id="4" name="3 Slayt Numarası Yer Tutucusu"/>
          <p:cNvSpPr>
            <a:spLocks noGrp="1"/>
          </p:cNvSpPr>
          <p:nvPr>
            <p:ph type="sldNum" sz="quarter" idx="15"/>
          </p:nvPr>
        </p:nvSpPr>
        <p:spPr>
          <a:xfrm>
            <a:off x="8129016" y="5734050"/>
            <a:ext cx="609600" cy="521208"/>
          </a:xfrm>
          <a:prstGeom prst="rect">
            <a:avLst/>
          </a:prstGeom>
        </p:spPr>
        <p:txBody>
          <a:bodyPr vert="horz" rtlCol="0" anchor="ctr"/>
          <a:lstStyle>
            <a:defPPr>
              <a:defRPr lang="tr-TR"/>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DEFA8C-F947-479F-BE07-76B6B3F80BF1}" type="slidenum">
              <a:rPr lang="tr-TR" smtClean="0"/>
              <a:pPr/>
              <a:t>346</a:t>
            </a:fld>
            <a:endParaRPr lang="tr-TR"/>
          </a:p>
        </p:txBody>
      </p:sp>
      <p:pic>
        <p:nvPicPr>
          <p:cNvPr id="1026" name="Picture 2" descr="C:\Users\GEVAŞLI-065\Desktop\Ekran Alıntısı\57.JPG"/>
          <p:cNvPicPr>
            <a:picLocks noChangeAspect="1" noChangeArrowheads="1"/>
          </p:cNvPicPr>
          <p:nvPr/>
        </p:nvPicPr>
        <p:blipFill>
          <a:blip r:embed="rId2" cstate="print"/>
          <a:srcRect/>
          <a:stretch>
            <a:fillRect/>
          </a:stretch>
        </p:blipFill>
        <p:spPr bwMode="auto">
          <a:xfrm>
            <a:off x="395536" y="980728"/>
            <a:ext cx="2232248" cy="1858056"/>
          </a:xfrm>
          <a:prstGeom prst="rect">
            <a:avLst/>
          </a:prstGeom>
          <a:noFill/>
        </p:spPr>
      </p:pic>
      <p:pic>
        <p:nvPicPr>
          <p:cNvPr id="1027" name="Picture 3" descr="C:\Users\GEVAŞLI-065\Desktop\Ekran Alıntısı\58.JPG"/>
          <p:cNvPicPr>
            <a:picLocks noChangeAspect="1" noChangeArrowheads="1"/>
          </p:cNvPicPr>
          <p:nvPr/>
        </p:nvPicPr>
        <p:blipFill>
          <a:blip r:embed="rId3" cstate="print"/>
          <a:srcRect/>
          <a:stretch>
            <a:fillRect/>
          </a:stretch>
        </p:blipFill>
        <p:spPr bwMode="auto">
          <a:xfrm>
            <a:off x="3779912" y="1052736"/>
            <a:ext cx="4779620" cy="1728192"/>
          </a:xfrm>
          <a:prstGeom prst="rect">
            <a:avLst/>
          </a:prstGeom>
          <a:noFill/>
        </p:spPr>
      </p:pic>
      <p:pic>
        <p:nvPicPr>
          <p:cNvPr id="1028" name="Picture 4" descr="C:\Users\GEVAŞLI-065\Desktop\Ekran Alıntısı\59.JPG"/>
          <p:cNvPicPr>
            <a:picLocks noChangeAspect="1" noChangeArrowheads="1"/>
          </p:cNvPicPr>
          <p:nvPr/>
        </p:nvPicPr>
        <p:blipFill>
          <a:blip r:embed="rId4" cstate="print"/>
          <a:srcRect/>
          <a:stretch>
            <a:fillRect/>
          </a:stretch>
        </p:blipFill>
        <p:spPr bwMode="auto">
          <a:xfrm>
            <a:off x="2483768" y="3212976"/>
            <a:ext cx="2016223" cy="1017963"/>
          </a:xfrm>
          <a:prstGeom prst="rect">
            <a:avLst/>
          </a:prstGeom>
          <a:noFill/>
        </p:spPr>
      </p:pic>
      <p:pic>
        <p:nvPicPr>
          <p:cNvPr id="2" name="Picture 2" descr="C:\Users\GEVAŞLI-065\Desktop\Ekran Alıntısı\60.JPG"/>
          <p:cNvPicPr>
            <a:picLocks noChangeAspect="1" noChangeArrowheads="1"/>
          </p:cNvPicPr>
          <p:nvPr/>
        </p:nvPicPr>
        <p:blipFill>
          <a:blip r:embed="rId5" cstate="print"/>
          <a:srcRect/>
          <a:stretch>
            <a:fillRect/>
          </a:stretch>
        </p:blipFill>
        <p:spPr bwMode="auto">
          <a:xfrm>
            <a:off x="467544" y="4797152"/>
            <a:ext cx="3384376" cy="762306"/>
          </a:xfrm>
          <a:prstGeom prst="rect">
            <a:avLst/>
          </a:prstGeom>
          <a:noFill/>
        </p:spPr>
      </p:pic>
      <p:pic>
        <p:nvPicPr>
          <p:cNvPr id="5" name="Picture 3" descr="C:\Users\GEVAŞLI-065\Desktop\Ekran Alıntısı\61.JPG"/>
          <p:cNvPicPr>
            <a:picLocks noChangeAspect="1" noChangeArrowheads="1"/>
          </p:cNvPicPr>
          <p:nvPr/>
        </p:nvPicPr>
        <p:blipFill>
          <a:blip r:embed="rId6" cstate="print"/>
          <a:srcRect/>
          <a:stretch>
            <a:fillRect/>
          </a:stretch>
        </p:blipFill>
        <p:spPr bwMode="auto">
          <a:xfrm>
            <a:off x="4788024" y="4797152"/>
            <a:ext cx="3168352" cy="704078"/>
          </a:xfrm>
          <a:prstGeom prst="rect">
            <a:avLst/>
          </a:prstGeom>
          <a:noFill/>
        </p:spPr>
      </p:pic>
      <p:cxnSp>
        <p:nvCxnSpPr>
          <p:cNvPr id="12" name="11 Düz Ok Bağlayıcısı"/>
          <p:cNvCxnSpPr/>
          <p:nvPr/>
        </p:nvCxnSpPr>
        <p:spPr>
          <a:xfrm>
            <a:off x="2915816" y="1844824"/>
            <a:ext cx="57606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9747297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a:xfrm>
            <a:off x="0" y="0"/>
            <a:ext cx="8748464" cy="6858000"/>
          </a:xfrm>
        </p:spPr>
        <p:txBody>
          <a:bodyPr>
            <a:normAutofit/>
          </a:bodyPr>
          <a:lstStyle/>
          <a:p>
            <a:pPr>
              <a:buNone/>
            </a:pPr>
            <a:r>
              <a:rPr lang="tr-TR" sz="1600" dirty="0"/>
              <a:t>Tüm gözlem değerleri için hesaplanarak aşağıdaki tablo elde edilir:</a:t>
            </a:r>
          </a:p>
          <a:p>
            <a:pPr>
              <a:buNone/>
            </a:pPr>
            <a:endParaRPr lang="tr-TR" sz="1600" dirty="0"/>
          </a:p>
          <a:p>
            <a:pPr>
              <a:buNone/>
            </a:pPr>
            <a:endParaRPr lang="tr-TR" sz="1600" dirty="0"/>
          </a:p>
          <a:p>
            <a:pPr>
              <a:buNone/>
            </a:pPr>
            <a:endParaRPr lang="tr-TR" sz="1600" dirty="0"/>
          </a:p>
          <a:p>
            <a:pPr>
              <a:buNone/>
            </a:pPr>
            <a:endParaRPr lang="tr-TR" sz="1600" dirty="0"/>
          </a:p>
          <a:p>
            <a:pPr>
              <a:buNone/>
            </a:pPr>
            <a:endParaRPr lang="tr-TR" sz="1600" dirty="0"/>
          </a:p>
          <a:p>
            <a:pPr>
              <a:buNone/>
            </a:pPr>
            <a:endParaRPr lang="tr-TR" sz="1600" dirty="0"/>
          </a:p>
          <a:p>
            <a:pPr>
              <a:spcBef>
                <a:spcPts val="0"/>
              </a:spcBef>
              <a:buNone/>
            </a:pPr>
            <a:endParaRPr lang="tr-TR" sz="1600" b="1" u="sng" dirty="0"/>
          </a:p>
          <a:p>
            <a:pPr>
              <a:spcBef>
                <a:spcPts val="0"/>
              </a:spcBef>
              <a:buNone/>
            </a:pPr>
            <a:r>
              <a:rPr lang="tr-TR" sz="1600" b="1" u="sng" dirty="0"/>
              <a:t>ADIM 2:</a:t>
            </a:r>
          </a:p>
          <a:p>
            <a:pPr>
              <a:buNone/>
            </a:pPr>
            <a:r>
              <a:rPr lang="tr-TR" sz="1600" dirty="0"/>
              <a:t>Yukarıdaki iki kümenin merkezleri 		 Küme içi değişmeler şu şekilde </a:t>
            </a:r>
          </a:p>
          <a:p>
            <a:pPr>
              <a:buNone/>
            </a:pPr>
            <a:r>
              <a:rPr lang="tr-TR" sz="1600" dirty="0"/>
              <a:t>şu şekilde hesaplanır:			 hesaplanır:</a:t>
            </a:r>
          </a:p>
          <a:p>
            <a:pPr>
              <a:buNone/>
            </a:pPr>
            <a:endParaRPr lang="tr-TR" sz="1600" dirty="0"/>
          </a:p>
          <a:p>
            <a:pPr>
              <a:buNone/>
            </a:pPr>
            <a:endParaRPr lang="tr-TR" sz="1600" dirty="0"/>
          </a:p>
          <a:p>
            <a:pPr>
              <a:buNone/>
            </a:pPr>
            <a:endParaRPr lang="tr-TR" sz="1600" dirty="0"/>
          </a:p>
          <a:p>
            <a:pPr>
              <a:buNone/>
            </a:pPr>
            <a:endParaRPr lang="tr-TR" sz="1600" dirty="0"/>
          </a:p>
          <a:p>
            <a:pPr>
              <a:buNone/>
            </a:pPr>
            <a:endParaRPr lang="tr-TR" sz="1600" dirty="0"/>
          </a:p>
          <a:p>
            <a:pPr>
              <a:buNone/>
            </a:pPr>
            <a:r>
              <a:rPr lang="tr-TR" sz="1600" dirty="0"/>
              <a:t>Toplam kare hata aşağıdaki gibi hesaplanır:</a:t>
            </a:r>
          </a:p>
          <a:p>
            <a:pPr>
              <a:buNone/>
            </a:pPr>
            <a:endParaRPr lang="tr-TR" sz="1600" dirty="0"/>
          </a:p>
          <a:p>
            <a:pPr>
              <a:buNone/>
            </a:pPr>
            <a:endParaRPr lang="tr-TR" sz="1600" dirty="0"/>
          </a:p>
          <a:p>
            <a:pPr>
              <a:buNone/>
            </a:pPr>
            <a:endParaRPr lang="tr-TR" sz="1600" dirty="0"/>
          </a:p>
          <a:p>
            <a:pPr>
              <a:buNone/>
            </a:pPr>
            <a:r>
              <a:rPr lang="tr-TR" sz="1600" dirty="0"/>
              <a:t>	Bu değer bir önceki </a:t>
            </a:r>
            <a:r>
              <a:rPr lang="tr-TR" sz="1600" dirty="0" err="1"/>
              <a:t>iterasyonda</a:t>
            </a:r>
            <a:r>
              <a:rPr lang="tr-TR" sz="1600" dirty="0"/>
              <a:t> elde edilen E</a:t>
            </a:r>
            <a:r>
              <a:rPr lang="tr-TR" sz="1600" baseline="30000" dirty="0"/>
              <a:t>2</a:t>
            </a:r>
            <a:r>
              <a:rPr lang="tr-TR" sz="1600" dirty="0"/>
              <a:t>=69.17  değerinden daha küçük olduğu anlaşılır</a:t>
            </a:r>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p:txBody>
      </p:sp>
      <p:sp>
        <p:nvSpPr>
          <p:cNvPr id="4" name="3 Slayt Numarası Yer Tutucusu"/>
          <p:cNvSpPr>
            <a:spLocks noGrp="1"/>
          </p:cNvSpPr>
          <p:nvPr>
            <p:ph type="sldNum" sz="quarter" idx="15"/>
          </p:nvPr>
        </p:nvSpPr>
        <p:spPr>
          <a:xfrm>
            <a:off x="8129016" y="5734050"/>
            <a:ext cx="609600" cy="521208"/>
          </a:xfrm>
          <a:prstGeom prst="rect">
            <a:avLst/>
          </a:prstGeom>
        </p:spPr>
        <p:txBody>
          <a:bodyPr vert="horz" rtlCol="0" anchor="ctr"/>
          <a:lstStyle>
            <a:defPPr>
              <a:defRPr lang="tr-TR"/>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DEFA8C-F947-479F-BE07-76B6B3F80BF1}" type="slidenum">
              <a:rPr lang="tr-TR" smtClean="0"/>
              <a:pPr/>
              <a:t>347</a:t>
            </a:fld>
            <a:endParaRPr lang="tr-TR"/>
          </a:p>
        </p:txBody>
      </p:sp>
      <p:pic>
        <p:nvPicPr>
          <p:cNvPr id="2050" name="Picture 2" descr="C:\Users\GEVAŞLI-065\Desktop\Ekran Alıntısı\62.JPG"/>
          <p:cNvPicPr>
            <a:picLocks noChangeAspect="1" noChangeArrowheads="1"/>
          </p:cNvPicPr>
          <p:nvPr/>
        </p:nvPicPr>
        <p:blipFill>
          <a:blip r:embed="rId2" cstate="print"/>
          <a:srcRect/>
          <a:stretch>
            <a:fillRect/>
          </a:stretch>
        </p:blipFill>
        <p:spPr bwMode="auto">
          <a:xfrm rot="60000">
            <a:off x="197969" y="359748"/>
            <a:ext cx="5166029" cy="2160240"/>
          </a:xfrm>
          <a:prstGeom prst="rect">
            <a:avLst/>
          </a:prstGeom>
          <a:noFill/>
        </p:spPr>
      </p:pic>
      <p:cxnSp>
        <p:nvCxnSpPr>
          <p:cNvPr id="10" name="9 Düz Ok Bağlayıcısı"/>
          <p:cNvCxnSpPr/>
          <p:nvPr/>
        </p:nvCxnSpPr>
        <p:spPr>
          <a:xfrm>
            <a:off x="5724128" y="1700808"/>
            <a:ext cx="57606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2051" name="Picture 3" descr="C:\Users\GEVAŞLI-065\Desktop\Ekran Alıntısı\63.JPG"/>
          <p:cNvPicPr>
            <a:picLocks noChangeAspect="1" noChangeArrowheads="1"/>
          </p:cNvPicPr>
          <p:nvPr/>
        </p:nvPicPr>
        <p:blipFill>
          <a:blip r:embed="rId3" cstate="print"/>
          <a:srcRect/>
          <a:stretch>
            <a:fillRect/>
          </a:stretch>
        </p:blipFill>
        <p:spPr bwMode="auto">
          <a:xfrm>
            <a:off x="6660232" y="1340768"/>
            <a:ext cx="1562574" cy="720080"/>
          </a:xfrm>
          <a:prstGeom prst="rect">
            <a:avLst/>
          </a:prstGeom>
          <a:noFill/>
        </p:spPr>
      </p:pic>
      <p:pic>
        <p:nvPicPr>
          <p:cNvPr id="2052" name="Picture 4" descr="C:\Users\GEVAŞLI-065\Desktop\Ekran Alıntısı\64.JPG"/>
          <p:cNvPicPr>
            <a:picLocks noChangeAspect="1" noChangeArrowheads="1"/>
          </p:cNvPicPr>
          <p:nvPr/>
        </p:nvPicPr>
        <p:blipFill>
          <a:blip r:embed="rId4" cstate="print"/>
          <a:srcRect/>
          <a:stretch>
            <a:fillRect/>
          </a:stretch>
        </p:blipFill>
        <p:spPr bwMode="auto">
          <a:xfrm>
            <a:off x="539552" y="3356992"/>
            <a:ext cx="2088232" cy="1673028"/>
          </a:xfrm>
          <a:prstGeom prst="rect">
            <a:avLst/>
          </a:prstGeom>
          <a:noFill/>
        </p:spPr>
      </p:pic>
      <p:pic>
        <p:nvPicPr>
          <p:cNvPr id="2053" name="Picture 5" descr="C:\Users\GEVAŞLI-065\Desktop\Ekran Alıntısı\65.JPG"/>
          <p:cNvPicPr>
            <a:picLocks noChangeAspect="1" noChangeArrowheads="1"/>
          </p:cNvPicPr>
          <p:nvPr/>
        </p:nvPicPr>
        <p:blipFill>
          <a:blip r:embed="rId5" cstate="print"/>
          <a:srcRect/>
          <a:stretch>
            <a:fillRect/>
          </a:stretch>
        </p:blipFill>
        <p:spPr bwMode="auto">
          <a:xfrm>
            <a:off x="4211960" y="3356992"/>
            <a:ext cx="4211960" cy="1012676"/>
          </a:xfrm>
          <a:prstGeom prst="rect">
            <a:avLst/>
          </a:prstGeom>
          <a:noFill/>
        </p:spPr>
      </p:pic>
      <p:pic>
        <p:nvPicPr>
          <p:cNvPr id="2054" name="Picture 6" descr="C:\Users\GEVAŞLI-065\Desktop\Ekran Alıntısı\66.JPG"/>
          <p:cNvPicPr>
            <a:picLocks noChangeAspect="1" noChangeArrowheads="1"/>
          </p:cNvPicPr>
          <p:nvPr/>
        </p:nvPicPr>
        <p:blipFill>
          <a:blip r:embed="rId6" cstate="print"/>
          <a:srcRect/>
          <a:stretch>
            <a:fillRect/>
          </a:stretch>
        </p:blipFill>
        <p:spPr bwMode="auto">
          <a:xfrm>
            <a:off x="4355976" y="4509119"/>
            <a:ext cx="4392488" cy="599588"/>
          </a:xfrm>
          <a:prstGeom prst="rect">
            <a:avLst/>
          </a:prstGeom>
          <a:noFill/>
        </p:spPr>
      </p:pic>
      <p:pic>
        <p:nvPicPr>
          <p:cNvPr id="1026" name="Picture 2" descr="C:\Users\GEVAŞLI-065\Desktop\Ekran Alıntısı\67.JPG"/>
          <p:cNvPicPr>
            <a:picLocks noChangeAspect="1" noChangeArrowheads="1"/>
          </p:cNvPicPr>
          <p:nvPr/>
        </p:nvPicPr>
        <p:blipFill>
          <a:blip r:embed="rId7" cstate="print"/>
          <a:srcRect/>
          <a:stretch>
            <a:fillRect/>
          </a:stretch>
        </p:blipFill>
        <p:spPr bwMode="auto">
          <a:xfrm>
            <a:off x="2411760" y="5301207"/>
            <a:ext cx="1584176" cy="1000111"/>
          </a:xfrm>
          <a:prstGeom prst="rect">
            <a:avLst/>
          </a:prstGeom>
          <a:noFill/>
        </p:spPr>
      </p:pic>
      <p:cxnSp>
        <p:nvCxnSpPr>
          <p:cNvPr id="11" name="10 Düz Ok Bağlayıcısı"/>
          <p:cNvCxnSpPr/>
          <p:nvPr/>
        </p:nvCxnSpPr>
        <p:spPr>
          <a:xfrm>
            <a:off x="3131840" y="4221088"/>
            <a:ext cx="57606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7825809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a:xfrm>
            <a:off x="0" y="0"/>
            <a:ext cx="8892480" cy="6858000"/>
          </a:xfrm>
        </p:spPr>
        <p:txBody>
          <a:bodyPr>
            <a:normAutofit/>
          </a:bodyPr>
          <a:lstStyle/>
          <a:p>
            <a:pPr>
              <a:buNone/>
            </a:pPr>
            <a:r>
              <a:rPr lang="tr-TR" sz="1800" dirty="0"/>
              <a:t>	M</a:t>
            </a:r>
            <a:r>
              <a:rPr lang="tr-TR" sz="1800" baseline="-25000" dirty="0"/>
              <a:t>1</a:t>
            </a:r>
            <a:r>
              <a:rPr lang="tr-TR" sz="1800" dirty="0"/>
              <a:t> ve M</a:t>
            </a:r>
            <a:r>
              <a:rPr lang="tr-TR" sz="1800" baseline="-25000" dirty="0"/>
              <a:t>2</a:t>
            </a:r>
            <a:r>
              <a:rPr lang="tr-TR" sz="1800" dirty="0"/>
              <a:t> merkezinden gözlem değerlerine olan uzaklıklar hesaplandığında aşağıdaki tablo elde edilir.</a:t>
            </a:r>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endParaRPr lang="tr-TR" sz="1800" dirty="0"/>
          </a:p>
          <a:p>
            <a:pPr>
              <a:buNone/>
            </a:pPr>
            <a:r>
              <a:rPr lang="tr-TR" sz="1800" dirty="0"/>
              <a:t>	Kümelerde önceki adıma göre herhangi bir değişme olmadığına göre </a:t>
            </a:r>
            <a:r>
              <a:rPr lang="tr-TR" sz="1800" dirty="0" err="1"/>
              <a:t>iterasyona</a:t>
            </a:r>
            <a:r>
              <a:rPr lang="tr-TR" sz="1800" dirty="0"/>
              <a:t> burada son verilir.Elde edilen kümeler aşağıdaki şekilde gösterilmiştir.</a:t>
            </a:r>
          </a:p>
          <a:p>
            <a:pPr>
              <a:buNone/>
            </a:pPr>
            <a:endParaRPr lang="tr-TR" sz="1800" dirty="0"/>
          </a:p>
        </p:txBody>
      </p:sp>
      <p:sp>
        <p:nvSpPr>
          <p:cNvPr id="4" name="3 Slayt Numarası Yer Tutucusu"/>
          <p:cNvSpPr>
            <a:spLocks noGrp="1"/>
          </p:cNvSpPr>
          <p:nvPr>
            <p:ph type="sldNum" sz="quarter" idx="15"/>
          </p:nvPr>
        </p:nvSpPr>
        <p:spPr>
          <a:xfrm>
            <a:off x="8129016" y="5734050"/>
            <a:ext cx="609600" cy="521208"/>
          </a:xfrm>
          <a:prstGeom prst="rect">
            <a:avLst/>
          </a:prstGeom>
        </p:spPr>
        <p:txBody>
          <a:bodyPr vert="horz" rtlCol="0" anchor="ctr"/>
          <a:lstStyle>
            <a:defPPr>
              <a:defRPr lang="tr-TR"/>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DEFA8C-F947-479F-BE07-76B6B3F80BF1}" type="slidenum">
              <a:rPr lang="tr-TR" smtClean="0"/>
              <a:pPr/>
              <a:t>348</a:t>
            </a:fld>
            <a:endParaRPr lang="tr-TR"/>
          </a:p>
        </p:txBody>
      </p:sp>
      <p:pic>
        <p:nvPicPr>
          <p:cNvPr id="2050" name="Picture 2" descr="C:\Users\GEVAŞLI-065\Desktop\Ekran Alıntısı\68.JPG"/>
          <p:cNvPicPr>
            <a:picLocks noChangeAspect="1" noChangeArrowheads="1"/>
          </p:cNvPicPr>
          <p:nvPr/>
        </p:nvPicPr>
        <p:blipFill>
          <a:blip r:embed="rId2" cstate="print"/>
          <a:srcRect/>
          <a:stretch>
            <a:fillRect/>
          </a:stretch>
        </p:blipFill>
        <p:spPr bwMode="auto">
          <a:xfrm>
            <a:off x="179512" y="908720"/>
            <a:ext cx="6275958" cy="2616664"/>
          </a:xfrm>
          <a:prstGeom prst="rect">
            <a:avLst/>
          </a:prstGeom>
          <a:noFill/>
        </p:spPr>
      </p:pic>
      <p:cxnSp>
        <p:nvCxnSpPr>
          <p:cNvPr id="5" name="4 Düz Ok Bağlayıcısı"/>
          <p:cNvCxnSpPr/>
          <p:nvPr/>
        </p:nvCxnSpPr>
        <p:spPr>
          <a:xfrm>
            <a:off x="6516216" y="2348880"/>
            <a:ext cx="57606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2051" name="Picture 3" descr="C:\Users\GEVAŞLI-065\Desktop\Ekran Alıntısı\63.JPG"/>
          <p:cNvPicPr>
            <a:picLocks noChangeAspect="1" noChangeArrowheads="1"/>
          </p:cNvPicPr>
          <p:nvPr/>
        </p:nvPicPr>
        <p:blipFill>
          <a:blip r:embed="rId3" cstate="print"/>
          <a:srcRect/>
          <a:stretch>
            <a:fillRect/>
          </a:stretch>
        </p:blipFill>
        <p:spPr bwMode="auto">
          <a:xfrm>
            <a:off x="7122666" y="1988840"/>
            <a:ext cx="1625798" cy="749216"/>
          </a:xfrm>
          <a:prstGeom prst="rect">
            <a:avLst/>
          </a:prstGeom>
          <a:noFill/>
        </p:spPr>
      </p:pic>
      <p:pic>
        <p:nvPicPr>
          <p:cNvPr id="2052" name="Picture 4" descr="C:\Users\GEVAŞLI-065\Desktop\Ekran Alıntısı\69.JPG"/>
          <p:cNvPicPr>
            <a:picLocks noChangeAspect="1" noChangeArrowheads="1"/>
          </p:cNvPicPr>
          <p:nvPr/>
        </p:nvPicPr>
        <p:blipFill>
          <a:blip r:embed="rId4" cstate="print"/>
          <a:srcRect/>
          <a:stretch>
            <a:fillRect/>
          </a:stretch>
        </p:blipFill>
        <p:spPr bwMode="auto">
          <a:xfrm>
            <a:off x="2339752" y="4081124"/>
            <a:ext cx="3888432" cy="2776876"/>
          </a:xfrm>
          <a:prstGeom prst="rect">
            <a:avLst/>
          </a:prstGeom>
          <a:noFill/>
        </p:spPr>
      </p:pic>
    </p:spTree>
    <p:extLst>
      <p:ext uri="{BB962C8B-B14F-4D97-AF65-F5344CB8AC3E}">
        <p14:creationId xmlns:p14="http://schemas.microsoft.com/office/powerpoint/2010/main" val="139323554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a:xfrm>
            <a:off x="0" y="0"/>
            <a:ext cx="8748464" cy="6858000"/>
          </a:xfrm>
        </p:spPr>
        <p:txBody>
          <a:bodyPr>
            <a:normAutofit/>
          </a:bodyPr>
          <a:lstStyle/>
          <a:p>
            <a:pPr>
              <a:buNone/>
            </a:pPr>
            <a:r>
              <a:rPr lang="tr-TR" sz="1800" u="sng" dirty="0"/>
              <a:t>UYGULAMA-1:</a:t>
            </a:r>
          </a:p>
          <a:p>
            <a:pPr>
              <a:buNone/>
            </a:pPr>
            <a:endParaRPr lang="tr-TR" sz="1800" u="sng" dirty="0"/>
          </a:p>
          <a:p>
            <a:pPr>
              <a:buNone/>
            </a:pPr>
            <a:endParaRPr lang="tr-TR" sz="1800" u="sng" dirty="0"/>
          </a:p>
          <a:p>
            <a:pPr>
              <a:buNone/>
            </a:pPr>
            <a:endParaRPr lang="tr-TR" sz="1800" u="sng" dirty="0"/>
          </a:p>
          <a:p>
            <a:pPr>
              <a:buNone/>
            </a:pPr>
            <a:endParaRPr lang="tr-TR" sz="1800" u="sng" dirty="0"/>
          </a:p>
          <a:p>
            <a:pPr>
              <a:buNone/>
            </a:pPr>
            <a:endParaRPr lang="tr-TR" sz="1800" u="sng" dirty="0"/>
          </a:p>
          <a:p>
            <a:pPr>
              <a:buNone/>
            </a:pPr>
            <a:endParaRPr lang="tr-TR" sz="1800" u="sng" dirty="0"/>
          </a:p>
          <a:p>
            <a:pPr>
              <a:buNone/>
            </a:pPr>
            <a:r>
              <a:rPr lang="tr-TR" sz="1800" dirty="0"/>
              <a:t>	</a:t>
            </a:r>
            <a:r>
              <a:rPr lang="tr-TR" sz="1600" dirty="0"/>
              <a:t>Yukarıdaki gözlem noktalarını göz önüne alarak </a:t>
            </a:r>
            <a:r>
              <a:rPr lang="tr-TR" sz="1600" i="1" dirty="0" err="1"/>
              <a:t>Öklit</a:t>
            </a:r>
            <a:r>
              <a:rPr lang="tr-TR" sz="1600" dirty="0"/>
              <a:t>,</a:t>
            </a:r>
            <a:r>
              <a:rPr lang="tr-TR" sz="1600" i="1" dirty="0"/>
              <a:t>Manhattan</a:t>
            </a:r>
            <a:r>
              <a:rPr lang="tr-TR" sz="1600" dirty="0"/>
              <a:t> ve </a:t>
            </a:r>
            <a:r>
              <a:rPr lang="tr-TR" sz="1600" i="1" dirty="0" err="1"/>
              <a:t>Minkowski</a:t>
            </a:r>
            <a:r>
              <a:rPr lang="tr-TR" sz="1600" dirty="0"/>
              <a:t> uzaklıklar matrisini elde ediniz</a:t>
            </a:r>
          </a:p>
          <a:p>
            <a:pPr>
              <a:buNone/>
            </a:pPr>
            <a:r>
              <a:rPr lang="tr-TR" sz="1800" u="sng" dirty="0"/>
              <a:t>UYGULAMA-2:</a:t>
            </a:r>
          </a:p>
          <a:p>
            <a:pPr>
              <a:buNone/>
            </a:pPr>
            <a:endParaRPr lang="tr-TR" sz="1800" u="sng" dirty="0"/>
          </a:p>
          <a:p>
            <a:pPr>
              <a:buNone/>
            </a:pPr>
            <a:endParaRPr lang="tr-TR" sz="1800" u="sng" dirty="0"/>
          </a:p>
          <a:p>
            <a:pPr>
              <a:buNone/>
            </a:pPr>
            <a:endParaRPr lang="tr-TR" sz="1800" u="sng" dirty="0"/>
          </a:p>
          <a:p>
            <a:pPr>
              <a:buNone/>
            </a:pPr>
            <a:endParaRPr lang="tr-TR" sz="1800" u="sng" dirty="0"/>
          </a:p>
          <a:p>
            <a:pPr>
              <a:buNone/>
            </a:pPr>
            <a:endParaRPr lang="tr-TR" sz="1800" u="sng" dirty="0"/>
          </a:p>
          <a:p>
            <a:pPr>
              <a:buNone/>
            </a:pPr>
            <a:endParaRPr lang="tr-TR" sz="1800" u="sng" dirty="0"/>
          </a:p>
          <a:p>
            <a:pPr>
              <a:buNone/>
            </a:pPr>
            <a:r>
              <a:rPr lang="tr-TR" sz="1600" dirty="0"/>
              <a:t>Yukarıdaki uzaklıklar matrisini göz önüne alarak;</a:t>
            </a:r>
          </a:p>
          <a:p>
            <a:pPr>
              <a:buNone/>
            </a:pPr>
            <a:r>
              <a:rPr lang="tr-TR" sz="1600" dirty="0"/>
              <a:t>a)En yakın komşu algoritmasına,</a:t>
            </a:r>
          </a:p>
          <a:p>
            <a:pPr>
              <a:buNone/>
            </a:pPr>
            <a:r>
              <a:rPr lang="tr-TR" sz="1600" dirty="0"/>
              <a:t>b)En uzak komşu algoritmasına,</a:t>
            </a:r>
          </a:p>
          <a:p>
            <a:pPr>
              <a:buNone/>
            </a:pPr>
            <a:r>
              <a:rPr lang="tr-TR" sz="1600" dirty="0"/>
              <a:t>göre kümeleme işlemini yapınız</a:t>
            </a:r>
          </a:p>
          <a:p>
            <a:pPr>
              <a:buNone/>
            </a:pPr>
            <a:endParaRPr lang="tr-TR" sz="1800" dirty="0"/>
          </a:p>
        </p:txBody>
      </p:sp>
      <p:sp>
        <p:nvSpPr>
          <p:cNvPr id="4" name="3 Slayt Numarası Yer Tutucusu"/>
          <p:cNvSpPr>
            <a:spLocks noGrp="1"/>
          </p:cNvSpPr>
          <p:nvPr>
            <p:ph type="sldNum" sz="quarter" idx="15"/>
          </p:nvPr>
        </p:nvSpPr>
        <p:spPr>
          <a:xfrm>
            <a:off x="8129016" y="5734050"/>
            <a:ext cx="609600" cy="521208"/>
          </a:xfrm>
          <a:prstGeom prst="rect">
            <a:avLst/>
          </a:prstGeom>
        </p:spPr>
        <p:txBody>
          <a:bodyPr vert="horz" rtlCol="0" anchor="ctr"/>
          <a:lstStyle>
            <a:defPPr>
              <a:defRPr lang="tr-TR"/>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DEFA8C-F947-479F-BE07-76B6B3F80BF1}" type="slidenum">
              <a:rPr lang="tr-TR" smtClean="0"/>
              <a:pPr/>
              <a:t>349</a:t>
            </a:fld>
            <a:endParaRPr lang="tr-TR"/>
          </a:p>
        </p:txBody>
      </p:sp>
      <p:pic>
        <p:nvPicPr>
          <p:cNvPr id="3074" name="Picture 2" descr="C:\Users\GEVAŞLI-065\Desktop\Ekran Alıntısı\70.JPG"/>
          <p:cNvPicPr>
            <a:picLocks noChangeAspect="1" noChangeArrowheads="1"/>
          </p:cNvPicPr>
          <p:nvPr/>
        </p:nvPicPr>
        <p:blipFill>
          <a:blip r:embed="rId2" cstate="print"/>
          <a:srcRect/>
          <a:stretch>
            <a:fillRect/>
          </a:stretch>
        </p:blipFill>
        <p:spPr bwMode="auto">
          <a:xfrm rot="-60000">
            <a:off x="1925056" y="295054"/>
            <a:ext cx="3960440" cy="2023183"/>
          </a:xfrm>
          <a:prstGeom prst="rect">
            <a:avLst/>
          </a:prstGeom>
          <a:noFill/>
        </p:spPr>
      </p:pic>
      <p:pic>
        <p:nvPicPr>
          <p:cNvPr id="3075" name="Picture 3" descr="C:\Users\GEVAŞLI-065\Desktop\Ekran Alıntısı\71.JPG"/>
          <p:cNvPicPr>
            <a:picLocks noChangeAspect="1" noChangeArrowheads="1"/>
          </p:cNvPicPr>
          <p:nvPr/>
        </p:nvPicPr>
        <p:blipFill>
          <a:blip r:embed="rId3" cstate="print"/>
          <a:srcRect/>
          <a:stretch>
            <a:fillRect/>
          </a:stretch>
        </p:blipFill>
        <p:spPr bwMode="auto">
          <a:xfrm rot="-60000">
            <a:off x="1204131" y="3409625"/>
            <a:ext cx="6048672" cy="1944481"/>
          </a:xfrm>
          <a:prstGeom prst="rect">
            <a:avLst/>
          </a:prstGeom>
          <a:noFill/>
        </p:spPr>
      </p:pic>
    </p:spTree>
    <p:extLst>
      <p:ext uri="{BB962C8B-B14F-4D97-AF65-F5344CB8AC3E}">
        <p14:creationId xmlns:p14="http://schemas.microsoft.com/office/powerpoint/2010/main" val="1930950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err="1"/>
              <a:t>Metadata</a:t>
            </a:r>
            <a:r>
              <a:rPr lang="tr-TR" dirty="0"/>
              <a:t> şu özelliklere sahiptir;</a:t>
            </a:r>
          </a:p>
        </p:txBody>
      </p:sp>
      <p:sp>
        <p:nvSpPr>
          <p:cNvPr id="3" name="İçerik Yer Tutucusu 2"/>
          <p:cNvSpPr>
            <a:spLocks noGrp="1"/>
          </p:cNvSpPr>
          <p:nvPr>
            <p:ph idx="1"/>
          </p:nvPr>
        </p:nvSpPr>
        <p:spPr>
          <a:xfrm>
            <a:off x="457200" y="1595933"/>
            <a:ext cx="8229600" cy="4785395"/>
          </a:xfrm>
        </p:spPr>
        <p:txBody>
          <a:bodyPr/>
          <a:lstStyle/>
          <a:p>
            <a:pPr algn="just"/>
            <a:r>
              <a:rPr lang="tr-TR" dirty="0"/>
              <a:t>a) Karar Destek Sistemleri analistlerine yardım etmek üzere yaratılan bir dizindir ve veri ambarı içeriğinin neler olduğunu belirtir. Kullanılan verinin yapısını ortaya koyan bilgileri içerir.</a:t>
            </a:r>
          </a:p>
        </p:txBody>
      </p:sp>
    </p:spTree>
    <p:extLst>
      <p:ext uri="{BB962C8B-B14F-4D97-AF65-F5344CB8AC3E}">
        <p14:creationId xmlns:p14="http://schemas.microsoft.com/office/powerpoint/2010/main" val="2143378113"/>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a:xfrm>
            <a:off x="0" y="0"/>
            <a:ext cx="8748464" cy="6858000"/>
          </a:xfrm>
        </p:spPr>
        <p:txBody>
          <a:bodyPr>
            <a:normAutofit/>
          </a:bodyPr>
          <a:lstStyle/>
          <a:p>
            <a:pPr>
              <a:buNone/>
            </a:pPr>
            <a:r>
              <a:rPr lang="tr-TR" sz="1800" u="sng" dirty="0"/>
              <a:t>UYGULAMA-3:</a:t>
            </a:r>
          </a:p>
          <a:p>
            <a:pPr>
              <a:buNone/>
            </a:pPr>
            <a:endParaRPr lang="tr-TR" sz="1800" u="sng" dirty="0"/>
          </a:p>
          <a:p>
            <a:pPr>
              <a:buNone/>
            </a:pPr>
            <a:endParaRPr lang="tr-TR" sz="1800" u="sng" dirty="0"/>
          </a:p>
          <a:p>
            <a:pPr>
              <a:buNone/>
            </a:pPr>
            <a:endParaRPr lang="tr-TR" sz="1800" u="sng" dirty="0"/>
          </a:p>
          <a:p>
            <a:pPr>
              <a:buNone/>
            </a:pPr>
            <a:endParaRPr lang="tr-TR" sz="1800" u="sng" dirty="0"/>
          </a:p>
          <a:p>
            <a:pPr>
              <a:buNone/>
            </a:pPr>
            <a:endParaRPr lang="tr-TR" sz="1800" u="sng" dirty="0"/>
          </a:p>
          <a:p>
            <a:pPr>
              <a:buNone/>
            </a:pPr>
            <a:endParaRPr lang="tr-TR" sz="1800" u="sng" dirty="0"/>
          </a:p>
          <a:p>
            <a:pPr>
              <a:buNone/>
            </a:pPr>
            <a:endParaRPr lang="tr-TR" sz="1800" u="sng" dirty="0"/>
          </a:p>
          <a:p>
            <a:pPr>
              <a:buNone/>
            </a:pPr>
            <a:r>
              <a:rPr lang="tr-TR" sz="1600" dirty="0"/>
              <a:t>	Yukarıdaki tabloda 5 adet gözlem üzerinde k-ortalamalar algoritmasını uygulayarak kümeleme işlemini yapınız.Başlangıçta iki kümeyi tesadüfi olarak C</a:t>
            </a:r>
            <a:r>
              <a:rPr lang="tr-TR" sz="1600" baseline="-25000" dirty="0"/>
              <a:t>1</a:t>
            </a:r>
            <a:r>
              <a:rPr lang="tr-TR" sz="1600" dirty="0"/>
              <a:t>={X</a:t>
            </a:r>
            <a:r>
              <a:rPr lang="tr-TR" sz="1600" baseline="-25000" dirty="0"/>
              <a:t>1</a:t>
            </a:r>
            <a:r>
              <a:rPr lang="tr-TR" sz="1600" dirty="0"/>
              <a:t>,X</a:t>
            </a:r>
            <a:r>
              <a:rPr lang="tr-TR" sz="1600" baseline="-25000" dirty="0"/>
              <a:t>2</a:t>
            </a:r>
            <a:r>
              <a:rPr lang="tr-TR" sz="1600" dirty="0"/>
              <a:t>} ve C</a:t>
            </a:r>
            <a:r>
              <a:rPr lang="tr-TR" sz="1600" baseline="-25000" dirty="0"/>
              <a:t>2</a:t>
            </a:r>
            <a:r>
              <a:rPr lang="tr-TR" sz="1600" dirty="0"/>
              <a:t>={X</a:t>
            </a:r>
            <a:r>
              <a:rPr lang="tr-TR" sz="1600" baseline="-25000" dirty="0"/>
              <a:t>3</a:t>
            </a:r>
            <a:r>
              <a:rPr lang="tr-TR" sz="1600" dirty="0"/>
              <a:t>,X</a:t>
            </a:r>
            <a:r>
              <a:rPr lang="tr-TR" sz="1600" baseline="-25000" dirty="0"/>
              <a:t>4</a:t>
            </a:r>
            <a:r>
              <a:rPr lang="tr-TR" sz="1600" dirty="0"/>
              <a:t>,X</a:t>
            </a:r>
            <a:r>
              <a:rPr lang="tr-TR" sz="1600" baseline="-25000" dirty="0"/>
              <a:t>5</a:t>
            </a:r>
            <a:r>
              <a:rPr lang="tr-TR" sz="1600" dirty="0"/>
              <a:t>} biçiminde seçtiğimizi varsayalım.</a:t>
            </a:r>
          </a:p>
          <a:p>
            <a:pPr>
              <a:buNone/>
            </a:pPr>
            <a:endParaRPr lang="tr-TR" sz="1600" baseline="-25000" dirty="0"/>
          </a:p>
        </p:txBody>
      </p:sp>
      <p:sp>
        <p:nvSpPr>
          <p:cNvPr id="4" name="3 Slayt Numarası Yer Tutucusu"/>
          <p:cNvSpPr>
            <a:spLocks noGrp="1"/>
          </p:cNvSpPr>
          <p:nvPr>
            <p:ph type="sldNum" sz="quarter" idx="15"/>
          </p:nvPr>
        </p:nvSpPr>
        <p:spPr>
          <a:xfrm>
            <a:off x="8129016" y="5734050"/>
            <a:ext cx="609600" cy="521208"/>
          </a:xfrm>
          <a:prstGeom prst="rect">
            <a:avLst/>
          </a:prstGeom>
        </p:spPr>
        <p:txBody>
          <a:bodyPr vert="horz" rtlCol="0" anchor="ctr"/>
          <a:lstStyle>
            <a:defPPr>
              <a:defRPr lang="tr-TR"/>
            </a:defPPr>
            <a:lvl1pPr marL="0" algn="ctr" defTabSz="914400" rtl="0" eaLnBrk="1" latinLnBrk="0" hangingPunct="1">
              <a:defRPr kumimoji="0" sz="1400" b="1"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DEFA8C-F947-479F-BE07-76B6B3F80BF1}" type="slidenum">
              <a:rPr lang="tr-TR" smtClean="0"/>
              <a:pPr/>
              <a:t>350</a:t>
            </a:fld>
            <a:endParaRPr lang="tr-TR"/>
          </a:p>
        </p:txBody>
      </p:sp>
      <p:pic>
        <p:nvPicPr>
          <p:cNvPr id="1026" name="Picture 2" descr="C:\Users\GEVAŞLI-065\Desktop\Ekran Alıntısı\72.JPG"/>
          <p:cNvPicPr>
            <a:picLocks noChangeAspect="1" noChangeArrowheads="1"/>
          </p:cNvPicPr>
          <p:nvPr/>
        </p:nvPicPr>
        <p:blipFill>
          <a:blip r:embed="rId2" cstate="print"/>
          <a:srcRect/>
          <a:stretch>
            <a:fillRect/>
          </a:stretch>
        </p:blipFill>
        <p:spPr bwMode="auto">
          <a:xfrm rot="-60000">
            <a:off x="1907704" y="404664"/>
            <a:ext cx="4392488" cy="2230148"/>
          </a:xfrm>
          <a:prstGeom prst="rect">
            <a:avLst/>
          </a:prstGeom>
          <a:noFill/>
        </p:spPr>
      </p:pic>
    </p:spTree>
    <p:extLst>
      <p:ext uri="{BB962C8B-B14F-4D97-AF65-F5344CB8AC3E}">
        <p14:creationId xmlns:p14="http://schemas.microsoft.com/office/powerpoint/2010/main" val="805165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pPr algn="just"/>
            <a:r>
              <a:rPr lang="tr-TR" dirty="0"/>
              <a:t>b)</a:t>
            </a:r>
            <a:r>
              <a:rPr lang="tr-TR" dirty="0" err="1"/>
              <a:t>İşlemsel</a:t>
            </a:r>
            <a:r>
              <a:rPr lang="tr-TR" dirty="0"/>
              <a:t> çevreden veri ambarına dönüştürülen verinin konumları hakkında bilgileri içeren bir </a:t>
            </a:r>
            <a:r>
              <a:rPr lang="tr-TR" dirty="0" err="1"/>
              <a:t>klavuzdur</a:t>
            </a:r>
            <a:r>
              <a:rPr lang="tr-TR" dirty="0"/>
              <a:t>.</a:t>
            </a:r>
          </a:p>
          <a:p>
            <a:pPr algn="just"/>
            <a:r>
              <a:rPr lang="tr-TR" dirty="0"/>
              <a:t>c) </a:t>
            </a:r>
            <a:r>
              <a:rPr lang="tr-TR" dirty="0" err="1"/>
              <a:t>İşlemsel</a:t>
            </a:r>
            <a:r>
              <a:rPr lang="tr-TR" dirty="0"/>
              <a:t> çevreden alınana verinin hangi algoritmaya göre düşük ya da yüksek seviyede özetlendiği hakkında bilgileri içeren bir </a:t>
            </a:r>
            <a:r>
              <a:rPr lang="tr-TR" dirty="0" err="1"/>
              <a:t>klavuzdur</a:t>
            </a:r>
            <a:r>
              <a:rPr lang="tr-TR" dirty="0"/>
              <a:t>.</a:t>
            </a:r>
          </a:p>
        </p:txBody>
      </p:sp>
    </p:spTree>
    <p:extLst>
      <p:ext uri="{BB962C8B-B14F-4D97-AF65-F5344CB8AC3E}">
        <p14:creationId xmlns:p14="http://schemas.microsoft.com/office/powerpoint/2010/main" val="2630196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764704"/>
            <a:ext cx="8229600" cy="4526280"/>
          </a:xfrm>
        </p:spPr>
        <p:txBody>
          <a:bodyPr/>
          <a:lstStyle/>
          <a:p>
            <a:r>
              <a:rPr lang="tr-TR" b="1" dirty="0"/>
              <a:t>2.5.2. Ayrıntı Veri </a:t>
            </a:r>
          </a:p>
          <a:p>
            <a:endParaRPr lang="tr-TR" b="1" dirty="0"/>
          </a:p>
          <a:p>
            <a:pPr algn="just"/>
            <a:r>
              <a:rPr lang="tr-TR" dirty="0"/>
              <a:t>Veri ambarı şu andaki ayrıntı veriyle ilgilendiğini varsayalım. Bu veri en son olayları içermektedir ve henüz işlenmediği için diğerlerine oranla daha büyük hacimlidir.</a:t>
            </a:r>
          </a:p>
          <a:p>
            <a:pPr algn="just"/>
            <a:r>
              <a:rPr lang="tr-TR" dirty="0"/>
              <a:t>Bu tür veri disk üzerinde saklandığından bunlara erişim ve yönetimi pahalıdır.</a:t>
            </a:r>
          </a:p>
        </p:txBody>
      </p:sp>
    </p:spTree>
    <p:extLst>
      <p:ext uri="{BB962C8B-B14F-4D97-AF65-F5344CB8AC3E}">
        <p14:creationId xmlns:p14="http://schemas.microsoft.com/office/powerpoint/2010/main" val="21775728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pPr algn="just"/>
            <a:r>
              <a:rPr lang="tr-TR" dirty="0"/>
              <a:t>Ayrıntı veri denilince, şu andaki en son ayrıntı veri kastedilmektedir.</a:t>
            </a:r>
          </a:p>
          <a:p>
            <a:pPr algn="just"/>
            <a:r>
              <a:rPr lang="tr-TR" dirty="0"/>
              <a:t>Bu ayrıntılar belirli bir dönemi kapsayabilir.</a:t>
            </a:r>
          </a:p>
          <a:p>
            <a:pPr algn="just"/>
            <a:r>
              <a:rPr lang="tr-TR" dirty="0"/>
              <a:t>Örneğin, satışlara ilişkin veri son beş yılın ayrıntılarını içerebilir.</a:t>
            </a:r>
          </a:p>
        </p:txBody>
      </p:sp>
    </p:spTree>
    <p:extLst>
      <p:ext uri="{BB962C8B-B14F-4D97-AF65-F5344CB8AC3E}">
        <p14:creationId xmlns:p14="http://schemas.microsoft.com/office/powerpoint/2010/main" val="359740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836712"/>
            <a:ext cx="8229600" cy="5040560"/>
          </a:xfrm>
        </p:spPr>
        <p:txBody>
          <a:bodyPr>
            <a:normAutofit fontScale="85000" lnSpcReduction="10000"/>
          </a:bodyPr>
          <a:lstStyle/>
          <a:p>
            <a:r>
              <a:rPr lang="tr-TR" b="1" dirty="0"/>
              <a:t>2.5.2 Eski Ayrıntı Veri</a:t>
            </a:r>
          </a:p>
          <a:p>
            <a:endParaRPr lang="tr-TR" b="1" dirty="0"/>
          </a:p>
          <a:p>
            <a:pPr algn="just"/>
            <a:r>
              <a:rPr lang="tr-TR" dirty="0"/>
              <a:t>Ayrıntı verinin dışında kalanlar, yani daha eski tarihe ait olanlar eski ayrıntı bilgileri oluşturacaktır.</a:t>
            </a:r>
          </a:p>
          <a:p>
            <a:pPr algn="just"/>
            <a:endParaRPr lang="tr-TR" dirty="0"/>
          </a:p>
          <a:p>
            <a:pPr algn="just"/>
            <a:r>
              <a:rPr lang="tr-TR" dirty="0"/>
              <a:t>Bu veri şu andaki ayrıntı veriye göre daha düşük bir ayrıntı düzeyine indirilerek saklanır. </a:t>
            </a:r>
          </a:p>
          <a:p>
            <a:pPr algn="just"/>
            <a:endParaRPr lang="tr-TR" dirty="0"/>
          </a:p>
          <a:p>
            <a:pPr algn="just"/>
            <a:r>
              <a:rPr lang="tr-TR" dirty="0"/>
              <a:t>Bu tür veriye çok sık biçimde erişilemediği için, disk üzerinde saklanabileceği gibi , genellikle başka saklama birimlerine yerleştirilebilir.</a:t>
            </a:r>
          </a:p>
        </p:txBody>
      </p:sp>
    </p:spTree>
    <p:extLst>
      <p:ext uri="{BB962C8B-B14F-4D97-AF65-F5344CB8AC3E}">
        <p14:creationId xmlns:p14="http://schemas.microsoft.com/office/powerpoint/2010/main" val="2364335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307901"/>
            <a:ext cx="8229600" cy="5577483"/>
          </a:xfrm>
        </p:spPr>
        <p:txBody>
          <a:bodyPr>
            <a:normAutofit/>
          </a:bodyPr>
          <a:lstStyle/>
          <a:p>
            <a:pPr algn="just"/>
            <a:r>
              <a:rPr lang="tr-TR" dirty="0"/>
              <a:t>Örneğin bir sınıftaki öğrenci listesini göz önüne alalım; bu liste çok sayıda veri içerebilir.</a:t>
            </a:r>
          </a:p>
          <a:p>
            <a:pPr algn="just"/>
            <a:r>
              <a:rPr lang="tr-TR" dirty="0"/>
              <a:t>Söz konusu listenin ana bellekte tutulması söz konusu olamaz.</a:t>
            </a:r>
          </a:p>
          <a:p>
            <a:pPr algn="just"/>
            <a:r>
              <a:rPr lang="tr-TR" dirty="0"/>
              <a:t>Ana bellekte saklandığı takdirde, bilgisayarın kapatılası durumunda bu bilgiler yok olacaktır.</a:t>
            </a:r>
          </a:p>
          <a:p>
            <a:pPr algn="just"/>
            <a:r>
              <a:rPr lang="tr-TR" dirty="0"/>
              <a:t>O halde bu verinin kalıcı bir ortamda , örneğin sabit disk üzerinde saklanması gerekecektir.</a:t>
            </a:r>
          </a:p>
          <a:p>
            <a:pPr>
              <a:buNone/>
            </a:pPr>
            <a:endParaRPr lang="tr-TR" dirty="0"/>
          </a:p>
        </p:txBody>
      </p:sp>
    </p:spTree>
    <p:extLst>
      <p:ext uri="{BB962C8B-B14F-4D97-AF65-F5344CB8AC3E}">
        <p14:creationId xmlns:p14="http://schemas.microsoft.com/office/powerpoint/2010/main" val="22937598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764704"/>
            <a:ext cx="8229600" cy="4526280"/>
          </a:xfrm>
        </p:spPr>
        <p:txBody>
          <a:bodyPr/>
          <a:lstStyle/>
          <a:p>
            <a:r>
              <a:rPr lang="tr-TR" b="1" dirty="0"/>
              <a:t>2.5.4. Düşük Düzeyde Özetlenmiş Veri</a:t>
            </a:r>
          </a:p>
          <a:p>
            <a:endParaRPr lang="tr-TR" b="1" dirty="0"/>
          </a:p>
          <a:p>
            <a:pPr algn="just"/>
            <a:r>
              <a:rPr lang="tr-TR" dirty="0"/>
              <a:t>Şu andaki ayrıntı veriden süzülerek elde edilen düşük seviyede özetlenmiş veri de veri ambarının bir parçası olabilir.</a:t>
            </a:r>
          </a:p>
          <a:p>
            <a:pPr algn="just"/>
            <a:r>
              <a:rPr lang="tr-TR" dirty="0"/>
              <a:t>Bu tür veri disk üzerinde saklanır.</a:t>
            </a:r>
          </a:p>
          <a:p>
            <a:pPr algn="just"/>
            <a:r>
              <a:rPr lang="tr-TR" dirty="0"/>
              <a:t>Veri ambarının tasarımı esnasında, hangi verinin özetleneceği ve özetleme işleminin ne düzeyde olacağı belirlenir.</a:t>
            </a:r>
          </a:p>
        </p:txBody>
      </p:sp>
    </p:spTree>
    <p:extLst>
      <p:ext uri="{BB962C8B-B14F-4D97-AF65-F5344CB8AC3E}">
        <p14:creationId xmlns:p14="http://schemas.microsoft.com/office/powerpoint/2010/main" val="3963582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539552" y="764704"/>
            <a:ext cx="8229600" cy="4526280"/>
          </a:xfrm>
        </p:spPr>
        <p:txBody>
          <a:bodyPr/>
          <a:lstStyle/>
          <a:p>
            <a:r>
              <a:rPr lang="tr-TR" b="1" dirty="0"/>
              <a:t>2.5.5 Yüksek Düzeyde Özetlenmiş Veri</a:t>
            </a:r>
          </a:p>
          <a:p>
            <a:r>
              <a:rPr lang="tr-TR" b="1" dirty="0"/>
              <a:t> </a:t>
            </a:r>
          </a:p>
          <a:p>
            <a:pPr algn="just"/>
            <a:r>
              <a:rPr lang="tr-TR" dirty="0"/>
              <a:t>Şu andaki ayrıntı veri daha yüksek düzeyde özetlenerek, kolayca erişilebilir hale getirilebilir.</a:t>
            </a:r>
          </a:p>
          <a:p>
            <a:pPr algn="just"/>
            <a:endParaRPr lang="tr-TR" dirty="0"/>
          </a:p>
          <a:p>
            <a:pPr algn="just"/>
            <a:r>
              <a:rPr lang="tr-TR" dirty="0"/>
              <a:t>Bu tür veri de veri ambarının bir bileşeni olarak yer alabilir.</a:t>
            </a:r>
          </a:p>
        </p:txBody>
      </p:sp>
    </p:spTree>
    <p:extLst>
      <p:ext uri="{BB962C8B-B14F-4D97-AF65-F5344CB8AC3E}">
        <p14:creationId xmlns:p14="http://schemas.microsoft.com/office/powerpoint/2010/main" val="3781523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2.6. Veri Ambarı Veri Modeli</a:t>
            </a:r>
          </a:p>
        </p:txBody>
      </p:sp>
      <p:sp>
        <p:nvSpPr>
          <p:cNvPr id="3" name="İçerik Yer Tutucusu 2"/>
          <p:cNvSpPr>
            <a:spLocks noGrp="1"/>
          </p:cNvSpPr>
          <p:nvPr>
            <p:ph idx="1"/>
          </p:nvPr>
        </p:nvSpPr>
        <p:spPr/>
        <p:txBody>
          <a:bodyPr>
            <a:normAutofit fontScale="92500" lnSpcReduction="20000"/>
          </a:bodyPr>
          <a:lstStyle/>
          <a:p>
            <a:pPr algn="just"/>
            <a:r>
              <a:rPr lang="tr-TR" dirty="0"/>
              <a:t>Veri ambarı, veri modeli açısından OLTP sistemlerinden farklılık gösterir.</a:t>
            </a:r>
          </a:p>
          <a:p>
            <a:pPr algn="just"/>
            <a:r>
              <a:rPr lang="tr-TR" dirty="0"/>
              <a:t>Şöyle ki, veri ambarı gündelik işlemleri yürütmek için değil, toplanmış olan veriyi hızlı biçimde çözümlemek amacını taşır.</a:t>
            </a:r>
          </a:p>
          <a:p>
            <a:pPr algn="just"/>
            <a:r>
              <a:rPr lang="tr-TR" dirty="0"/>
              <a:t>Böyle olunca doğal olarak veri modelinde önemli farklılıklar  ortaya çıkacaktır.</a:t>
            </a:r>
          </a:p>
          <a:p>
            <a:pPr algn="just"/>
            <a:r>
              <a:rPr lang="tr-TR" dirty="0"/>
              <a:t>Kabaca bir veri ambarının bir veya birkaç ana tablodan oluştuğunu söyleyebiliriz.</a:t>
            </a:r>
          </a:p>
          <a:p>
            <a:pPr algn="just"/>
            <a:r>
              <a:rPr lang="tr-TR" dirty="0"/>
              <a:t>Bu ana tabloya bağlı olarak birçok boyut tablosu  veri modeli içinde yer alır.</a:t>
            </a:r>
          </a:p>
        </p:txBody>
      </p:sp>
    </p:spTree>
    <p:extLst>
      <p:ext uri="{BB962C8B-B14F-4D97-AF65-F5344CB8AC3E}">
        <p14:creationId xmlns:p14="http://schemas.microsoft.com/office/powerpoint/2010/main" val="13601775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379909"/>
            <a:ext cx="8229600" cy="5505475"/>
          </a:xfrm>
        </p:spPr>
        <p:txBody>
          <a:bodyPr>
            <a:normAutofit lnSpcReduction="10000"/>
          </a:bodyPr>
          <a:lstStyle/>
          <a:p>
            <a:pPr algn="just"/>
            <a:r>
              <a:rPr lang="tr-TR" dirty="0"/>
              <a:t>Veri ambarının  veri modeli, işletmenin gereksinimlerine dayalı olarak bir «boyutsal model» olarak düşünülür.</a:t>
            </a:r>
          </a:p>
          <a:p>
            <a:pPr algn="just"/>
            <a:r>
              <a:rPr lang="tr-TR" dirty="0"/>
              <a:t>Bir veri ambarında birden fazla boyut yer alabilir.</a:t>
            </a:r>
          </a:p>
          <a:p>
            <a:pPr algn="just"/>
            <a:r>
              <a:rPr lang="tr-TR" dirty="0"/>
              <a:t>Bu nedenle söz konusu modele «çok boyutlu model» adı da verilir.</a:t>
            </a:r>
          </a:p>
          <a:p>
            <a:pPr algn="just"/>
            <a:r>
              <a:rPr lang="tr-TR" dirty="0"/>
              <a:t>Bu model «veri küpü» yada «yıldız şema » olarak da adlandırılabilir.</a:t>
            </a:r>
          </a:p>
          <a:p>
            <a:pPr algn="just"/>
            <a:r>
              <a:rPr lang="tr-TR" dirty="0"/>
              <a:t>Veri ambarını  bu tür bir veri modeli seçmeye zorlayan birçok neden bulunmaktadır.</a:t>
            </a:r>
          </a:p>
        </p:txBody>
      </p:sp>
    </p:spTree>
    <p:extLst>
      <p:ext uri="{BB962C8B-B14F-4D97-AF65-F5344CB8AC3E}">
        <p14:creationId xmlns:p14="http://schemas.microsoft.com/office/powerpoint/2010/main" val="4170405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2.7. Veri Ambarı Mimarisi</a:t>
            </a:r>
          </a:p>
        </p:txBody>
      </p:sp>
      <p:sp>
        <p:nvSpPr>
          <p:cNvPr id="3" name="İçerik Yer Tutucusu 2"/>
          <p:cNvSpPr>
            <a:spLocks noGrp="1"/>
          </p:cNvSpPr>
          <p:nvPr>
            <p:ph idx="1"/>
          </p:nvPr>
        </p:nvSpPr>
        <p:spPr/>
        <p:txBody>
          <a:bodyPr/>
          <a:lstStyle/>
          <a:p>
            <a:r>
              <a:rPr lang="tr-TR" dirty="0"/>
              <a:t>Veri ambarı mimarisinin genel karakteristikleri şu şekilde sıralanabilir:</a:t>
            </a:r>
          </a:p>
          <a:p>
            <a:r>
              <a:rPr lang="tr-TR" dirty="0"/>
              <a:t>a)Kaynaklardan alınan veri dönüştürülür.</a:t>
            </a:r>
          </a:p>
          <a:p>
            <a:r>
              <a:rPr lang="tr-TR" dirty="0"/>
              <a:t>b)Veri ambarı oluşturulur.</a:t>
            </a:r>
          </a:p>
          <a:p>
            <a:r>
              <a:rPr lang="tr-TR" dirty="0"/>
              <a:t>c)Kullanıcıların veri ambarına erişimi sağlanır.</a:t>
            </a:r>
          </a:p>
        </p:txBody>
      </p:sp>
    </p:spTree>
    <p:extLst>
      <p:ext uri="{BB962C8B-B14F-4D97-AF65-F5344CB8AC3E}">
        <p14:creationId xmlns:p14="http://schemas.microsoft.com/office/powerpoint/2010/main" val="33860600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r>
              <a:rPr lang="tr-TR" dirty="0"/>
              <a:t>Şekilde veri ambarını  sahip olduğu mimariyi görüyoruz.</a:t>
            </a:r>
          </a:p>
          <a:p>
            <a:endParaRPr lang="tr-TR" dirty="0"/>
          </a:p>
          <a:p>
            <a:endParaRPr lang="tr-TR" dirty="0"/>
          </a:p>
        </p:txBody>
      </p:sp>
      <p:sp>
        <p:nvSpPr>
          <p:cNvPr id="4" name="Teneke 3"/>
          <p:cNvSpPr/>
          <p:nvPr/>
        </p:nvSpPr>
        <p:spPr>
          <a:xfrm>
            <a:off x="827584" y="2780928"/>
            <a:ext cx="1152128" cy="6480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Kaynak</a:t>
            </a:r>
          </a:p>
        </p:txBody>
      </p:sp>
      <p:sp>
        <p:nvSpPr>
          <p:cNvPr id="5" name="Teneke 4"/>
          <p:cNvSpPr/>
          <p:nvPr/>
        </p:nvSpPr>
        <p:spPr>
          <a:xfrm>
            <a:off x="323528" y="3645024"/>
            <a:ext cx="1152128" cy="6480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Kaynak</a:t>
            </a:r>
          </a:p>
        </p:txBody>
      </p:sp>
      <p:sp>
        <p:nvSpPr>
          <p:cNvPr id="6" name="Teneke 5"/>
          <p:cNvSpPr/>
          <p:nvPr/>
        </p:nvSpPr>
        <p:spPr>
          <a:xfrm>
            <a:off x="467544" y="4581128"/>
            <a:ext cx="1152128" cy="6480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Kaynak</a:t>
            </a:r>
          </a:p>
        </p:txBody>
      </p:sp>
      <p:sp>
        <p:nvSpPr>
          <p:cNvPr id="7" name="Teneke 6"/>
          <p:cNvSpPr/>
          <p:nvPr/>
        </p:nvSpPr>
        <p:spPr>
          <a:xfrm>
            <a:off x="971600" y="5661248"/>
            <a:ext cx="1152128" cy="6480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Kaynak</a:t>
            </a:r>
          </a:p>
        </p:txBody>
      </p:sp>
      <p:sp>
        <p:nvSpPr>
          <p:cNvPr id="8" name="Dikdörtgen 7"/>
          <p:cNvSpPr/>
          <p:nvPr/>
        </p:nvSpPr>
        <p:spPr>
          <a:xfrm>
            <a:off x="2915816" y="3645024"/>
            <a:ext cx="158417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Veri bütünleştirme</a:t>
            </a:r>
          </a:p>
        </p:txBody>
      </p:sp>
      <p:sp>
        <p:nvSpPr>
          <p:cNvPr id="9" name="Teneke 8"/>
          <p:cNvSpPr/>
          <p:nvPr/>
        </p:nvSpPr>
        <p:spPr>
          <a:xfrm>
            <a:off x="5436096" y="3573016"/>
            <a:ext cx="1368152" cy="93610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Veri ambarı</a:t>
            </a:r>
          </a:p>
        </p:txBody>
      </p:sp>
      <p:sp>
        <p:nvSpPr>
          <p:cNvPr id="10" name="Oval 9"/>
          <p:cNvSpPr/>
          <p:nvPr/>
        </p:nvSpPr>
        <p:spPr>
          <a:xfrm>
            <a:off x="7020272" y="2348880"/>
            <a:ext cx="1512168" cy="79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Kullanıcı</a:t>
            </a:r>
          </a:p>
        </p:txBody>
      </p:sp>
      <p:sp>
        <p:nvSpPr>
          <p:cNvPr id="11" name="Oval 10"/>
          <p:cNvSpPr/>
          <p:nvPr/>
        </p:nvSpPr>
        <p:spPr>
          <a:xfrm>
            <a:off x="7308304" y="3645024"/>
            <a:ext cx="1520552" cy="79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Kullanıcı</a:t>
            </a:r>
          </a:p>
        </p:txBody>
      </p:sp>
      <p:sp>
        <p:nvSpPr>
          <p:cNvPr id="12" name="Oval 11"/>
          <p:cNvSpPr/>
          <p:nvPr/>
        </p:nvSpPr>
        <p:spPr>
          <a:xfrm>
            <a:off x="7164288" y="5085184"/>
            <a:ext cx="1512168" cy="79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Kullanıcı</a:t>
            </a:r>
          </a:p>
        </p:txBody>
      </p:sp>
      <p:cxnSp>
        <p:nvCxnSpPr>
          <p:cNvPr id="14" name="Düz Ok Bağlayıcısı 13"/>
          <p:cNvCxnSpPr/>
          <p:nvPr/>
        </p:nvCxnSpPr>
        <p:spPr>
          <a:xfrm>
            <a:off x="1979712" y="3104964"/>
            <a:ext cx="792088" cy="5400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Düz Ok Bağlayıcısı 14"/>
          <p:cNvCxnSpPr/>
          <p:nvPr/>
        </p:nvCxnSpPr>
        <p:spPr>
          <a:xfrm>
            <a:off x="1619672" y="3897052"/>
            <a:ext cx="1152128"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Düz Ok Bağlayıcısı 15"/>
          <p:cNvCxnSpPr/>
          <p:nvPr/>
        </p:nvCxnSpPr>
        <p:spPr>
          <a:xfrm flipV="1">
            <a:off x="1772072" y="4581128"/>
            <a:ext cx="999728" cy="2520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Düz Ok Bağlayıcısı 18"/>
          <p:cNvCxnSpPr/>
          <p:nvPr/>
        </p:nvCxnSpPr>
        <p:spPr>
          <a:xfrm flipV="1">
            <a:off x="2144211" y="4833156"/>
            <a:ext cx="771605" cy="900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Düz Ok Bağlayıcısı 20"/>
          <p:cNvCxnSpPr>
            <a:stCxn id="8" idx="3"/>
          </p:cNvCxnSpPr>
          <p:nvPr/>
        </p:nvCxnSpPr>
        <p:spPr>
          <a:xfrm>
            <a:off x="4499992" y="4113076"/>
            <a:ext cx="86409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Düz Ok Bağlayıcısı 23"/>
          <p:cNvCxnSpPr/>
          <p:nvPr/>
        </p:nvCxnSpPr>
        <p:spPr>
          <a:xfrm flipV="1">
            <a:off x="6732240" y="2996952"/>
            <a:ext cx="432048" cy="5760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Düz Ok Bağlayıcısı 27"/>
          <p:cNvCxnSpPr>
            <a:endCxn id="11" idx="2"/>
          </p:cNvCxnSpPr>
          <p:nvPr/>
        </p:nvCxnSpPr>
        <p:spPr>
          <a:xfrm>
            <a:off x="6668616" y="3933057"/>
            <a:ext cx="639688" cy="1080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Düz Ok Bağlayıcısı 29"/>
          <p:cNvCxnSpPr>
            <a:stCxn id="9" idx="4"/>
            <a:endCxn id="12" idx="1"/>
          </p:cNvCxnSpPr>
          <p:nvPr/>
        </p:nvCxnSpPr>
        <p:spPr>
          <a:xfrm>
            <a:off x="6804248" y="4041068"/>
            <a:ext cx="581492" cy="11601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51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2.7.1. Verinin Dönüştürülmesi</a:t>
            </a:r>
          </a:p>
        </p:txBody>
      </p:sp>
      <p:sp>
        <p:nvSpPr>
          <p:cNvPr id="3" name="İçerik Yer Tutucusu 2"/>
          <p:cNvSpPr>
            <a:spLocks noGrp="1"/>
          </p:cNvSpPr>
          <p:nvPr>
            <p:ph idx="1"/>
          </p:nvPr>
        </p:nvSpPr>
        <p:spPr>
          <a:xfrm>
            <a:off x="457200" y="1628800"/>
            <a:ext cx="8229600" cy="4497363"/>
          </a:xfrm>
        </p:spPr>
        <p:txBody>
          <a:bodyPr>
            <a:normAutofit/>
          </a:bodyPr>
          <a:lstStyle/>
          <a:p>
            <a:r>
              <a:rPr lang="tr-TR" dirty="0"/>
              <a:t>Üretildiği kaynaklardan veri teminin edilmesi gerekmektedir. </a:t>
            </a:r>
          </a:p>
          <a:p>
            <a:r>
              <a:rPr lang="tr-TR" dirty="0"/>
              <a:t>Veri bu kaynaklarda farklı biçimde yer alabilir.</a:t>
            </a:r>
          </a:p>
          <a:p>
            <a:r>
              <a:rPr lang="tr-TR" dirty="0"/>
              <a:t>Örneğin farklı </a:t>
            </a:r>
            <a:r>
              <a:rPr lang="tr-TR" dirty="0" err="1"/>
              <a:t>veritabanlarında</a:t>
            </a:r>
            <a:r>
              <a:rPr lang="tr-TR" dirty="0"/>
              <a:t> saklanıyor olabilir.</a:t>
            </a:r>
          </a:p>
        </p:txBody>
      </p:sp>
    </p:spTree>
    <p:extLst>
      <p:ext uri="{BB962C8B-B14F-4D97-AF65-F5344CB8AC3E}">
        <p14:creationId xmlns:p14="http://schemas.microsoft.com/office/powerpoint/2010/main" val="1898791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pPr algn="just"/>
            <a:r>
              <a:rPr lang="tr-TR" dirty="0"/>
              <a:t>Ayrıca aynı veri farklı biçimlerde temsil ediliyor olabilir.</a:t>
            </a:r>
          </a:p>
          <a:p>
            <a:pPr algn="just"/>
            <a:r>
              <a:rPr lang="tr-TR" dirty="0"/>
              <a:t>Ayrıca veri üzerinde bozukluklar söz konusu olabilir.</a:t>
            </a:r>
          </a:p>
          <a:p>
            <a:pPr algn="just"/>
            <a:r>
              <a:rPr lang="tr-TR" dirty="0"/>
              <a:t>Bu gibi veriyi </a:t>
            </a:r>
            <a:r>
              <a:rPr lang="tr-TR" dirty="0" err="1"/>
              <a:t>veritabanında</a:t>
            </a:r>
            <a:r>
              <a:rPr lang="tr-TR" dirty="0"/>
              <a:t> doğrudan kaydetmek sorunlara neden olabilir.</a:t>
            </a:r>
          </a:p>
          <a:p>
            <a:pPr algn="just"/>
            <a:r>
              <a:rPr lang="tr-TR" dirty="0"/>
              <a:t>Söz konusu verinin öncelikle düzenlemesi gerekir.</a:t>
            </a:r>
          </a:p>
          <a:p>
            <a:endParaRPr lang="tr-TR" dirty="0"/>
          </a:p>
        </p:txBody>
      </p:sp>
    </p:spTree>
    <p:extLst>
      <p:ext uri="{BB962C8B-B14F-4D97-AF65-F5344CB8AC3E}">
        <p14:creationId xmlns:p14="http://schemas.microsoft.com/office/powerpoint/2010/main" val="531602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a:t>2.7.2 Veri Ambarının oluşturulması</a:t>
            </a:r>
          </a:p>
        </p:txBody>
      </p:sp>
      <p:sp>
        <p:nvSpPr>
          <p:cNvPr id="3" name="İçerik Yer Tutucusu 2"/>
          <p:cNvSpPr>
            <a:spLocks noGrp="1"/>
          </p:cNvSpPr>
          <p:nvPr>
            <p:ph idx="1"/>
          </p:nvPr>
        </p:nvSpPr>
        <p:spPr/>
        <p:txBody>
          <a:bodyPr>
            <a:normAutofit/>
          </a:bodyPr>
          <a:lstStyle/>
          <a:p>
            <a:pPr algn="just"/>
            <a:r>
              <a:rPr lang="tr-TR" dirty="0"/>
              <a:t>Veri dönüştürüldükten sonra veri ambarına aktarılır.</a:t>
            </a:r>
          </a:p>
          <a:p>
            <a:pPr algn="just"/>
            <a:r>
              <a:rPr lang="tr-TR" dirty="0"/>
              <a:t>Veri ambarını  istenen amaçlara uygun biçimde çalışabilmesi için özel bir tasarıma gereksinim duyulur.</a:t>
            </a:r>
          </a:p>
        </p:txBody>
      </p:sp>
    </p:spTree>
    <p:extLst>
      <p:ext uri="{BB962C8B-B14F-4D97-AF65-F5344CB8AC3E}">
        <p14:creationId xmlns:p14="http://schemas.microsoft.com/office/powerpoint/2010/main" val="36987585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pPr algn="just"/>
            <a:r>
              <a:rPr lang="tr-TR" dirty="0"/>
              <a:t>Bunun yanı sıra veri ambarı </a:t>
            </a:r>
            <a:r>
              <a:rPr lang="tr-TR" dirty="0" err="1"/>
              <a:t>veritabanı</a:t>
            </a:r>
            <a:r>
              <a:rPr lang="tr-TR" dirty="0"/>
              <a:t> OLTP </a:t>
            </a:r>
            <a:r>
              <a:rPr lang="tr-TR" dirty="0" err="1"/>
              <a:t>veritabanlarından</a:t>
            </a:r>
            <a:r>
              <a:rPr lang="tr-TR" dirty="0"/>
              <a:t> fiziksel olarak ayrı konumda yaratılır.</a:t>
            </a:r>
          </a:p>
          <a:p>
            <a:pPr algn="just"/>
            <a:r>
              <a:rPr lang="tr-TR" dirty="0"/>
              <a:t>Çünkü OLTP sistemlerinden ve veri ambarlarından beklenen yarar farklıdır.</a:t>
            </a:r>
          </a:p>
          <a:p>
            <a:pPr algn="just"/>
            <a:r>
              <a:rPr lang="tr-TR" dirty="0"/>
              <a:t>Veri ambarları sadece sorgulara yöneliktir ve sadece karar destek amacıyla kullanılabilecek bilgileri içerir.</a:t>
            </a:r>
          </a:p>
          <a:p>
            <a:endParaRPr lang="tr-TR" dirty="0"/>
          </a:p>
        </p:txBody>
      </p:sp>
    </p:spTree>
    <p:extLst>
      <p:ext uri="{BB962C8B-B14F-4D97-AF65-F5344CB8AC3E}">
        <p14:creationId xmlns:p14="http://schemas.microsoft.com/office/powerpoint/2010/main" val="800142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412776"/>
            <a:ext cx="8229600" cy="4176464"/>
          </a:xfrm>
        </p:spPr>
        <p:txBody>
          <a:bodyPr/>
          <a:lstStyle/>
          <a:p>
            <a:pPr algn="just"/>
            <a:r>
              <a:rPr lang="tr-TR" dirty="0"/>
              <a:t>Öğrenci listesindeki her bir öğrenci bilgisi bir mantıksal kayıt oluşturur.</a:t>
            </a:r>
          </a:p>
          <a:p>
            <a:pPr algn="just"/>
            <a:r>
              <a:rPr lang="tr-TR" dirty="0"/>
              <a:t>Her kayıt farklı bilgiler içerebilir.</a:t>
            </a:r>
          </a:p>
          <a:p>
            <a:pPr algn="just"/>
            <a:r>
              <a:rPr lang="tr-TR" dirty="0"/>
              <a:t>Örneğin öğrenci kaydı öğrencinin adı, baba adı, doğum yeri vb. gibi bilgileri içerebilir.</a:t>
            </a:r>
          </a:p>
          <a:p>
            <a:pPr algn="just"/>
            <a:r>
              <a:rPr lang="tr-TR" dirty="0"/>
              <a:t>Bu bilgilerin her birine alan (</a:t>
            </a:r>
            <a:r>
              <a:rPr lang="tr-TR" dirty="0" err="1"/>
              <a:t>field</a:t>
            </a:r>
            <a:r>
              <a:rPr lang="tr-TR" dirty="0"/>
              <a:t>) adı veriyoruz. </a:t>
            </a:r>
          </a:p>
        </p:txBody>
      </p:sp>
      <p:sp>
        <p:nvSpPr>
          <p:cNvPr id="4" name="Dikdörtgen 3"/>
          <p:cNvSpPr/>
          <p:nvPr/>
        </p:nvSpPr>
        <p:spPr>
          <a:xfrm>
            <a:off x="1187624" y="5517232"/>
            <a:ext cx="1440160"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Adı</a:t>
            </a:r>
          </a:p>
        </p:txBody>
      </p:sp>
      <p:sp>
        <p:nvSpPr>
          <p:cNvPr id="5" name="Dikdörtgen 4"/>
          <p:cNvSpPr/>
          <p:nvPr/>
        </p:nvSpPr>
        <p:spPr>
          <a:xfrm>
            <a:off x="2699792" y="5517232"/>
            <a:ext cx="1440160"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Baba Adı</a:t>
            </a:r>
          </a:p>
        </p:txBody>
      </p:sp>
      <p:sp>
        <p:nvSpPr>
          <p:cNvPr id="6" name="Dikdörtgen 5"/>
          <p:cNvSpPr/>
          <p:nvPr/>
        </p:nvSpPr>
        <p:spPr>
          <a:xfrm>
            <a:off x="4211960" y="5517232"/>
            <a:ext cx="1440160"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Doğum Yeri</a:t>
            </a:r>
          </a:p>
        </p:txBody>
      </p:sp>
      <p:sp>
        <p:nvSpPr>
          <p:cNvPr id="8" name="Tek Köşesi Kesik ve Yuvarlatılmış Dikdörtgen 7"/>
          <p:cNvSpPr/>
          <p:nvPr/>
        </p:nvSpPr>
        <p:spPr>
          <a:xfrm>
            <a:off x="5724128" y="5517232"/>
            <a:ext cx="1368152" cy="792088"/>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a:t>
            </a:r>
          </a:p>
        </p:txBody>
      </p:sp>
    </p:spTree>
    <p:extLst>
      <p:ext uri="{BB962C8B-B14F-4D97-AF65-F5344CB8AC3E}">
        <p14:creationId xmlns:p14="http://schemas.microsoft.com/office/powerpoint/2010/main" val="26610275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pPr algn="just"/>
            <a:r>
              <a:rPr lang="tr-TR" dirty="0"/>
              <a:t>Veri ambarında model olarak çok boyutlu model tercih edilir.</a:t>
            </a:r>
          </a:p>
          <a:p>
            <a:pPr algn="just"/>
            <a:endParaRPr lang="tr-TR" dirty="0"/>
          </a:p>
          <a:p>
            <a:pPr algn="just"/>
            <a:r>
              <a:rPr lang="tr-TR" dirty="0"/>
              <a:t>Bu veri modeli adından da anlaşılacağı gibi veriye bazı boyutlar kazandırarak sorgulamaları bu boyutlar yardımıyla oluşturmak amacıyla düzenlenir.</a:t>
            </a:r>
          </a:p>
          <a:p>
            <a:endParaRPr lang="tr-TR" dirty="0"/>
          </a:p>
        </p:txBody>
      </p:sp>
    </p:spTree>
    <p:extLst>
      <p:ext uri="{BB962C8B-B14F-4D97-AF65-F5344CB8AC3E}">
        <p14:creationId xmlns:p14="http://schemas.microsoft.com/office/powerpoint/2010/main" val="2780210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lnSpcReduction="10000"/>
          </a:bodyPr>
          <a:lstStyle/>
          <a:p>
            <a:pPr algn="just"/>
            <a:r>
              <a:rPr lang="tr-TR" dirty="0"/>
              <a:t>Bir işletmenin satış verilerini içeren bir veri ambarında yıl, ürün grubu  ve mağazalar birer boyut olarak düşünülebilir.</a:t>
            </a:r>
          </a:p>
          <a:p>
            <a:pPr algn="just"/>
            <a:r>
              <a:rPr lang="tr-TR" dirty="0"/>
              <a:t>Yönetici satış rakamlarını bu boyutlara göre düzenleyebilir. </a:t>
            </a:r>
          </a:p>
          <a:p>
            <a:pPr algn="just"/>
            <a:r>
              <a:rPr lang="tr-TR" dirty="0"/>
              <a:t>Örneğin Bakırköy mağazasının yıllar bazında ve ürün grubuna göre satışlarını sorgulamak gerektiğinde söz konusu çok boyutlu model yardımcı olacaktır.</a:t>
            </a:r>
          </a:p>
        </p:txBody>
      </p:sp>
    </p:spTree>
    <p:extLst>
      <p:ext uri="{BB962C8B-B14F-4D97-AF65-F5344CB8AC3E}">
        <p14:creationId xmlns:p14="http://schemas.microsoft.com/office/powerpoint/2010/main" val="3178167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457200" y="341784"/>
            <a:ext cx="8229600" cy="1143000"/>
          </a:xfrm>
        </p:spPr>
        <p:txBody>
          <a:bodyPr>
            <a:normAutofit fontScale="90000"/>
          </a:bodyPr>
          <a:lstStyle/>
          <a:p>
            <a:r>
              <a:rPr lang="tr-TR" dirty="0"/>
              <a:t>2.7.3. Kullanıcıların Veri Ambarına Erişimi </a:t>
            </a:r>
          </a:p>
        </p:txBody>
      </p:sp>
      <p:sp>
        <p:nvSpPr>
          <p:cNvPr id="3" name="İçerik Yer Tutucusu 2"/>
          <p:cNvSpPr>
            <a:spLocks noGrp="1"/>
          </p:cNvSpPr>
          <p:nvPr>
            <p:ph idx="1"/>
          </p:nvPr>
        </p:nvSpPr>
        <p:spPr/>
        <p:txBody>
          <a:bodyPr/>
          <a:lstStyle/>
          <a:p>
            <a:pPr algn="just"/>
            <a:r>
              <a:rPr lang="tr-TR" dirty="0"/>
              <a:t>Veri ambarı oluşturulduktan sonra kullanıcılar farklı biçimde erişerek kullanabilirler.</a:t>
            </a:r>
          </a:p>
          <a:p>
            <a:pPr algn="just"/>
            <a:endParaRPr lang="tr-TR" dirty="0"/>
          </a:p>
          <a:p>
            <a:pPr algn="just"/>
            <a:r>
              <a:rPr lang="tr-TR" dirty="0"/>
              <a:t>Kullanıcı doğrudan veri ambarına erişerek sorgulama yapabilir.</a:t>
            </a:r>
          </a:p>
        </p:txBody>
      </p:sp>
    </p:spTree>
    <p:extLst>
      <p:ext uri="{BB962C8B-B14F-4D97-AF65-F5344CB8AC3E}">
        <p14:creationId xmlns:p14="http://schemas.microsoft.com/office/powerpoint/2010/main" val="29815925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a:bodyPr>
          <a:lstStyle/>
          <a:p>
            <a:pPr algn="just"/>
            <a:r>
              <a:rPr lang="tr-TR" dirty="0"/>
              <a:t>Bazı ilişkisel veri tabanları çok boyutlu analizlere olanak tanıyan analiz araçlarına sahiptir.</a:t>
            </a:r>
          </a:p>
          <a:p>
            <a:pPr algn="just"/>
            <a:endParaRPr lang="tr-TR" dirty="0"/>
          </a:p>
          <a:p>
            <a:pPr algn="just"/>
            <a:r>
              <a:rPr lang="tr-TR" dirty="0"/>
              <a:t>İlişkisel veri tabanlarının dili olan SQL içinde bu tür analizleri yapmaya yarayan komutlar yer almaktadır.</a:t>
            </a:r>
          </a:p>
        </p:txBody>
      </p:sp>
    </p:spTree>
    <p:extLst>
      <p:ext uri="{BB962C8B-B14F-4D97-AF65-F5344CB8AC3E}">
        <p14:creationId xmlns:p14="http://schemas.microsoft.com/office/powerpoint/2010/main" val="21329079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pPr algn="just"/>
            <a:r>
              <a:rPr lang="tr-TR" dirty="0"/>
              <a:t>Bazı uygulamalarda veri ambarı doğrudan doğruya kullanılmaz.</a:t>
            </a:r>
          </a:p>
          <a:p>
            <a:pPr algn="just"/>
            <a:endParaRPr lang="tr-TR" dirty="0"/>
          </a:p>
          <a:p>
            <a:pPr algn="just"/>
            <a:r>
              <a:rPr lang="tr-TR" dirty="0"/>
              <a:t>Veriler bir OLAP ortamına taşınarak onun üzerinde gerekli çözümlemeler yapılır.</a:t>
            </a:r>
          </a:p>
          <a:p>
            <a:pPr algn="just"/>
            <a:endParaRPr lang="tr-TR" dirty="0"/>
          </a:p>
          <a:p>
            <a:pPr algn="just"/>
            <a:r>
              <a:rPr lang="tr-TR" dirty="0"/>
              <a:t>Bu tür araçlar çok boyutlu çözümlemelere olanak sağlar.</a:t>
            </a:r>
          </a:p>
          <a:p>
            <a:endParaRPr lang="tr-TR" dirty="0"/>
          </a:p>
        </p:txBody>
      </p:sp>
    </p:spTree>
    <p:extLst>
      <p:ext uri="{BB962C8B-B14F-4D97-AF65-F5344CB8AC3E}">
        <p14:creationId xmlns:p14="http://schemas.microsoft.com/office/powerpoint/2010/main" val="2105367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a:t>2.8. Veri Ambarı ve OLTP Sistemlerin Genel Karşılaştırılması</a:t>
            </a:r>
          </a:p>
        </p:txBody>
      </p:sp>
      <p:sp>
        <p:nvSpPr>
          <p:cNvPr id="3" name="İçerik Yer Tutucusu 2"/>
          <p:cNvSpPr>
            <a:spLocks noGrp="1"/>
          </p:cNvSpPr>
          <p:nvPr>
            <p:ph idx="1"/>
          </p:nvPr>
        </p:nvSpPr>
        <p:spPr>
          <a:xfrm>
            <a:off x="323528" y="1646237"/>
            <a:ext cx="8363272" cy="4526280"/>
          </a:xfrm>
        </p:spPr>
        <p:txBody>
          <a:bodyPr>
            <a:normAutofit/>
          </a:bodyPr>
          <a:lstStyle/>
          <a:p>
            <a:pPr algn="just">
              <a:lnSpc>
                <a:spcPct val="150000"/>
              </a:lnSpc>
            </a:pPr>
            <a:r>
              <a:rPr lang="tr-TR" dirty="0"/>
              <a:t>Veri ambarı denilince doğal olarak «karar destek sistemleri», «karar destek sistemleri uygulamaları» ya da «karar destek çözümleri» adı verilen uygulamaların alt yapısı olarak anlaşılmaktadır.</a:t>
            </a:r>
          </a:p>
        </p:txBody>
      </p:sp>
    </p:spTree>
    <p:extLst>
      <p:ext uri="{BB962C8B-B14F-4D97-AF65-F5344CB8AC3E}">
        <p14:creationId xmlns:p14="http://schemas.microsoft.com/office/powerpoint/2010/main" val="15860717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pPr algn="just"/>
            <a:r>
              <a:rPr lang="tr-TR" dirty="0"/>
              <a:t>a) Her şeyden önce OLTP sistemlerin, kuruluşların gündelik işlerini bilgisayar ortamında yürütmek üzere yaratıldığını unutmamak gerekiyor.</a:t>
            </a:r>
          </a:p>
          <a:p>
            <a:pPr algn="just"/>
            <a:endParaRPr lang="tr-TR" dirty="0"/>
          </a:p>
          <a:p>
            <a:pPr algn="just"/>
            <a:r>
              <a:rPr lang="tr-TR" dirty="0"/>
              <a:t>Karar destek sistemleri ise, verinin analizi amacıyla yaratılır.</a:t>
            </a:r>
          </a:p>
          <a:p>
            <a:endParaRPr lang="tr-TR" dirty="0"/>
          </a:p>
        </p:txBody>
      </p:sp>
    </p:spTree>
    <p:extLst>
      <p:ext uri="{BB962C8B-B14F-4D97-AF65-F5344CB8AC3E}">
        <p14:creationId xmlns:p14="http://schemas.microsoft.com/office/powerpoint/2010/main" val="13293716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r>
              <a:rPr lang="tr-TR" dirty="0"/>
              <a:t>Böylece bu ikisi arasındaki en önemli fark ortaya çıkmış oluyor.</a:t>
            </a:r>
          </a:p>
          <a:p>
            <a:endParaRPr lang="tr-TR" dirty="0"/>
          </a:p>
          <a:p>
            <a:r>
              <a:rPr lang="tr-TR" dirty="0"/>
              <a:t>OLTP uygulamaları «kuruluşu çalıştıran» , veri ambarı uygulamaları ise «kuruluşa yol gösteren » bir oluşumdur.</a:t>
            </a:r>
          </a:p>
        </p:txBody>
      </p:sp>
    </p:spTree>
    <p:extLst>
      <p:ext uri="{BB962C8B-B14F-4D97-AF65-F5344CB8AC3E}">
        <p14:creationId xmlns:p14="http://schemas.microsoft.com/office/powerpoint/2010/main" val="1538000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fontScale="92500" lnSpcReduction="20000"/>
          </a:bodyPr>
          <a:lstStyle/>
          <a:p>
            <a:pPr algn="just"/>
            <a:r>
              <a:rPr lang="tr-TR" dirty="0"/>
              <a:t>b)OLTP sistemler arasında muhasebe, personel,stok vb. uygulamaları sayılabilir.</a:t>
            </a:r>
          </a:p>
          <a:p>
            <a:pPr algn="just"/>
            <a:r>
              <a:rPr lang="tr-TR" dirty="0"/>
              <a:t>Söz konusu sistemler kuruluşun normal işlemlerini yerine getirmek amacıyla kullanılır.</a:t>
            </a:r>
          </a:p>
          <a:p>
            <a:pPr algn="just"/>
            <a:r>
              <a:rPr lang="tr-TR" dirty="0"/>
              <a:t>Her sistem kendi amacına yönelik tablolara kayıt ekleme, silme ya da güncelleştirme işlemini uygular.</a:t>
            </a:r>
          </a:p>
          <a:p>
            <a:pPr algn="just"/>
            <a:r>
              <a:rPr lang="tr-TR" dirty="0"/>
              <a:t>Uygulamalar çok sayıda birbirleriyle ilişkili tablodan oluşur.</a:t>
            </a:r>
          </a:p>
          <a:p>
            <a:pPr algn="just"/>
            <a:r>
              <a:rPr lang="tr-TR" dirty="0"/>
              <a:t>Sorgu yada raporlar bu ilişkili tablolar taranarak oluşturulur.</a:t>
            </a:r>
          </a:p>
        </p:txBody>
      </p:sp>
    </p:spTree>
    <p:extLst>
      <p:ext uri="{BB962C8B-B14F-4D97-AF65-F5344CB8AC3E}">
        <p14:creationId xmlns:p14="http://schemas.microsoft.com/office/powerpoint/2010/main" val="23239968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pPr algn="just"/>
            <a:r>
              <a:rPr lang="tr-TR" dirty="0"/>
              <a:t>OLTP sistemleri gündelik işlemlerin hızlı ve güvenilir biçimde yürütülmesi amacıyla optimize edilmiştir.</a:t>
            </a:r>
          </a:p>
          <a:p>
            <a:pPr algn="just"/>
            <a:endParaRPr lang="tr-TR" dirty="0"/>
          </a:p>
          <a:p>
            <a:pPr algn="just"/>
            <a:r>
              <a:rPr lang="tr-TR" dirty="0"/>
              <a:t>Veri ambarı ise veri yapıları açısından OLTP sistemlerden farklıdır.</a:t>
            </a:r>
          </a:p>
        </p:txBody>
      </p:sp>
    </p:spTree>
    <p:extLst>
      <p:ext uri="{BB962C8B-B14F-4D97-AF65-F5344CB8AC3E}">
        <p14:creationId xmlns:p14="http://schemas.microsoft.com/office/powerpoint/2010/main" val="794884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764704"/>
            <a:ext cx="8229600" cy="5577483"/>
          </a:xfrm>
        </p:spPr>
        <p:txBody>
          <a:bodyPr>
            <a:normAutofit fontScale="92500"/>
          </a:bodyPr>
          <a:lstStyle/>
          <a:p>
            <a:r>
              <a:rPr lang="tr-TR" b="1" dirty="0"/>
              <a:t>1.3.Sıralı Dosyalar</a:t>
            </a:r>
          </a:p>
          <a:p>
            <a:endParaRPr lang="tr-TR" b="1" dirty="0"/>
          </a:p>
          <a:p>
            <a:r>
              <a:rPr lang="tr-TR" dirty="0"/>
              <a:t>Klasik bilgisayar dosyaları uygulamalarda kullanılmak üzere hazırlanır. Bu dosyalar, sıralı ya da doğrudan erişim yöntemi kullanılarak işlenir.</a:t>
            </a:r>
          </a:p>
          <a:p>
            <a:r>
              <a:rPr lang="tr-TR" dirty="0"/>
              <a:t>Sıralı erişimde dosyanın tüm kayıtları ardı ardına taranarak istenilen kayıtlara erişilir.</a:t>
            </a:r>
          </a:p>
          <a:p>
            <a:r>
              <a:rPr lang="tr-TR" dirty="0"/>
              <a:t>Doğrudan erişim yönteminde ise kayıtlar tek tek sırayla okutulmaz, istenilen kayıta doğrudan erişerek işlenir.</a:t>
            </a:r>
          </a:p>
        </p:txBody>
      </p:sp>
    </p:spTree>
    <p:extLst>
      <p:ext uri="{BB962C8B-B14F-4D97-AF65-F5344CB8AC3E}">
        <p14:creationId xmlns:p14="http://schemas.microsoft.com/office/powerpoint/2010/main" val="38153457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pPr algn="just"/>
            <a:r>
              <a:rPr lang="tr-TR" dirty="0"/>
              <a:t>Her şeyden önce veri ambarının amacı faklıdır.</a:t>
            </a:r>
          </a:p>
          <a:p>
            <a:pPr algn="just"/>
            <a:endParaRPr lang="tr-TR" dirty="0"/>
          </a:p>
          <a:p>
            <a:pPr algn="just"/>
            <a:r>
              <a:rPr lang="tr-TR" dirty="0"/>
              <a:t>Şöyle ki, veri ambarı gündelik işlemleri yürütmek için değil; toplanmış olan veriyi hızlı biçimde çözümlemek amacıyla oluşturulur.</a:t>
            </a:r>
          </a:p>
          <a:p>
            <a:endParaRPr lang="tr-TR" dirty="0"/>
          </a:p>
          <a:p>
            <a:endParaRPr lang="tr-TR" dirty="0"/>
          </a:p>
        </p:txBody>
      </p:sp>
    </p:spTree>
    <p:extLst>
      <p:ext uri="{BB962C8B-B14F-4D97-AF65-F5344CB8AC3E}">
        <p14:creationId xmlns:p14="http://schemas.microsoft.com/office/powerpoint/2010/main" val="23341813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pPr algn="just"/>
            <a:r>
              <a:rPr lang="tr-TR" dirty="0"/>
              <a:t>Ana hatlarıyla veri ambarına bakacak olursak, bir veya birkaç ana tablodan oluşması gerektiğini söyleyebiliriz.</a:t>
            </a:r>
          </a:p>
          <a:p>
            <a:pPr algn="just"/>
            <a:endParaRPr lang="tr-TR" dirty="0"/>
          </a:p>
          <a:p>
            <a:pPr algn="just"/>
            <a:r>
              <a:rPr lang="tr-TR" dirty="0"/>
              <a:t>Örneğin, bir ana tabloya bağlı olarak zaman, müşteriler ve bölgeler birer boyut tablosu olabilir.</a:t>
            </a:r>
          </a:p>
        </p:txBody>
      </p:sp>
    </p:spTree>
    <p:extLst>
      <p:ext uri="{BB962C8B-B14F-4D97-AF65-F5344CB8AC3E}">
        <p14:creationId xmlns:p14="http://schemas.microsoft.com/office/powerpoint/2010/main" val="12123967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r>
              <a:rPr lang="tr-TR" dirty="0"/>
              <a:t>c) Veri ambarı veri modeli, işletmenin gereksinimlerine bağlı olarak bir «boyutsal model» olarak düşünülür.</a:t>
            </a:r>
          </a:p>
          <a:p>
            <a:r>
              <a:rPr lang="tr-TR" dirty="0"/>
              <a:t>Bu model «veri küpü » ya da «yıldız şema» olarak da adlandırılabilir.</a:t>
            </a:r>
          </a:p>
        </p:txBody>
      </p:sp>
    </p:spTree>
    <p:extLst>
      <p:ext uri="{BB962C8B-B14F-4D97-AF65-F5344CB8AC3E}">
        <p14:creationId xmlns:p14="http://schemas.microsoft.com/office/powerpoint/2010/main" val="22907088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16632"/>
            <a:ext cx="8867328" cy="6009531"/>
          </a:xfrm>
        </p:spPr>
        <p:txBody>
          <a:bodyPr/>
          <a:lstStyle/>
          <a:p>
            <a:pPr marL="0" indent="0">
              <a:buNone/>
            </a:pPr>
            <a:endParaRPr lang="tr-TR" sz="2000" dirty="0"/>
          </a:p>
          <a:p>
            <a:pPr marL="0" indent="0">
              <a:buNone/>
            </a:pPr>
            <a:endParaRPr lang="tr-TR" sz="2000" dirty="0"/>
          </a:p>
          <a:p>
            <a:pPr marL="0" indent="0">
              <a:buNone/>
            </a:pPr>
            <a:endParaRPr lang="tr-TR" sz="2000" dirty="0"/>
          </a:p>
          <a:p>
            <a:pPr marL="0" indent="0">
              <a:buNone/>
            </a:pPr>
            <a:endParaRPr lang="tr-TR" sz="2000" dirty="0"/>
          </a:p>
          <a:p>
            <a:pPr marL="0" indent="0">
              <a:buNone/>
            </a:pPr>
            <a:endParaRPr lang="tr-TR" sz="2000" dirty="0"/>
          </a:p>
          <a:p>
            <a:pPr marL="0" indent="0">
              <a:buNone/>
            </a:pPr>
            <a:r>
              <a:rPr lang="tr-TR" sz="2000" dirty="0"/>
              <a:t>	OLTP ağ şeması                              Veri ambarı yıldız şeması</a:t>
            </a:r>
          </a:p>
          <a:p>
            <a:pPr marL="0" indent="0">
              <a:buNone/>
            </a:pPr>
            <a:r>
              <a:rPr lang="tr-TR" dirty="0"/>
              <a:t>        </a:t>
            </a:r>
          </a:p>
        </p:txBody>
      </p:sp>
      <p:sp>
        <p:nvSpPr>
          <p:cNvPr id="4" name="Oval 3"/>
          <p:cNvSpPr/>
          <p:nvPr/>
        </p:nvSpPr>
        <p:spPr>
          <a:xfrm>
            <a:off x="539552" y="2979671"/>
            <a:ext cx="1368152" cy="720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Müşteri</a:t>
            </a:r>
          </a:p>
        </p:txBody>
      </p:sp>
      <p:sp>
        <p:nvSpPr>
          <p:cNvPr id="5" name="Oval 4"/>
          <p:cNvSpPr/>
          <p:nvPr/>
        </p:nvSpPr>
        <p:spPr>
          <a:xfrm>
            <a:off x="539552" y="4004053"/>
            <a:ext cx="1530183" cy="7930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Bölgeler</a:t>
            </a:r>
          </a:p>
        </p:txBody>
      </p:sp>
      <p:sp>
        <p:nvSpPr>
          <p:cNvPr id="7" name="Oval 6"/>
          <p:cNvSpPr/>
          <p:nvPr/>
        </p:nvSpPr>
        <p:spPr>
          <a:xfrm>
            <a:off x="2873890" y="2932249"/>
            <a:ext cx="1332148" cy="720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Fiyat</a:t>
            </a:r>
          </a:p>
        </p:txBody>
      </p:sp>
      <p:sp>
        <p:nvSpPr>
          <p:cNvPr id="8" name="Oval 7"/>
          <p:cNvSpPr/>
          <p:nvPr/>
        </p:nvSpPr>
        <p:spPr>
          <a:xfrm>
            <a:off x="2843808" y="3986772"/>
            <a:ext cx="1368152" cy="7930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Satışlar</a:t>
            </a:r>
          </a:p>
        </p:txBody>
      </p:sp>
      <p:cxnSp>
        <p:nvCxnSpPr>
          <p:cNvPr id="10" name="Düz Bağlayıcı 9"/>
          <p:cNvCxnSpPr>
            <a:stCxn id="4" idx="6"/>
          </p:cNvCxnSpPr>
          <p:nvPr/>
        </p:nvCxnSpPr>
        <p:spPr>
          <a:xfrm>
            <a:off x="1907704" y="3339711"/>
            <a:ext cx="9001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Düz Bağlayıcı 12"/>
          <p:cNvCxnSpPr>
            <a:stCxn id="4" idx="5"/>
            <a:endCxn id="8" idx="1"/>
          </p:cNvCxnSpPr>
          <p:nvPr/>
        </p:nvCxnSpPr>
        <p:spPr>
          <a:xfrm>
            <a:off x="1707343" y="3594298"/>
            <a:ext cx="1336826" cy="5086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Düz Bağlayıcı 14"/>
          <p:cNvCxnSpPr>
            <a:stCxn id="8" idx="2"/>
            <a:endCxn id="5" idx="6"/>
          </p:cNvCxnSpPr>
          <p:nvPr/>
        </p:nvCxnSpPr>
        <p:spPr>
          <a:xfrm flipH="1">
            <a:off x="2069735" y="4383322"/>
            <a:ext cx="774073" cy="172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Düz Bağlayıcı 16"/>
          <p:cNvCxnSpPr>
            <a:endCxn id="8" idx="0"/>
          </p:cNvCxnSpPr>
          <p:nvPr/>
        </p:nvCxnSpPr>
        <p:spPr>
          <a:xfrm>
            <a:off x="3509882" y="3699751"/>
            <a:ext cx="18002" cy="287021"/>
          </a:xfrm>
          <a:prstGeom prst="line">
            <a:avLst/>
          </a:prstGeom>
        </p:spPr>
        <p:style>
          <a:lnRef idx="1">
            <a:schemeClr val="accent1"/>
          </a:lnRef>
          <a:fillRef idx="0">
            <a:schemeClr val="accent1"/>
          </a:fillRef>
          <a:effectRef idx="0">
            <a:schemeClr val="accent1"/>
          </a:effectRef>
          <a:fontRef idx="minor">
            <a:schemeClr val="tx1"/>
          </a:fontRef>
        </p:style>
      </p:cxnSp>
      <p:sp>
        <p:nvSpPr>
          <p:cNvPr id="22" name="Dikdörtgen 21"/>
          <p:cNvSpPr/>
          <p:nvPr/>
        </p:nvSpPr>
        <p:spPr>
          <a:xfrm>
            <a:off x="5552492" y="2348880"/>
            <a:ext cx="64807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Dikdörtgen 22"/>
          <p:cNvSpPr/>
          <p:nvPr/>
        </p:nvSpPr>
        <p:spPr>
          <a:xfrm>
            <a:off x="7668344" y="2348880"/>
            <a:ext cx="64807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5" name="Dikdörtgen 24"/>
          <p:cNvSpPr/>
          <p:nvPr/>
        </p:nvSpPr>
        <p:spPr>
          <a:xfrm>
            <a:off x="5552492" y="5301208"/>
            <a:ext cx="64807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Dikdörtgen 25"/>
          <p:cNvSpPr/>
          <p:nvPr/>
        </p:nvSpPr>
        <p:spPr>
          <a:xfrm>
            <a:off x="7812360" y="5301208"/>
            <a:ext cx="64807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7" name="Dikdörtgen 26"/>
          <p:cNvSpPr/>
          <p:nvPr/>
        </p:nvSpPr>
        <p:spPr>
          <a:xfrm>
            <a:off x="6516216" y="3429000"/>
            <a:ext cx="936104"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Ana </a:t>
            </a:r>
          </a:p>
          <a:p>
            <a:pPr algn="ctr"/>
            <a:r>
              <a:rPr lang="tr-TR" dirty="0"/>
              <a:t>tablo</a:t>
            </a:r>
          </a:p>
        </p:txBody>
      </p:sp>
      <p:cxnSp>
        <p:nvCxnSpPr>
          <p:cNvPr id="29" name="Düz Bağlayıcı 28"/>
          <p:cNvCxnSpPr/>
          <p:nvPr/>
        </p:nvCxnSpPr>
        <p:spPr>
          <a:xfrm>
            <a:off x="5876528" y="3068960"/>
            <a:ext cx="783704" cy="864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Düz Bağlayıcı 29"/>
          <p:cNvCxnSpPr>
            <a:stCxn id="25" idx="0"/>
          </p:cNvCxnSpPr>
          <p:nvPr/>
        </p:nvCxnSpPr>
        <p:spPr>
          <a:xfrm flipV="1">
            <a:off x="5876528" y="4653136"/>
            <a:ext cx="639688"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Düz Bağlayıcı 33"/>
          <p:cNvCxnSpPr/>
          <p:nvPr/>
        </p:nvCxnSpPr>
        <p:spPr>
          <a:xfrm flipH="1">
            <a:off x="7452320" y="3068960"/>
            <a:ext cx="360040" cy="720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Düz Bağlayıcı 35"/>
          <p:cNvCxnSpPr/>
          <p:nvPr/>
        </p:nvCxnSpPr>
        <p:spPr>
          <a:xfrm flipH="1" flipV="1">
            <a:off x="7452320" y="4509120"/>
            <a:ext cx="684076" cy="7920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6157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a:xfrm>
            <a:off x="323528" y="1646237"/>
            <a:ext cx="8363272" cy="4526280"/>
          </a:xfrm>
        </p:spPr>
        <p:txBody>
          <a:bodyPr/>
          <a:lstStyle/>
          <a:p>
            <a:pPr algn="just">
              <a:lnSpc>
                <a:spcPct val="150000"/>
              </a:lnSpc>
            </a:pPr>
            <a:r>
              <a:rPr lang="tr-TR" dirty="0"/>
              <a:t>d) OLTP uygulamaları girdi/çıktı yoğunluklu işlemleri yapmak üzere odaklandığından, karar destek sistemlerinin en çok gereksinim duyduğu sorgulama ve çözümleme işlemlerinde yetersiz kalacaktır.</a:t>
            </a:r>
          </a:p>
          <a:p>
            <a:endParaRPr lang="tr-TR" dirty="0"/>
          </a:p>
        </p:txBody>
      </p:sp>
    </p:spTree>
    <p:extLst>
      <p:ext uri="{BB962C8B-B14F-4D97-AF65-F5344CB8AC3E}">
        <p14:creationId xmlns:p14="http://schemas.microsoft.com/office/powerpoint/2010/main" val="39057551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pPr algn="just"/>
            <a:r>
              <a:rPr lang="tr-TR" dirty="0"/>
              <a:t>Karar destek uygulamaları genellikle karmaşık sorguları gerektirir.</a:t>
            </a:r>
          </a:p>
          <a:p>
            <a:pPr algn="just"/>
            <a:r>
              <a:rPr lang="tr-TR" dirty="0"/>
              <a:t>Üstelik bu tür sorgular, çoğunlukla çok sayıda tabloya erişimi gerektirecektir.</a:t>
            </a:r>
          </a:p>
          <a:p>
            <a:pPr algn="just"/>
            <a:r>
              <a:rPr lang="tr-TR" dirty="0"/>
              <a:t>OLTP </a:t>
            </a:r>
            <a:r>
              <a:rPr lang="tr-TR" dirty="0" err="1"/>
              <a:t>veritabanları</a:t>
            </a:r>
            <a:r>
              <a:rPr lang="tr-TR" dirty="0"/>
              <a:t> bu tür gereksinimi karşılayamaz. </a:t>
            </a:r>
          </a:p>
          <a:p>
            <a:pPr algn="just"/>
            <a:r>
              <a:rPr lang="tr-TR" dirty="0"/>
              <a:t>OLTP uygulamaları çoğunlukla aynı sistem içindeki az sayıda tablo ile çalışır.</a:t>
            </a:r>
          </a:p>
        </p:txBody>
      </p:sp>
    </p:spTree>
    <p:extLst>
      <p:ext uri="{BB962C8B-B14F-4D97-AF65-F5344CB8AC3E}">
        <p14:creationId xmlns:p14="http://schemas.microsoft.com/office/powerpoint/2010/main" val="20286075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pPr algn="just"/>
            <a:r>
              <a:rPr lang="tr-TR" dirty="0"/>
              <a:t>e)Veri ambarı üzerinde yapılabilecek sorgulamaların özelliği OLTP sistemlerinkinden farklıdır.</a:t>
            </a:r>
          </a:p>
          <a:p>
            <a:pPr algn="just"/>
            <a:endParaRPr lang="tr-TR" dirty="0"/>
          </a:p>
          <a:p>
            <a:pPr algn="just"/>
            <a:r>
              <a:rPr lang="tr-TR" dirty="0"/>
              <a:t>OLTP sistemlerdeki sorgular çoğunlukla önceden belirlenmiş standart sorgu ya da raporlar biçimindedir.</a:t>
            </a:r>
          </a:p>
          <a:p>
            <a:pPr marL="0" indent="0">
              <a:buNone/>
            </a:pPr>
            <a:endParaRPr lang="tr-TR" dirty="0"/>
          </a:p>
        </p:txBody>
      </p:sp>
    </p:spTree>
    <p:extLst>
      <p:ext uri="{BB962C8B-B14F-4D97-AF65-F5344CB8AC3E}">
        <p14:creationId xmlns:p14="http://schemas.microsoft.com/office/powerpoint/2010/main" val="19920855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r>
              <a:rPr lang="tr-TR" dirty="0"/>
              <a:t>Veri ambarında ise, sorgular çoğunlukla önceden planlanmış ve aniden ortaya çıkabilecek türdendir.</a:t>
            </a:r>
          </a:p>
          <a:p>
            <a:endParaRPr lang="tr-TR" dirty="0"/>
          </a:p>
        </p:txBody>
      </p:sp>
    </p:spTree>
    <p:extLst>
      <p:ext uri="{BB962C8B-B14F-4D97-AF65-F5344CB8AC3E}">
        <p14:creationId xmlns:p14="http://schemas.microsoft.com/office/powerpoint/2010/main" val="10776488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a:xfrm>
            <a:off x="395536" y="1556792"/>
            <a:ext cx="8229600" cy="4525963"/>
          </a:xfrm>
        </p:spPr>
        <p:txBody>
          <a:bodyPr>
            <a:normAutofit/>
          </a:bodyPr>
          <a:lstStyle/>
          <a:p>
            <a:pPr algn="just"/>
            <a:r>
              <a:rPr lang="tr-TR" dirty="0"/>
              <a:t>f) Veri ambarının OLTP sistemlerinden önemli farklarından birisi, tarihsel veriyi içermesidir.</a:t>
            </a:r>
          </a:p>
          <a:p>
            <a:pPr algn="just"/>
            <a:endParaRPr lang="tr-TR" dirty="0"/>
          </a:p>
          <a:p>
            <a:pPr algn="just"/>
            <a:r>
              <a:rPr lang="tr-TR" dirty="0"/>
              <a:t>Eski verinin bir veri ambarı içinde yer alması karar destek sistemlerinin uygulanması açısından büyük önem taşımaktadır.</a:t>
            </a:r>
          </a:p>
        </p:txBody>
      </p:sp>
    </p:spTree>
    <p:extLst>
      <p:ext uri="{BB962C8B-B14F-4D97-AF65-F5344CB8AC3E}">
        <p14:creationId xmlns:p14="http://schemas.microsoft.com/office/powerpoint/2010/main" val="6408151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pPr algn="just"/>
            <a:r>
              <a:rPr lang="tr-TR" dirty="0"/>
              <a:t>Bunun anlamı, yönetici sadece günümüzün verisine bakarak değil, geçmişin verisine de bakarak eğilim çözümlemeleri yapabilecektir.</a:t>
            </a:r>
          </a:p>
          <a:p>
            <a:pPr algn="just"/>
            <a:endParaRPr lang="tr-TR" dirty="0"/>
          </a:p>
          <a:p>
            <a:pPr algn="just"/>
            <a:r>
              <a:rPr lang="tr-TR" dirty="0"/>
              <a:t>En önemlisi geleceğe yönelik öngörü çözümlemelerinde bu hazır veri kullanılabilecektir.</a:t>
            </a:r>
          </a:p>
          <a:p>
            <a:endParaRPr lang="tr-TR" dirty="0"/>
          </a:p>
        </p:txBody>
      </p:sp>
    </p:spTree>
    <p:extLst>
      <p:ext uri="{BB962C8B-B14F-4D97-AF65-F5344CB8AC3E}">
        <p14:creationId xmlns:p14="http://schemas.microsoft.com/office/powerpoint/2010/main" val="2677359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620688"/>
            <a:ext cx="8229600" cy="5505475"/>
          </a:xfrm>
        </p:spPr>
        <p:txBody>
          <a:bodyPr/>
          <a:lstStyle/>
          <a:p>
            <a:r>
              <a:rPr lang="tr-TR" b="1" dirty="0"/>
              <a:t>1.4.Dizinli Dosyalar</a:t>
            </a:r>
          </a:p>
          <a:p>
            <a:endParaRPr lang="tr-TR" b="1" dirty="0"/>
          </a:p>
          <a:p>
            <a:r>
              <a:rPr lang="tr-TR" dirty="0"/>
              <a:t>Bu tür dosyalarda , her bir arama işlemi dosyanın başında itibaren yapılmaz .</a:t>
            </a:r>
          </a:p>
          <a:p>
            <a:r>
              <a:rPr lang="tr-TR" dirty="0"/>
              <a:t>Belirlenen kayıtlara doğrudan erişilerek üzerinde işlem yapılır.</a:t>
            </a:r>
          </a:p>
          <a:p>
            <a:r>
              <a:rPr lang="tr-TR" dirty="0"/>
              <a:t>Doğrudan erişimli dosyaların en tanınmışı dizinli dosyalar olarak bilinir.</a:t>
            </a:r>
          </a:p>
        </p:txBody>
      </p:sp>
    </p:spTree>
    <p:extLst>
      <p:ext uri="{BB962C8B-B14F-4D97-AF65-F5344CB8AC3E}">
        <p14:creationId xmlns:p14="http://schemas.microsoft.com/office/powerpoint/2010/main" val="29483490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a:bodyPr>
          <a:lstStyle/>
          <a:p>
            <a:pPr algn="just"/>
            <a:r>
              <a:rPr lang="tr-TR" dirty="0"/>
              <a:t>g) Sonuç olarak ,OLTP sistemlerin veri ambarı ya da bir başka değişle karar destek uygulamaları için veri kaynağı oluşturan sistemler olduğunu söyleyebiliriz.</a:t>
            </a:r>
          </a:p>
        </p:txBody>
      </p:sp>
    </p:spTree>
    <p:extLst>
      <p:ext uri="{BB962C8B-B14F-4D97-AF65-F5344CB8AC3E}">
        <p14:creationId xmlns:p14="http://schemas.microsoft.com/office/powerpoint/2010/main" val="1413826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r>
              <a:rPr lang="tr-TR" dirty="0">
                <a:solidFill>
                  <a:srgbClr val="FF0000"/>
                </a:solidFill>
              </a:rPr>
              <a:t>OLTP</a:t>
            </a:r>
            <a:r>
              <a:rPr lang="tr-TR" dirty="0"/>
              <a:t> sistemler </a:t>
            </a:r>
            <a:r>
              <a:rPr lang="tr-TR" dirty="0">
                <a:solidFill>
                  <a:srgbClr val="FF0000"/>
                </a:solidFill>
              </a:rPr>
              <a:t>girdi/çıktı</a:t>
            </a:r>
            <a:r>
              <a:rPr lang="tr-TR" dirty="0"/>
              <a:t> yoğunluklu, </a:t>
            </a:r>
            <a:r>
              <a:rPr lang="tr-TR" dirty="0">
                <a:solidFill>
                  <a:srgbClr val="FF0000"/>
                </a:solidFill>
              </a:rPr>
              <a:t>veri ambarları </a:t>
            </a:r>
            <a:r>
              <a:rPr lang="tr-TR" dirty="0"/>
              <a:t>ise </a:t>
            </a:r>
            <a:r>
              <a:rPr lang="tr-TR" dirty="0">
                <a:solidFill>
                  <a:srgbClr val="FF0000"/>
                </a:solidFill>
              </a:rPr>
              <a:t>sorgulama</a:t>
            </a:r>
            <a:r>
              <a:rPr lang="tr-TR" dirty="0"/>
              <a:t> yoğunluklu işleri kapsar.</a:t>
            </a:r>
          </a:p>
          <a:p>
            <a:endParaRPr lang="tr-TR" dirty="0"/>
          </a:p>
          <a:p>
            <a:pPr algn="just"/>
            <a:r>
              <a:rPr lang="tr-TR" dirty="0"/>
              <a:t>Bu nedenle her iki sistemin amacı ötesinde, yapıları ve işleyiş biçimleri de farklıdır.</a:t>
            </a:r>
          </a:p>
          <a:p>
            <a:endParaRPr lang="tr-TR" dirty="0"/>
          </a:p>
        </p:txBody>
      </p:sp>
    </p:spTree>
    <p:extLst>
      <p:ext uri="{BB962C8B-B14F-4D97-AF65-F5344CB8AC3E}">
        <p14:creationId xmlns:p14="http://schemas.microsoft.com/office/powerpoint/2010/main" val="14819612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p:txBody>
          <a:bodyPr/>
          <a:lstStyle/>
          <a:p>
            <a:r>
              <a:rPr lang="tr-TR" dirty="0"/>
              <a:t>Veri Madenciliğine Giriş</a:t>
            </a:r>
          </a:p>
        </p:txBody>
      </p:sp>
      <p:sp>
        <p:nvSpPr>
          <p:cNvPr id="3" name="Alt Başlık 2"/>
          <p:cNvSpPr>
            <a:spLocks noGrp="1"/>
          </p:cNvSpPr>
          <p:nvPr>
            <p:ph type="subTitle" idx="1"/>
          </p:nvPr>
        </p:nvSpPr>
        <p:spPr/>
        <p:txBody>
          <a:bodyPr/>
          <a:lstStyle/>
          <a:p>
            <a:r>
              <a:rPr lang="tr-TR" dirty="0"/>
              <a:t>Bölüm 2</a:t>
            </a:r>
          </a:p>
        </p:txBody>
      </p:sp>
    </p:spTree>
    <p:extLst>
      <p:ext uri="{BB962C8B-B14F-4D97-AF65-F5344CB8AC3E}">
        <p14:creationId xmlns:p14="http://schemas.microsoft.com/office/powerpoint/2010/main" val="29967009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dirty="0"/>
          </a:p>
        </p:txBody>
      </p:sp>
      <p:sp>
        <p:nvSpPr>
          <p:cNvPr id="3" name="İçerik Yer Tutucusu 2"/>
          <p:cNvSpPr>
            <a:spLocks noGrp="1"/>
          </p:cNvSpPr>
          <p:nvPr>
            <p:ph idx="1"/>
          </p:nvPr>
        </p:nvSpPr>
        <p:spPr/>
        <p:txBody>
          <a:bodyPr/>
          <a:lstStyle/>
          <a:p>
            <a:pPr algn="just"/>
            <a:r>
              <a:rPr lang="tr-TR" dirty="0"/>
              <a:t>Kurumlarda biriken veri içerisinden kurum için yararlı olanlarını bulup ortaya çıkarma işlemine </a:t>
            </a:r>
            <a:r>
              <a:rPr lang="tr-TR" b="1" i="1" dirty="0"/>
              <a:t>veri madenciliği</a:t>
            </a:r>
            <a:r>
              <a:rPr lang="tr-TR" i="1" dirty="0"/>
              <a:t> </a:t>
            </a:r>
            <a:r>
              <a:rPr lang="tr-TR" dirty="0"/>
              <a:t>adı verilmektedir.</a:t>
            </a:r>
          </a:p>
        </p:txBody>
      </p:sp>
    </p:spTree>
    <p:extLst>
      <p:ext uri="{BB962C8B-B14F-4D97-AF65-F5344CB8AC3E}">
        <p14:creationId xmlns:p14="http://schemas.microsoft.com/office/powerpoint/2010/main" val="36367882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251520" y="253536"/>
            <a:ext cx="8712968" cy="1143000"/>
          </a:xfrm>
        </p:spPr>
        <p:txBody>
          <a:bodyPr>
            <a:normAutofit/>
          </a:bodyPr>
          <a:lstStyle/>
          <a:p>
            <a:r>
              <a:rPr lang="tr-TR" sz="3400" dirty="0"/>
              <a:t>2.1.Veriyi</a:t>
            </a:r>
            <a:r>
              <a:rPr lang="tr-TR" sz="3300" dirty="0"/>
              <a:t> Bilgiye Dönüştürmenin Yolu</a:t>
            </a:r>
          </a:p>
        </p:txBody>
      </p:sp>
      <p:sp>
        <p:nvSpPr>
          <p:cNvPr id="3" name="İçerik Yer Tutucusu 2"/>
          <p:cNvSpPr>
            <a:spLocks noGrp="1"/>
          </p:cNvSpPr>
          <p:nvPr>
            <p:ph idx="1"/>
          </p:nvPr>
        </p:nvSpPr>
        <p:spPr/>
        <p:txBody>
          <a:bodyPr>
            <a:normAutofit/>
          </a:bodyPr>
          <a:lstStyle/>
          <a:p>
            <a:pPr algn="just"/>
            <a:r>
              <a:rPr lang="tr-TR" sz="3300" dirty="0"/>
              <a:t>Bilişim teknolojilerinin hızla gelişimi beraberinde bir sorunu da getirmiştir.</a:t>
            </a:r>
          </a:p>
          <a:p>
            <a:pPr algn="just"/>
            <a:endParaRPr lang="tr-TR" sz="3300" dirty="0"/>
          </a:p>
          <a:p>
            <a:pPr algn="just"/>
            <a:r>
              <a:rPr lang="tr-TR" sz="3300" dirty="0"/>
              <a:t>Bilişim sistemleri sayesinde artık her bilgi sayısal ortamlara kaydedilmektedir.</a:t>
            </a:r>
          </a:p>
          <a:p>
            <a:pPr marL="0" indent="0">
              <a:buNone/>
            </a:pPr>
            <a:endParaRPr lang="tr-TR" sz="3300" dirty="0"/>
          </a:p>
        </p:txBody>
      </p:sp>
    </p:spTree>
    <p:extLst>
      <p:ext uri="{BB962C8B-B14F-4D97-AF65-F5344CB8AC3E}">
        <p14:creationId xmlns:p14="http://schemas.microsoft.com/office/powerpoint/2010/main" val="1818232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pPr algn="just"/>
            <a:r>
              <a:rPr lang="tr-TR" dirty="0"/>
              <a:t>Örneğin bir mağazada satışlar ve müşterilerle ilgili her türlü bilgi sayısal ortamda yerini almaktadır.</a:t>
            </a:r>
          </a:p>
          <a:p>
            <a:pPr algn="just"/>
            <a:r>
              <a:rPr lang="tr-TR" dirty="0"/>
              <a:t>Üstelik günlük tüm veriler sayısal ortamda saklanmaktadır.</a:t>
            </a:r>
          </a:p>
          <a:p>
            <a:pPr algn="just"/>
            <a:r>
              <a:rPr lang="tr-TR" dirty="0"/>
              <a:t>Binlerce müşterisi olan bir mağaza her gün çok sayıda veri üretmek zorunda kalmaktadır.</a:t>
            </a:r>
          </a:p>
        </p:txBody>
      </p:sp>
    </p:spTree>
    <p:extLst>
      <p:ext uri="{BB962C8B-B14F-4D97-AF65-F5344CB8AC3E}">
        <p14:creationId xmlns:p14="http://schemas.microsoft.com/office/powerpoint/2010/main" val="34880108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fontScale="92500" lnSpcReduction="10000"/>
          </a:bodyPr>
          <a:lstStyle/>
          <a:p>
            <a:pPr algn="just">
              <a:lnSpc>
                <a:spcPct val="120000"/>
              </a:lnSpc>
            </a:pPr>
            <a:r>
              <a:rPr lang="tr-TR" dirty="0"/>
              <a:t>Bilişim teknolojisi bu devasa verileri saklamaya yeterli olabilir.</a:t>
            </a:r>
          </a:p>
          <a:p>
            <a:pPr algn="just">
              <a:lnSpc>
                <a:spcPct val="150000"/>
              </a:lnSpc>
            </a:pPr>
            <a:r>
              <a:rPr lang="tr-TR" dirty="0"/>
              <a:t>Ancak bu veriler ne işe yarayacaktır?</a:t>
            </a:r>
          </a:p>
          <a:p>
            <a:pPr algn="just">
              <a:lnSpc>
                <a:spcPct val="150000"/>
              </a:lnSpc>
            </a:pPr>
            <a:r>
              <a:rPr lang="tr-TR" dirty="0"/>
              <a:t>Bu verilerden firma bazı avantajlar kazanabilecek midir?</a:t>
            </a:r>
          </a:p>
          <a:p>
            <a:pPr algn="just">
              <a:lnSpc>
                <a:spcPct val="150000"/>
              </a:lnSpc>
            </a:pPr>
            <a:r>
              <a:rPr lang="tr-TR" dirty="0"/>
              <a:t>Biriken veri gerçek anlamda «bilgiye » dönüştürülebilecek midir?</a:t>
            </a:r>
          </a:p>
        </p:txBody>
      </p:sp>
    </p:spTree>
    <p:extLst>
      <p:ext uri="{BB962C8B-B14F-4D97-AF65-F5344CB8AC3E}">
        <p14:creationId xmlns:p14="http://schemas.microsoft.com/office/powerpoint/2010/main" val="13506846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fontScale="92500" lnSpcReduction="10000"/>
          </a:bodyPr>
          <a:lstStyle/>
          <a:p>
            <a:pPr algn="just">
              <a:lnSpc>
                <a:spcPct val="150000"/>
              </a:lnSpc>
            </a:pPr>
            <a:r>
              <a:rPr lang="tr-TR" dirty="0"/>
              <a:t>Veriler üzerinde çözümlemeler yapmak amacıyla çeşitli istatistiksel ve matematiksel yöntemler kullanılabilir.</a:t>
            </a:r>
          </a:p>
          <a:p>
            <a:pPr algn="just">
              <a:lnSpc>
                <a:spcPct val="150000"/>
              </a:lnSpc>
            </a:pPr>
            <a:r>
              <a:rPr lang="tr-TR" dirty="0"/>
              <a:t>Ancak veri sayısı arttıkça sorunlar ortaya çıkacaktır.</a:t>
            </a:r>
          </a:p>
          <a:p>
            <a:pPr algn="just">
              <a:lnSpc>
                <a:spcPct val="150000"/>
              </a:lnSpc>
            </a:pPr>
            <a:r>
              <a:rPr lang="tr-TR" dirty="0"/>
              <a:t>Özellikle ilişkisel veri tabanları üzerinde bu çözümlemeleri yapmak zorlaşacaktır.</a:t>
            </a:r>
          </a:p>
        </p:txBody>
      </p:sp>
    </p:spTree>
    <p:extLst>
      <p:ext uri="{BB962C8B-B14F-4D97-AF65-F5344CB8AC3E}">
        <p14:creationId xmlns:p14="http://schemas.microsoft.com/office/powerpoint/2010/main" val="28143637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pPr algn="just">
              <a:lnSpc>
                <a:spcPct val="150000"/>
              </a:lnSpc>
            </a:pPr>
            <a:r>
              <a:rPr lang="tr-TR" dirty="0"/>
              <a:t>Bu tür veriler üzerinde çözümlemeleri yapabilmek için hem yeni veri tabanı kavramlarına hem de yeni çözümleme yöntemlerine gereksinim duyulmaktadır.</a:t>
            </a:r>
          </a:p>
          <a:p>
            <a:endParaRPr lang="tr-TR" dirty="0"/>
          </a:p>
        </p:txBody>
      </p:sp>
    </p:spTree>
    <p:extLst>
      <p:ext uri="{BB962C8B-B14F-4D97-AF65-F5344CB8AC3E}">
        <p14:creationId xmlns:p14="http://schemas.microsoft.com/office/powerpoint/2010/main" val="42070279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pPr algn="just">
              <a:lnSpc>
                <a:spcPct val="150000"/>
              </a:lnSpc>
            </a:pPr>
            <a:r>
              <a:rPr lang="tr-TR" dirty="0"/>
              <a:t>Veriyi yönetmek için «veri ambarı » ve verileri çözümleyerek «yararlı bilgiye » erişilmesini sağlayan «veri madenciliği» kavramları ortaya atılmıştır.</a:t>
            </a:r>
          </a:p>
        </p:txBody>
      </p:sp>
    </p:spTree>
    <p:extLst>
      <p:ext uri="{BB962C8B-B14F-4D97-AF65-F5344CB8AC3E}">
        <p14:creationId xmlns:p14="http://schemas.microsoft.com/office/powerpoint/2010/main" val="3638397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pPr algn="just"/>
            <a:r>
              <a:rPr lang="tr-TR" dirty="0"/>
              <a:t>Bir dosya  için oluşturulan dizin, söz konusu dosyanın anahtarları ile bu anahtarların disk üzerinde bulunduğu adresi içerir.</a:t>
            </a:r>
          </a:p>
          <a:p>
            <a:pPr algn="just"/>
            <a:r>
              <a:rPr lang="tr-TR" dirty="0"/>
              <a:t>Anahtar alan, erişimde kullanılmak üzere seçilen alan olarak değerlendirilir.</a:t>
            </a:r>
          </a:p>
        </p:txBody>
      </p:sp>
    </p:spTree>
    <p:extLst>
      <p:ext uri="{BB962C8B-B14F-4D97-AF65-F5344CB8AC3E}">
        <p14:creationId xmlns:p14="http://schemas.microsoft.com/office/powerpoint/2010/main" val="26438757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2.2.Veri Madenciliği</a:t>
            </a:r>
          </a:p>
        </p:txBody>
      </p:sp>
      <p:sp>
        <p:nvSpPr>
          <p:cNvPr id="3" name="İçerik Yer Tutucusu 2"/>
          <p:cNvSpPr>
            <a:spLocks noGrp="1"/>
          </p:cNvSpPr>
          <p:nvPr>
            <p:ph idx="1"/>
          </p:nvPr>
        </p:nvSpPr>
        <p:spPr/>
        <p:txBody>
          <a:bodyPr>
            <a:normAutofit fontScale="92500" lnSpcReduction="10000"/>
          </a:bodyPr>
          <a:lstStyle/>
          <a:p>
            <a:pPr algn="just">
              <a:lnSpc>
                <a:spcPct val="150000"/>
              </a:lnSpc>
            </a:pPr>
            <a:r>
              <a:rPr lang="tr-TR" dirty="0"/>
              <a:t>Basit tanımı, veri madenciliği, büyük ölçekli veriler arasında «değeri olan» bir bilgiyi elde etme işidir.</a:t>
            </a:r>
          </a:p>
          <a:p>
            <a:pPr algn="just">
              <a:lnSpc>
                <a:spcPct val="150000"/>
              </a:lnSpc>
            </a:pPr>
            <a:r>
              <a:rPr lang="tr-TR" dirty="0"/>
              <a:t>Bu sayede veriler arasındaki ilişkileri ortaya koymak ve gerektiğinde ileriye yönelik kestirimlerde de bulunmak mümkün görülmektedir.</a:t>
            </a:r>
          </a:p>
        </p:txBody>
      </p:sp>
    </p:spTree>
    <p:extLst>
      <p:ext uri="{BB962C8B-B14F-4D97-AF65-F5344CB8AC3E}">
        <p14:creationId xmlns:p14="http://schemas.microsoft.com/office/powerpoint/2010/main" val="12533303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pPr algn="just">
              <a:lnSpc>
                <a:spcPct val="150000"/>
              </a:lnSpc>
            </a:pPr>
            <a:r>
              <a:rPr lang="tr-TR" dirty="0"/>
              <a:t>Veri madenciliği bir kurumda üretilen tüm verilerin belirli yöntemler kullanarak var olan ya da gelecekte ortaya çıkabilecek gizli bilgiyi su yüzüne çıkarma süreci olarak değerlendirilebilir.</a:t>
            </a:r>
          </a:p>
        </p:txBody>
      </p:sp>
    </p:spTree>
    <p:extLst>
      <p:ext uri="{BB962C8B-B14F-4D97-AF65-F5344CB8AC3E}">
        <p14:creationId xmlns:p14="http://schemas.microsoft.com/office/powerpoint/2010/main" val="25896485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pPr algn="just">
              <a:lnSpc>
                <a:spcPct val="150000"/>
              </a:lnSpc>
            </a:pPr>
            <a:r>
              <a:rPr lang="tr-TR" dirty="0"/>
              <a:t>Bu açıdan bakıldığında, veri madenciliği işinin kurumların karar destek sistemleri için önemli bir yere sahip olabileceğini söylenebilir.</a:t>
            </a:r>
          </a:p>
        </p:txBody>
      </p:sp>
    </p:spTree>
    <p:extLst>
      <p:ext uri="{BB962C8B-B14F-4D97-AF65-F5344CB8AC3E}">
        <p14:creationId xmlns:p14="http://schemas.microsoft.com/office/powerpoint/2010/main" val="3136080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a:bodyPr>
          <a:lstStyle/>
          <a:p>
            <a:pPr algn="just"/>
            <a:r>
              <a:rPr lang="tr-TR" dirty="0"/>
              <a:t>Veri madenciliği aslında klasik istatistiksel uygulamalara çok benzer.</a:t>
            </a:r>
          </a:p>
          <a:p>
            <a:pPr algn="just"/>
            <a:r>
              <a:rPr lang="tr-TR" dirty="0"/>
              <a:t>Ancak klasik istatistiksel uygulamalar yeterince düzenlenmiş ve çoğunlukla özet veriler üzerinde çalıştırılır.</a:t>
            </a:r>
          </a:p>
          <a:p>
            <a:pPr algn="just"/>
            <a:r>
              <a:rPr lang="tr-TR" dirty="0"/>
              <a:t>Veri madenciliğinde ise milyonlarca ve hatta milyarlarca veri ve çok daha fazla değişken ile ilgilenir.</a:t>
            </a:r>
          </a:p>
          <a:p>
            <a:pPr algn="just"/>
            <a:endParaRPr lang="tr-TR" dirty="0"/>
          </a:p>
        </p:txBody>
      </p:sp>
    </p:spTree>
    <p:extLst>
      <p:ext uri="{BB962C8B-B14F-4D97-AF65-F5344CB8AC3E}">
        <p14:creationId xmlns:p14="http://schemas.microsoft.com/office/powerpoint/2010/main" val="23684850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2.3.Uygulama Alanları</a:t>
            </a:r>
          </a:p>
        </p:txBody>
      </p:sp>
      <p:sp>
        <p:nvSpPr>
          <p:cNvPr id="3" name="İçerik Yer Tutucusu 2"/>
          <p:cNvSpPr>
            <a:spLocks noGrp="1"/>
          </p:cNvSpPr>
          <p:nvPr>
            <p:ph idx="1"/>
          </p:nvPr>
        </p:nvSpPr>
        <p:spPr/>
        <p:txBody>
          <a:bodyPr/>
          <a:lstStyle/>
          <a:p>
            <a:pPr algn="just">
              <a:lnSpc>
                <a:spcPct val="150000"/>
              </a:lnSpc>
            </a:pPr>
            <a:r>
              <a:rPr lang="tr-TR" dirty="0"/>
              <a:t>Veri madenciliğinin günümüzde yaygın bir kullanım alanı bulunmaktadır.</a:t>
            </a:r>
          </a:p>
          <a:p>
            <a:pPr algn="just">
              <a:lnSpc>
                <a:spcPct val="150000"/>
              </a:lnSpc>
            </a:pPr>
            <a:r>
              <a:rPr lang="tr-TR" dirty="0"/>
              <a:t>Örneğin pazarlama, bankacılık ve sigortacılık gibi alanlarda ve elektronik ticaret ile ilgili alanlarda yaygın şekilde kullanılmaktadır.</a:t>
            </a:r>
          </a:p>
        </p:txBody>
      </p:sp>
    </p:spTree>
    <p:extLst>
      <p:ext uri="{BB962C8B-B14F-4D97-AF65-F5344CB8AC3E}">
        <p14:creationId xmlns:p14="http://schemas.microsoft.com/office/powerpoint/2010/main" val="2777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Pazarlama</a:t>
            </a:r>
          </a:p>
        </p:txBody>
      </p:sp>
      <p:sp>
        <p:nvSpPr>
          <p:cNvPr id="3" name="İçerik Yer Tutucusu 2"/>
          <p:cNvSpPr>
            <a:spLocks noGrp="1"/>
          </p:cNvSpPr>
          <p:nvPr>
            <p:ph idx="1"/>
          </p:nvPr>
        </p:nvSpPr>
        <p:spPr/>
        <p:txBody>
          <a:bodyPr>
            <a:normAutofit fontScale="85000" lnSpcReduction="10000"/>
          </a:bodyPr>
          <a:lstStyle/>
          <a:p>
            <a:pPr>
              <a:lnSpc>
                <a:spcPct val="150000"/>
              </a:lnSpc>
            </a:pPr>
            <a:r>
              <a:rPr lang="tr-TR" dirty="0"/>
              <a:t>Müşterilerin satın alma alışkanlıklarının belirlenmesi</a:t>
            </a:r>
          </a:p>
          <a:p>
            <a:pPr>
              <a:lnSpc>
                <a:spcPct val="150000"/>
              </a:lnSpc>
            </a:pPr>
            <a:r>
              <a:rPr lang="tr-TR" dirty="0"/>
              <a:t>Müşterilerin demografik özellikleri arasındaki bağlantıların ortaya konulması</a:t>
            </a:r>
          </a:p>
          <a:p>
            <a:pPr>
              <a:lnSpc>
                <a:spcPct val="150000"/>
              </a:lnSpc>
            </a:pPr>
            <a:r>
              <a:rPr lang="tr-TR" dirty="0"/>
              <a:t>Pazar sepet analizi</a:t>
            </a:r>
          </a:p>
          <a:p>
            <a:pPr>
              <a:lnSpc>
                <a:spcPct val="150000"/>
              </a:lnSpc>
            </a:pPr>
            <a:r>
              <a:rPr lang="tr-TR" dirty="0"/>
              <a:t>Müşteri ilişkileri yönetimi</a:t>
            </a:r>
          </a:p>
          <a:p>
            <a:pPr>
              <a:lnSpc>
                <a:spcPct val="150000"/>
              </a:lnSpc>
            </a:pPr>
            <a:r>
              <a:rPr lang="tr-TR" dirty="0"/>
              <a:t>Müşteri değerlendirme</a:t>
            </a:r>
          </a:p>
          <a:p>
            <a:r>
              <a:rPr lang="tr-TR" dirty="0"/>
              <a:t>Satış tahmini</a:t>
            </a:r>
          </a:p>
        </p:txBody>
      </p:sp>
    </p:spTree>
    <p:extLst>
      <p:ext uri="{BB962C8B-B14F-4D97-AF65-F5344CB8AC3E}">
        <p14:creationId xmlns:p14="http://schemas.microsoft.com/office/powerpoint/2010/main" val="37746126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Bankacılık</a:t>
            </a:r>
          </a:p>
        </p:txBody>
      </p:sp>
      <p:sp>
        <p:nvSpPr>
          <p:cNvPr id="3" name="İçerik Yer Tutucusu 2"/>
          <p:cNvSpPr>
            <a:spLocks noGrp="1"/>
          </p:cNvSpPr>
          <p:nvPr>
            <p:ph idx="1"/>
          </p:nvPr>
        </p:nvSpPr>
        <p:spPr/>
        <p:txBody>
          <a:bodyPr>
            <a:normAutofit fontScale="92500" lnSpcReduction="10000"/>
          </a:bodyPr>
          <a:lstStyle/>
          <a:p>
            <a:pPr>
              <a:lnSpc>
                <a:spcPct val="150000"/>
              </a:lnSpc>
            </a:pPr>
            <a:r>
              <a:rPr lang="tr-TR" dirty="0"/>
              <a:t>Farklı finansal göstergeler arasında gizli ilişkilerin ortaya konulması,</a:t>
            </a:r>
          </a:p>
          <a:p>
            <a:pPr>
              <a:lnSpc>
                <a:spcPct val="150000"/>
              </a:lnSpc>
            </a:pPr>
            <a:r>
              <a:rPr lang="tr-TR" dirty="0"/>
              <a:t>Kredi kartı dolandırıcılıklarının ve sahtekarlıkların belirlenmesi</a:t>
            </a:r>
          </a:p>
          <a:p>
            <a:pPr>
              <a:lnSpc>
                <a:spcPct val="150000"/>
              </a:lnSpc>
            </a:pPr>
            <a:r>
              <a:rPr lang="tr-TR" dirty="0"/>
              <a:t>Kredi kartı harcamalarına göre müşteri gruplarının belirlenmesi</a:t>
            </a:r>
          </a:p>
          <a:p>
            <a:pPr>
              <a:lnSpc>
                <a:spcPct val="150000"/>
              </a:lnSpc>
            </a:pPr>
            <a:r>
              <a:rPr lang="tr-TR" dirty="0"/>
              <a:t>Kredi taleplerinin değerlendirilmesi</a:t>
            </a:r>
          </a:p>
        </p:txBody>
      </p:sp>
    </p:spTree>
    <p:extLst>
      <p:ext uri="{BB962C8B-B14F-4D97-AF65-F5344CB8AC3E}">
        <p14:creationId xmlns:p14="http://schemas.microsoft.com/office/powerpoint/2010/main" val="33887078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Sigortacılık</a:t>
            </a:r>
          </a:p>
        </p:txBody>
      </p:sp>
      <p:sp>
        <p:nvSpPr>
          <p:cNvPr id="3" name="İçerik Yer Tutucusu 2"/>
          <p:cNvSpPr>
            <a:spLocks noGrp="1"/>
          </p:cNvSpPr>
          <p:nvPr>
            <p:ph idx="1"/>
          </p:nvPr>
        </p:nvSpPr>
        <p:spPr/>
        <p:txBody>
          <a:bodyPr/>
          <a:lstStyle/>
          <a:p>
            <a:pPr>
              <a:lnSpc>
                <a:spcPct val="150000"/>
              </a:lnSpc>
            </a:pPr>
            <a:r>
              <a:rPr lang="tr-TR" dirty="0"/>
              <a:t>Yeni poliçe talep edecek müşterilerin tahmin edilmesi</a:t>
            </a:r>
          </a:p>
          <a:p>
            <a:pPr>
              <a:lnSpc>
                <a:spcPct val="150000"/>
              </a:lnSpc>
            </a:pPr>
            <a:r>
              <a:rPr lang="tr-TR" dirty="0"/>
              <a:t>Sigorta dolandırıcılıklarının tespiti</a:t>
            </a:r>
          </a:p>
          <a:p>
            <a:pPr>
              <a:lnSpc>
                <a:spcPct val="150000"/>
              </a:lnSpc>
            </a:pPr>
            <a:r>
              <a:rPr lang="tr-TR" dirty="0"/>
              <a:t>Riskli müşteri gruplarının belirlenmesi</a:t>
            </a:r>
          </a:p>
        </p:txBody>
      </p:sp>
    </p:spTree>
    <p:extLst>
      <p:ext uri="{BB962C8B-B14F-4D97-AF65-F5344CB8AC3E}">
        <p14:creationId xmlns:p14="http://schemas.microsoft.com/office/powerpoint/2010/main" val="20475557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Elektronik Ticaret</a:t>
            </a:r>
          </a:p>
        </p:txBody>
      </p:sp>
      <p:sp>
        <p:nvSpPr>
          <p:cNvPr id="3" name="İçerik Yer Tutucusu 2"/>
          <p:cNvSpPr>
            <a:spLocks noGrp="1"/>
          </p:cNvSpPr>
          <p:nvPr>
            <p:ph idx="1"/>
          </p:nvPr>
        </p:nvSpPr>
        <p:spPr/>
        <p:txBody>
          <a:bodyPr/>
          <a:lstStyle/>
          <a:p>
            <a:pPr>
              <a:lnSpc>
                <a:spcPct val="150000"/>
              </a:lnSpc>
            </a:pPr>
            <a:r>
              <a:rPr lang="tr-TR" dirty="0"/>
              <a:t>Saldırıların çözümlenmesi</a:t>
            </a:r>
          </a:p>
          <a:p>
            <a:pPr>
              <a:lnSpc>
                <a:spcPct val="150000"/>
              </a:lnSpc>
            </a:pPr>
            <a:r>
              <a:rPr lang="tr-TR" dirty="0"/>
              <a:t>e-CRM uygulamalarının yönetimi </a:t>
            </a:r>
          </a:p>
          <a:p>
            <a:pPr>
              <a:lnSpc>
                <a:spcPct val="150000"/>
              </a:lnSpc>
            </a:pPr>
            <a:r>
              <a:rPr lang="tr-TR" dirty="0"/>
              <a:t>Web  sayfalarına yapılan ziyaretlerin çözümlenmesi</a:t>
            </a:r>
          </a:p>
        </p:txBody>
      </p:sp>
    </p:spTree>
    <p:extLst>
      <p:ext uri="{BB962C8B-B14F-4D97-AF65-F5344CB8AC3E}">
        <p14:creationId xmlns:p14="http://schemas.microsoft.com/office/powerpoint/2010/main" val="38983723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a:t>2.4.Veri Madenciliği Süreci</a:t>
            </a:r>
          </a:p>
        </p:txBody>
      </p:sp>
      <p:sp>
        <p:nvSpPr>
          <p:cNvPr id="3" name="İçerik Yer Tutucusu 2"/>
          <p:cNvSpPr>
            <a:spLocks noGrp="1"/>
          </p:cNvSpPr>
          <p:nvPr>
            <p:ph idx="1"/>
          </p:nvPr>
        </p:nvSpPr>
        <p:spPr>
          <a:xfrm>
            <a:off x="457200" y="1340768"/>
            <a:ext cx="8229600" cy="4526280"/>
          </a:xfrm>
        </p:spPr>
        <p:txBody>
          <a:bodyPr>
            <a:noAutofit/>
          </a:bodyPr>
          <a:lstStyle/>
          <a:p>
            <a:pPr algn="just">
              <a:lnSpc>
                <a:spcPct val="150000"/>
              </a:lnSpc>
            </a:pPr>
            <a:r>
              <a:rPr lang="tr-TR" sz="2400" dirty="0"/>
              <a:t>Veri madenciliğini bir süreç olarak değerlendirmek gerekir. Söz konusu süreç aşağıda belirten adımları içermektedir.</a:t>
            </a:r>
          </a:p>
          <a:p>
            <a:pPr>
              <a:lnSpc>
                <a:spcPct val="150000"/>
              </a:lnSpc>
              <a:buFont typeface="Wingdings" pitchFamily="2" charset="2"/>
              <a:buChar char="Ø"/>
            </a:pPr>
            <a:r>
              <a:rPr lang="tr-TR" sz="2400" dirty="0"/>
              <a:t>Veri temizleme</a:t>
            </a:r>
          </a:p>
          <a:p>
            <a:pPr>
              <a:lnSpc>
                <a:spcPct val="150000"/>
              </a:lnSpc>
              <a:buFont typeface="Wingdings" pitchFamily="2" charset="2"/>
              <a:buChar char="Ø"/>
            </a:pPr>
            <a:r>
              <a:rPr lang="tr-TR" sz="2400" dirty="0"/>
              <a:t>Veri bütünleştirme</a:t>
            </a:r>
          </a:p>
          <a:p>
            <a:pPr>
              <a:lnSpc>
                <a:spcPct val="150000"/>
              </a:lnSpc>
              <a:buFont typeface="Wingdings" pitchFamily="2" charset="2"/>
              <a:buChar char="Ø"/>
            </a:pPr>
            <a:r>
              <a:rPr lang="tr-TR" sz="2400" dirty="0"/>
              <a:t>Veri indirgeme</a:t>
            </a:r>
          </a:p>
          <a:p>
            <a:pPr>
              <a:lnSpc>
                <a:spcPct val="150000"/>
              </a:lnSpc>
              <a:buFont typeface="Wingdings" pitchFamily="2" charset="2"/>
              <a:buChar char="Ø"/>
            </a:pPr>
            <a:r>
              <a:rPr lang="tr-TR" sz="2400" dirty="0"/>
              <a:t>Veri dönüştürme</a:t>
            </a:r>
          </a:p>
          <a:p>
            <a:pPr>
              <a:lnSpc>
                <a:spcPct val="150000"/>
              </a:lnSpc>
              <a:buFont typeface="Wingdings" pitchFamily="2" charset="2"/>
              <a:buChar char="Ø"/>
            </a:pPr>
            <a:r>
              <a:rPr lang="tr-TR" sz="2400" dirty="0"/>
              <a:t>Veri madenciliği algoritmasını uygulama</a:t>
            </a:r>
          </a:p>
          <a:p>
            <a:pPr>
              <a:lnSpc>
                <a:spcPct val="150000"/>
              </a:lnSpc>
              <a:buFont typeface="Wingdings" pitchFamily="2" charset="2"/>
              <a:buChar char="Ø"/>
            </a:pPr>
            <a:r>
              <a:rPr lang="tr-TR" sz="2400" dirty="0"/>
              <a:t>Sonuçları sunum ve değerlendirme</a:t>
            </a:r>
          </a:p>
        </p:txBody>
      </p:sp>
    </p:spTree>
    <p:extLst>
      <p:ext uri="{BB962C8B-B14F-4D97-AF65-F5344CB8AC3E}">
        <p14:creationId xmlns:p14="http://schemas.microsoft.com/office/powerpoint/2010/main" val="1311320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620688"/>
            <a:ext cx="8229600" cy="5505475"/>
          </a:xfrm>
        </p:spPr>
        <p:txBody>
          <a:bodyPr/>
          <a:lstStyle/>
          <a:p>
            <a:r>
              <a:rPr lang="tr-TR" b="1" dirty="0"/>
              <a:t>1.5.Hesaba Dayalı Dosyalar</a:t>
            </a:r>
          </a:p>
          <a:p>
            <a:endParaRPr lang="tr-TR" b="1" dirty="0"/>
          </a:p>
          <a:p>
            <a:pPr algn="just"/>
            <a:r>
              <a:rPr lang="tr-TR" dirty="0"/>
              <a:t>Bir diğer doğrudan erişimli dosya türü hesaba dayalı dosyalar (</a:t>
            </a:r>
            <a:r>
              <a:rPr lang="tr-TR" dirty="0" err="1"/>
              <a:t>hashes</a:t>
            </a:r>
            <a:r>
              <a:rPr lang="tr-TR" dirty="0"/>
              <a:t> </a:t>
            </a:r>
            <a:r>
              <a:rPr lang="tr-TR" dirty="0" err="1"/>
              <a:t>files</a:t>
            </a:r>
            <a:r>
              <a:rPr lang="tr-TR" dirty="0"/>
              <a:t>) olarak bilinir.</a:t>
            </a:r>
          </a:p>
          <a:p>
            <a:pPr algn="just"/>
            <a:r>
              <a:rPr lang="tr-TR" dirty="0"/>
              <a:t>Bu tür dosyalar dizinli dosyalar gibi ayrı bir dizinin tutulmasını gerektirmez.</a:t>
            </a:r>
          </a:p>
          <a:p>
            <a:pPr algn="just"/>
            <a:r>
              <a:rPr lang="tr-TR" dirty="0"/>
              <a:t>Dosyanın herhangi bir kaydına doğrudan doğruya erişebilmek için bir hesaplama (çırpı) algoritması kullanılır.</a:t>
            </a:r>
          </a:p>
        </p:txBody>
      </p:sp>
    </p:spTree>
    <p:extLst>
      <p:ext uri="{BB962C8B-B14F-4D97-AF65-F5344CB8AC3E}">
        <p14:creationId xmlns:p14="http://schemas.microsoft.com/office/powerpoint/2010/main" val="14320189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2.4.1.Veri Temizleme</a:t>
            </a:r>
          </a:p>
        </p:txBody>
      </p:sp>
      <p:sp>
        <p:nvSpPr>
          <p:cNvPr id="3" name="İçerik Yer Tutucusu 2"/>
          <p:cNvSpPr>
            <a:spLocks noGrp="1"/>
          </p:cNvSpPr>
          <p:nvPr>
            <p:ph idx="1"/>
          </p:nvPr>
        </p:nvSpPr>
        <p:spPr/>
        <p:txBody>
          <a:bodyPr/>
          <a:lstStyle/>
          <a:p>
            <a:pPr algn="just">
              <a:lnSpc>
                <a:spcPct val="150000"/>
              </a:lnSpc>
            </a:pPr>
            <a:r>
              <a:rPr lang="tr-TR" dirty="0"/>
              <a:t>Bazı uygulamalarda, üzerinde çözümleme yapılacak verilerin istenen özelliklere sahip olmadığı görülebilir.</a:t>
            </a:r>
          </a:p>
          <a:p>
            <a:pPr algn="just">
              <a:lnSpc>
                <a:spcPct val="150000"/>
              </a:lnSpc>
            </a:pPr>
            <a:r>
              <a:rPr lang="tr-TR" dirty="0"/>
              <a:t>Örneğin eksik verilerle ve uygun olmayan verilerin oluşturduğu tutarsız verilerle karşılaşılabilir.</a:t>
            </a:r>
          </a:p>
          <a:p>
            <a:endParaRPr lang="tr-TR" dirty="0"/>
          </a:p>
        </p:txBody>
      </p:sp>
    </p:spTree>
    <p:extLst>
      <p:ext uri="{BB962C8B-B14F-4D97-AF65-F5344CB8AC3E}">
        <p14:creationId xmlns:p14="http://schemas.microsoft.com/office/powerpoint/2010/main" val="23087059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fontScale="92500" lnSpcReduction="20000"/>
          </a:bodyPr>
          <a:lstStyle/>
          <a:p>
            <a:pPr algn="just">
              <a:lnSpc>
                <a:spcPct val="150000"/>
              </a:lnSpc>
            </a:pPr>
            <a:r>
              <a:rPr lang="tr-TR" dirty="0"/>
              <a:t>Veri tabanında yer alan tutarsız ve hatalı veriler </a:t>
            </a:r>
            <a:r>
              <a:rPr lang="tr-TR" i="1" u="sng" dirty="0"/>
              <a:t>gürültü</a:t>
            </a:r>
            <a:r>
              <a:rPr lang="tr-TR" i="1" dirty="0"/>
              <a:t> </a:t>
            </a:r>
            <a:r>
              <a:rPr lang="tr-TR" dirty="0"/>
              <a:t>olarak değerlendirilmektedir.</a:t>
            </a:r>
          </a:p>
          <a:p>
            <a:pPr algn="just">
              <a:lnSpc>
                <a:spcPct val="150000"/>
              </a:lnSpc>
            </a:pPr>
            <a:r>
              <a:rPr lang="tr-TR" dirty="0"/>
              <a:t>Bu gibi durumlarda verinin söz konusu sorunlardan temizlenmesi gerekecektir.</a:t>
            </a:r>
          </a:p>
          <a:p>
            <a:pPr algn="just">
              <a:lnSpc>
                <a:spcPct val="150000"/>
              </a:lnSpc>
            </a:pPr>
            <a:r>
              <a:rPr lang="tr-TR" dirty="0"/>
              <a:t>Eksik verilerin yerine yenileri belirlenerek konulmalıdır.</a:t>
            </a:r>
          </a:p>
          <a:p>
            <a:endParaRPr lang="tr-TR" dirty="0"/>
          </a:p>
        </p:txBody>
      </p:sp>
    </p:spTree>
    <p:extLst>
      <p:ext uri="{BB962C8B-B14F-4D97-AF65-F5344CB8AC3E}">
        <p14:creationId xmlns:p14="http://schemas.microsoft.com/office/powerpoint/2010/main" val="7689701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a:xfrm>
            <a:off x="323528" y="1646237"/>
            <a:ext cx="8363272" cy="4526280"/>
          </a:xfrm>
        </p:spPr>
        <p:txBody>
          <a:bodyPr>
            <a:normAutofit fontScale="92500" lnSpcReduction="20000"/>
          </a:bodyPr>
          <a:lstStyle/>
          <a:p>
            <a:pPr algn="just">
              <a:lnSpc>
                <a:spcPct val="150000"/>
              </a:lnSpc>
            </a:pPr>
            <a:r>
              <a:rPr lang="tr-TR" dirty="0"/>
              <a:t>Bunun için aşağıdaki yöntemlerden biri kullanılabilir,</a:t>
            </a:r>
          </a:p>
          <a:p>
            <a:pPr algn="just">
              <a:lnSpc>
                <a:spcPct val="150000"/>
              </a:lnSpc>
            </a:pPr>
            <a:r>
              <a:rPr lang="tr-TR" dirty="0"/>
              <a:t>A) Eksik değer içeren kayıtlar veri kümesinden atılabilir.</a:t>
            </a:r>
          </a:p>
          <a:p>
            <a:pPr algn="just">
              <a:lnSpc>
                <a:spcPct val="150000"/>
              </a:lnSpc>
            </a:pPr>
            <a:r>
              <a:rPr lang="tr-TR" dirty="0"/>
              <a:t>B) Kayıp değerlerin yerine bir genel sabit kullanılabilir. Bütün  kayıp değerler için aynı sabit kullanılabilir.</a:t>
            </a:r>
          </a:p>
          <a:p>
            <a:endParaRPr lang="tr-TR" dirty="0"/>
          </a:p>
        </p:txBody>
      </p:sp>
    </p:spTree>
    <p:extLst>
      <p:ext uri="{BB962C8B-B14F-4D97-AF65-F5344CB8AC3E}">
        <p14:creationId xmlns:p14="http://schemas.microsoft.com/office/powerpoint/2010/main" val="24450384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pPr algn="just">
              <a:lnSpc>
                <a:spcPct val="150000"/>
              </a:lnSpc>
            </a:pPr>
            <a:r>
              <a:rPr lang="tr-TR" dirty="0"/>
              <a:t>Örneğin «bilinmiyor» değeri bu eksik veri yerine kullanılabilir.</a:t>
            </a:r>
          </a:p>
          <a:p>
            <a:pPr algn="just">
              <a:lnSpc>
                <a:spcPct val="150000"/>
              </a:lnSpc>
            </a:pPr>
            <a:r>
              <a:rPr lang="tr-TR" dirty="0"/>
              <a:t>Ancak bütün değişkenlere kayıp değerler yerine aynı sabit değerin kullanımı sorun yaratacaktır.</a:t>
            </a:r>
          </a:p>
          <a:p>
            <a:endParaRPr lang="tr-TR" dirty="0"/>
          </a:p>
        </p:txBody>
      </p:sp>
    </p:spTree>
    <p:extLst>
      <p:ext uri="{BB962C8B-B14F-4D97-AF65-F5344CB8AC3E}">
        <p14:creationId xmlns:p14="http://schemas.microsoft.com/office/powerpoint/2010/main" val="34657885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fontScale="92500" lnSpcReduction="20000"/>
          </a:bodyPr>
          <a:lstStyle/>
          <a:p>
            <a:pPr algn="just">
              <a:lnSpc>
                <a:spcPct val="150000"/>
              </a:lnSpc>
            </a:pPr>
            <a:r>
              <a:rPr lang="tr-TR" dirty="0"/>
              <a:t>C) Değişkenlerin tüm verileri kullanılarak ortalaması hesaplanır ve eksik değer yerine bu değer konulabilir.</a:t>
            </a:r>
          </a:p>
          <a:p>
            <a:pPr algn="just">
              <a:lnSpc>
                <a:spcPct val="150000"/>
              </a:lnSpc>
            </a:pPr>
            <a:r>
              <a:rPr lang="tr-TR" dirty="0"/>
              <a:t>D) Değişkenlerin tüm verileri yerine, sadece bir sınıfa ait örneklerin değişken ortalaması hesaplanarak eksik değer yerine kullanılabilir</a:t>
            </a:r>
          </a:p>
          <a:p>
            <a:endParaRPr lang="tr-TR" dirty="0"/>
          </a:p>
          <a:p>
            <a:endParaRPr lang="tr-TR" dirty="0"/>
          </a:p>
        </p:txBody>
      </p:sp>
    </p:spTree>
    <p:extLst>
      <p:ext uri="{BB962C8B-B14F-4D97-AF65-F5344CB8AC3E}">
        <p14:creationId xmlns:p14="http://schemas.microsoft.com/office/powerpoint/2010/main" val="40738318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pPr algn="just">
              <a:lnSpc>
                <a:spcPct val="150000"/>
              </a:lnSpc>
            </a:pPr>
            <a:r>
              <a:rPr lang="tr-TR" dirty="0"/>
              <a:t>E)Verilere uygun bir tahmin yapılarak, örneğin regresyon ya da karar ağacı modeli kurularak eksik değer tahmin edilebilir ve eksik değer yerine kullanılabilir.</a:t>
            </a:r>
          </a:p>
        </p:txBody>
      </p:sp>
    </p:spTree>
    <p:extLst>
      <p:ext uri="{BB962C8B-B14F-4D97-AF65-F5344CB8AC3E}">
        <p14:creationId xmlns:p14="http://schemas.microsoft.com/office/powerpoint/2010/main" val="3129399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2.4.2.Veri Bütünleştirme</a:t>
            </a:r>
          </a:p>
        </p:txBody>
      </p:sp>
      <p:sp>
        <p:nvSpPr>
          <p:cNvPr id="3" name="İçerik Yer Tutucusu 2"/>
          <p:cNvSpPr>
            <a:spLocks noGrp="1"/>
          </p:cNvSpPr>
          <p:nvPr>
            <p:ph idx="1"/>
          </p:nvPr>
        </p:nvSpPr>
        <p:spPr/>
        <p:txBody>
          <a:bodyPr/>
          <a:lstStyle/>
          <a:p>
            <a:pPr algn="just">
              <a:lnSpc>
                <a:spcPct val="150000"/>
              </a:lnSpc>
            </a:pPr>
            <a:r>
              <a:rPr lang="tr-TR" dirty="0"/>
              <a:t>Farklı veri tabanlarından ya da  veri kaynaklarından elde edilen verilerin birlikte değerlendirmeye alınabilmesi için farklı türdeki verilerin tek türe dönüştürülmesi yani bütünleştirilmesi söz konusu olacaktır.</a:t>
            </a:r>
          </a:p>
        </p:txBody>
      </p:sp>
    </p:spTree>
    <p:extLst>
      <p:ext uri="{BB962C8B-B14F-4D97-AF65-F5344CB8AC3E}">
        <p14:creationId xmlns:p14="http://schemas.microsoft.com/office/powerpoint/2010/main" val="1402724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2.4.3.Veri İndirgeme</a:t>
            </a:r>
          </a:p>
        </p:txBody>
      </p:sp>
      <p:sp>
        <p:nvSpPr>
          <p:cNvPr id="3" name="İçerik Yer Tutucusu 2"/>
          <p:cNvSpPr>
            <a:spLocks noGrp="1"/>
          </p:cNvSpPr>
          <p:nvPr>
            <p:ph idx="1"/>
          </p:nvPr>
        </p:nvSpPr>
        <p:spPr/>
        <p:txBody>
          <a:bodyPr/>
          <a:lstStyle/>
          <a:p>
            <a:pPr algn="just">
              <a:lnSpc>
                <a:spcPct val="150000"/>
              </a:lnSpc>
            </a:pPr>
            <a:r>
              <a:rPr lang="tr-TR" dirty="0"/>
              <a:t>Veri madenciliği uygulamalarında bazen çözümleme işlemi uzun süre alabilir.</a:t>
            </a:r>
          </a:p>
          <a:p>
            <a:pPr algn="just">
              <a:lnSpc>
                <a:spcPct val="150000"/>
              </a:lnSpc>
            </a:pPr>
            <a:r>
              <a:rPr lang="tr-TR" dirty="0"/>
              <a:t>Eğer çözümlemeden elde edilecek sonucun değişmeyeceğine inanılıyorsa veri sayısı ya da değişkenlerin sayısı azaltılabilir.</a:t>
            </a:r>
          </a:p>
        </p:txBody>
      </p:sp>
    </p:spTree>
    <p:extLst>
      <p:ext uri="{BB962C8B-B14F-4D97-AF65-F5344CB8AC3E}">
        <p14:creationId xmlns:p14="http://schemas.microsoft.com/office/powerpoint/2010/main" val="1928124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fontScale="92500" lnSpcReduction="10000"/>
          </a:bodyPr>
          <a:lstStyle/>
          <a:p>
            <a:pPr algn="just">
              <a:lnSpc>
                <a:spcPct val="150000"/>
              </a:lnSpc>
            </a:pPr>
            <a:r>
              <a:rPr lang="tr-TR" dirty="0"/>
              <a:t>Veri indirgeme çeşitli biçimlerde yapılabilir.</a:t>
            </a:r>
          </a:p>
          <a:p>
            <a:pPr algn="just">
              <a:lnSpc>
                <a:spcPct val="150000"/>
              </a:lnSpc>
            </a:pPr>
            <a:r>
              <a:rPr lang="tr-TR" dirty="0"/>
              <a:t>a. Veri birleştirme veya veri küpü</a:t>
            </a:r>
          </a:p>
          <a:p>
            <a:pPr algn="just">
              <a:lnSpc>
                <a:spcPct val="150000"/>
              </a:lnSpc>
            </a:pPr>
            <a:r>
              <a:rPr lang="tr-TR" dirty="0"/>
              <a:t>b. Boyut indirgeme</a:t>
            </a:r>
          </a:p>
          <a:p>
            <a:pPr algn="just">
              <a:lnSpc>
                <a:spcPct val="150000"/>
              </a:lnSpc>
            </a:pPr>
            <a:r>
              <a:rPr lang="tr-TR" dirty="0"/>
              <a:t>c. Veri sıkıştırma</a:t>
            </a:r>
          </a:p>
          <a:p>
            <a:pPr algn="just">
              <a:lnSpc>
                <a:spcPct val="150000"/>
              </a:lnSpc>
            </a:pPr>
            <a:r>
              <a:rPr lang="tr-TR" dirty="0"/>
              <a:t>d. Örnekleme</a:t>
            </a:r>
          </a:p>
          <a:p>
            <a:pPr algn="just">
              <a:lnSpc>
                <a:spcPct val="150000"/>
              </a:lnSpc>
            </a:pPr>
            <a:r>
              <a:rPr lang="tr-TR" dirty="0"/>
              <a:t>e. Genelleme </a:t>
            </a:r>
          </a:p>
        </p:txBody>
      </p:sp>
    </p:spTree>
    <p:extLst>
      <p:ext uri="{BB962C8B-B14F-4D97-AF65-F5344CB8AC3E}">
        <p14:creationId xmlns:p14="http://schemas.microsoft.com/office/powerpoint/2010/main" val="36770427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2.4.4.Veri Dönüştürme</a:t>
            </a:r>
          </a:p>
        </p:txBody>
      </p:sp>
      <p:sp>
        <p:nvSpPr>
          <p:cNvPr id="3" name="İçerik Yer Tutucusu 2"/>
          <p:cNvSpPr>
            <a:spLocks noGrp="1"/>
          </p:cNvSpPr>
          <p:nvPr>
            <p:ph idx="1"/>
          </p:nvPr>
        </p:nvSpPr>
        <p:spPr>
          <a:xfrm>
            <a:off x="323528" y="1646237"/>
            <a:ext cx="8496944" cy="4526280"/>
          </a:xfrm>
        </p:spPr>
        <p:txBody>
          <a:bodyPr>
            <a:normAutofit lnSpcReduction="10000"/>
          </a:bodyPr>
          <a:lstStyle/>
          <a:p>
            <a:pPr algn="just"/>
            <a:r>
              <a:rPr lang="tr-TR" dirty="0"/>
              <a:t>Veriyi bazı durumlarda veri madenciliği çözümlemelerine aynen katmak uygun olmayabilir.</a:t>
            </a:r>
          </a:p>
          <a:p>
            <a:pPr algn="just"/>
            <a:endParaRPr lang="tr-TR" sz="1400" dirty="0"/>
          </a:p>
          <a:p>
            <a:pPr algn="just"/>
            <a:r>
              <a:rPr lang="tr-TR" dirty="0"/>
              <a:t>Değişkenlerin ortalama ve varyansları birbirlerinden önemli ölçüde farklı olduğu taktirde büyük ortalama ve varyansa sahip değişkenlerin diğerleri üzerindeki baskısı daha fazla olur ve onların rolleri önemli ölçüde azaltır.</a:t>
            </a:r>
          </a:p>
        </p:txBody>
      </p:sp>
    </p:spTree>
    <p:extLst>
      <p:ext uri="{BB962C8B-B14F-4D97-AF65-F5344CB8AC3E}">
        <p14:creationId xmlns:p14="http://schemas.microsoft.com/office/powerpoint/2010/main" val="35174392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öküm">
  <a:themeElements>
    <a:clrScheme name="Döküm">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Döküm">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Döküm">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Foundry</Template>
  <TotalTime>1527</TotalTime>
  <Words>17525</Words>
  <Application>Microsoft Office PowerPoint</Application>
  <PresentationFormat>Ekran Gösterisi (4:3)</PresentationFormat>
  <Paragraphs>3345</Paragraphs>
  <Slides>350</Slides>
  <Notes>5</Notes>
  <HiddenSlides>0</HiddenSlides>
  <MMClips>0</MMClips>
  <ScaleCrop>false</ScaleCrop>
  <HeadingPairs>
    <vt:vector size="8" baseType="variant">
      <vt:variant>
        <vt:lpstr>Kullanılan Yazı Tipleri</vt:lpstr>
      </vt:variant>
      <vt:variant>
        <vt:i4>7</vt:i4>
      </vt:variant>
      <vt:variant>
        <vt:lpstr>Tema</vt:lpstr>
      </vt:variant>
      <vt:variant>
        <vt:i4>1</vt:i4>
      </vt:variant>
      <vt:variant>
        <vt:lpstr>Eklenmiş OLE Hizmet Programları</vt:lpstr>
      </vt:variant>
      <vt:variant>
        <vt:i4>2</vt:i4>
      </vt:variant>
      <vt:variant>
        <vt:lpstr>Slayt Başlıkları</vt:lpstr>
      </vt:variant>
      <vt:variant>
        <vt:i4>350</vt:i4>
      </vt:variant>
    </vt:vector>
  </HeadingPairs>
  <TitlesOfParts>
    <vt:vector size="360" baseType="lpstr">
      <vt:lpstr>Calibri</vt:lpstr>
      <vt:lpstr>Cambria Math</vt:lpstr>
      <vt:lpstr>Courier New</vt:lpstr>
      <vt:lpstr>Rockwell</vt:lpstr>
      <vt:lpstr>Times New Roman</vt:lpstr>
      <vt:lpstr>Wingdings</vt:lpstr>
      <vt:lpstr>Wingdings 2</vt:lpstr>
      <vt:lpstr>Döküm</vt:lpstr>
      <vt:lpstr>Equation</vt:lpstr>
      <vt:lpstr>Belge</vt:lpstr>
      <vt:lpstr>Bölüm 1</vt:lpstr>
      <vt:lpstr>Veri Ambarı</vt:lpstr>
      <vt:lpstr>1.Temel Kavramlar</vt:lpstr>
      <vt:lpstr>PowerPoint Sunusu</vt:lpstr>
      <vt:lpstr>PowerPoint Sunusu</vt:lpstr>
      <vt:lpstr>PowerPoint Sunusu</vt:lpstr>
      <vt:lpstr>PowerPoint Sunusu</vt:lpstr>
      <vt:lpstr>PowerPoint Sunusu</vt:lpstr>
      <vt:lpstr>PowerPoint Sunusu</vt:lpstr>
      <vt:lpstr>PowerPoint Sunusu</vt:lpstr>
      <vt:lpstr>PowerPoint Sunusu</vt:lpstr>
      <vt:lpstr>Veri Modelleri</vt:lpstr>
      <vt:lpstr>2.Veri Ambarı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2.3. Veri Ambarının Temel Özellikleri</vt:lpstr>
      <vt:lpstr>PowerPoint Sunusu</vt:lpstr>
      <vt:lpstr>PowerPoint Sunusu</vt:lpstr>
      <vt:lpstr>PowerPoint Sunusu</vt:lpstr>
      <vt:lpstr>2.5. Veri Ambarını  İçerdiği Veri</vt:lpstr>
      <vt:lpstr>PowerPoint Sunusu</vt:lpstr>
      <vt:lpstr>Metadata şu özelliklere sahiptir;</vt:lpstr>
      <vt:lpstr>PowerPoint Sunusu</vt:lpstr>
      <vt:lpstr>PowerPoint Sunusu</vt:lpstr>
      <vt:lpstr>PowerPoint Sunusu</vt:lpstr>
      <vt:lpstr>PowerPoint Sunusu</vt:lpstr>
      <vt:lpstr>PowerPoint Sunusu</vt:lpstr>
      <vt:lpstr>PowerPoint Sunusu</vt:lpstr>
      <vt:lpstr>2.6. Veri Ambarı Veri Modeli</vt:lpstr>
      <vt:lpstr>PowerPoint Sunusu</vt:lpstr>
      <vt:lpstr>2.7. Veri Ambarı Mimarisi</vt:lpstr>
      <vt:lpstr>PowerPoint Sunusu</vt:lpstr>
      <vt:lpstr>2.7.1. Verinin Dönüştürülmesi</vt:lpstr>
      <vt:lpstr>PowerPoint Sunusu</vt:lpstr>
      <vt:lpstr>2.7.2 Veri Ambarının oluşturulması</vt:lpstr>
      <vt:lpstr>PowerPoint Sunusu</vt:lpstr>
      <vt:lpstr>PowerPoint Sunusu</vt:lpstr>
      <vt:lpstr>PowerPoint Sunusu</vt:lpstr>
      <vt:lpstr>2.7.3. Kullanıcıların Veri Ambarına Erişimi </vt:lpstr>
      <vt:lpstr>PowerPoint Sunusu</vt:lpstr>
      <vt:lpstr>PowerPoint Sunusu</vt:lpstr>
      <vt:lpstr>2.8. Veri Ambarı ve OLTP Sistemlerin Genel Karşılaştırılması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Veri Madenciliğine Giriş</vt:lpstr>
      <vt:lpstr>PowerPoint Sunusu</vt:lpstr>
      <vt:lpstr>2.1.Veriyi Bilgiye Dönüştürmenin Yolu</vt:lpstr>
      <vt:lpstr>PowerPoint Sunusu</vt:lpstr>
      <vt:lpstr>PowerPoint Sunusu</vt:lpstr>
      <vt:lpstr>PowerPoint Sunusu</vt:lpstr>
      <vt:lpstr>PowerPoint Sunusu</vt:lpstr>
      <vt:lpstr>PowerPoint Sunusu</vt:lpstr>
      <vt:lpstr>2.2.Veri Madenciliği</vt:lpstr>
      <vt:lpstr>PowerPoint Sunusu</vt:lpstr>
      <vt:lpstr>PowerPoint Sunusu</vt:lpstr>
      <vt:lpstr>PowerPoint Sunusu</vt:lpstr>
      <vt:lpstr>2.3.Uygulama Alanları</vt:lpstr>
      <vt:lpstr>Pazarlama</vt:lpstr>
      <vt:lpstr>Bankacılık</vt:lpstr>
      <vt:lpstr>Sigortacılık</vt:lpstr>
      <vt:lpstr>Elektronik Ticaret</vt:lpstr>
      <vt:lpstr>2.4.Veri Madenciliği Süreci</vt:lpstr>
      <vt:lpstr>2.4.1.Veri Temizleme</vt:lpstr>
      <vt:lpstr>PowerPoint Sunusu</vt:lpstr>
      <vt:lpstr>PowerPoint Sunusu</vt:lpstr>
      <vt:lpstr>PowerPoint Sunusu</vt:lpstr>
      <vt:lpstr>PowerPoint Sunusu</vt:lpstr>
      <vt:lpstr>PowerPoint Sunusu</vt:lpstr>
      <vt:lpstr>2.4.2.Veri Bütünleştirme</vt:lpstr>
      <vt:lpstr>2.4.3.Veri İndirgeme</vt:lpstr>
      <vt:lpstr>PowerPoint Sunusu</vt:lpstr>
      <vt:lpstr>2.4.4.Veri Dönüştürme</vt:lpstr>
      <vt:lpstr>PowerPoint Sunusu</vt:lpstr>
      <vt:lpstr>2.4.4.1.Min-Max Normalleştirilmesi</vt:lpstr>
      <vt:lpstr>PowerPoint Sunusu</vt:lpstr>
      <vt:lpstr>Örnek:</vt:lpstr>
      <vt:lpstr>PowerPoint Sunusu</vt:lpstr>
      <vt:lpstr>PowerPoint Sunusu</vt:lpstr>
      <vt:lpstr>2.4.4.2.Z-score Standartlaştırması</vt:lpstr>
      <vt:lpstr>PowerPoint Sunusu</vt:lpstr>
      <vt:lpstr>Örnek:</vt:lpstr>
      <vt:lpstr>PowerPoint Sunusu</vt:lpstr>
      <vt:lpstr>PowerPoint Sunusu</vt:lpstr>
      <vt:lpstr>2.4.5Veri Madenciliği Algoritmasını Uygulama</vt:lpstr>
      <vt:lpstr>2.4.6. Sonuçları Sunum ve Değerlendirme</vt:lpstr>
      <vt:lpstr>2.5. Veri Madenciliği Yöntemleri</vt:lpstr>
      <vt:lpstr>2.5.1.Sınıflandırma</vt:lpstr>
      <vt:lpstr>PowerPoint Sunusu</vt:lpstr>
      <vt:lpstr>Örnek:</vt:lpstr>
      <vt:lpstr>PowerPoint Sunusu</vt:lpstr>
      <vt:lpstr>PowerPoint Sunusu</vt:lpstr>
      <vt:lpstr>PowerPoint Sunusu</vt:lpstr>
      <vt:lpstr>PowerPoint Sunusu</vt:lpstr>
      <vt:lpstr>PowerPoint Sunusu</vt:lpstr>
      <vt:lpstr>2.5.2.Kümeleme</vt:lpstr>
      <vt:lpstr>Örnek </vt:lpstr>
      <vt:lpstr>PowerPoint Sunusu</vt:lpstr>
      <vt:lpstr>PowerPoint Sunusu</vt:lpstr>
      <vt:lpstr>PowerPoint Sunusu</vt:lpstr>
      <vt:lpstr>PowerPoint Sunusu</vt:lpstr>
      <vt:lpstr>2.5.3. Birliktelik Kuralları</vt:lpstr>
      <vt:lpstr>PowerPoint Sunusu</vt:lpstr>
      <vt:lpstr>PowerPoint Sunusu</vt:lpstr>
      <vt:lpstr>PowerPoint Sunusu</vt:lpstr>
      <vt:lpstr>Örnek:</vt:lpstr>
      <vt:lpstr>PowerPoint Sunusu</vt:lpstr>
      <vt:lpstr>PowerPoint Sunusu</vt:lpstr>
      <vt:lpstr>Doç. Dr. Murat KARABATAK</vt:lpstr>
      <vt:lpstr>Karar Ağaçları İle Sınıflandırma</vt:lpstr>
      <vt:lpstr>Sınıflandırma</vt:lpstr>
      <vt:lpstr>Sınıflandırma Süreci</vt:lpstr>
      <vt:lpstr>PowerPoint Sunusu</vt:lpstr>
      <vt:lpstr>PowerPoint Sunusu</vt:lpstr>
      <vt:lpstr>PowerPoint Sunusu</vt:lpstr>
      <vt:lpstr>Karar Ağaçlarıyla Sınıflandırma</vt:lpstr>
      <vt:lpstr>PowerPoint Sunusu</vt:lpstr>
      <vt:lpstr>Karar Ağaçlarında Dallanma Kriterleri</vt:lpstr>
      <vt:lpstr>ID3 Algoritması</vt:lpstr>
      <vt:lpstr>Entropi</vt:lpstr>
      <vt:lpstr>PowerPoint Sunusu</vt:lpstr>
      <vt:lpstr>PowerPoint Sunusu</vt:lpstr>
      <vt:lpstr>Örnek:</vt:lpstr>
      <vt:lpstr>Karar Ağaçlarında Entropi</vt:lpstr>
      <vt:lpstr>PowerPoint Sunusu</vt:lpstr>
      <vt:lpstr>PowerPoint Sunusu</vt:lpstr>
      <vt:lpstr>Örnek:</vt:lpstr>
      <vt:lpstr>PowerPoint Sunusu</vt:lpstr>
      <vt:lpstr>Dallanma İçin Niteliklerin Seçilmesi ve Kazanç Ölçütü</vt:lpstr>
      <vt:lpstr>Örnek: Tablo 3.1</vt:lpstr>
      <vt:lpstr>PowerPoint Sunusu</vt:lpstr>
      <vt:lpstr>PowerPoint Sunusu</vt:lpstr>
      <vt:lpstr>PowerPoint Sunusu</vt:lpstr>
      <vt:lpstr>PowerPoint Sunusu</vt:lpstr>
      <vt:lpstr>Uygulama  (Tablo 3.2)</vt:lpstr>
      <vt:lpstr>PowerPoint Sunusu</vt:lpstr>
      <vt:lpstr>PowerPoint Sunusu</vt:lpstr>
      <vt:lpstr>Adım 1: Birinci dallanma</vt:lpstr>
      <vt:lpstr>PowerPoint Sunusu</vt:lpstr>
      <vt:lpstr>Tablo 3.3 Bir önceki (Tablo 3.2) de yer alan eğitim kümesinin ISI ve OYUN değerleri</vt:lpstr>
      <vt:lpstr>PowerPoint Sunusu</vt:lpstr>
      <vt:lpstr>PowerPoint Sunusu</vt:lpstr>
      <vt:lpstr>PowerPoint Sunusu</vt:lpstr>
      <vt:lpstr>Tablo 3.4. HAVA ve OYUN nitelik değerleri</vt:lpstr>
      <vt:lpstr>PowerPoint Sunusu</vt:lpstr>
      <vt:lpstr>PowerPoint Sunusu</vt:lpstr>
      <vt:lpstr>Tablo 3.5. NEM ve OYUN nitelik değerleri</vt:lpstr>
      <vt:lpstr>PowerPoint Sunusu</vt:lpstr>
      <vt:lpstr>PowerPoint Sunusu</vt:lpstr>
      <vt:lpstr>Tablo 3.6. RÜZGAR ve OYUN nitelik değerleri</vt:lpstr>
      <vt:lpstr>PowerPoint Sunusu</vt:lpstr>
      <vt:lpstr>Tablo 3.7. Elde Edilen Kazanç Ölçütleri</vt:lpstr>
      <vt:lpstr>PowerPoint Sunusu</vt:lpstr>
      <vt:lpstr>Adım 2: HAVA niteliğinin ‘güneşli’ değeri için dallanma</vt:lpstr>
      <vt:lpstr>PowerPoint Sunusu</vt:lpstr>
      <vt:lpstr>Tablo 3.9. ISI ve OYUN nitelik değerleri</vt:lpstr>
      <vt:lpstr>PowerPoint Sunusu</vt:lpstr>
      <vt:lpstr>PowerPoint Sunusu</vt:lpstr>
      <vt:lpstr>Tablo 3.10. NEM ve OYUN nitelik değerleri</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Kazanç Oranı</vt:lpstr>
      <vt:lpstr>PowerPoint Sunusu</vt:lpstr>
      <vt:lpstr>Örnek:</vt:lpstr>
      <vt:lpstr>PowerPoint Sunusu</vt:lpstr>
      <vt:lpstr>PowerPoint Sunusu</vt:lpstr>
      <vt:lpstr>C4.5 Algoritması</vt:lpstr>
      <vt:lpstr>PowerPoint Sunusu</vt:lpstr>
      <vt:lpstr>Uygulama: Tablo 3.17 Eğitim kümesinin görünümü</vt:lpstr>
      <vt:lpstr>PowerPoint Sunusu</vt:lpstr>
      <vt:lpstr>Tablo 3.18</vt:lpstr>
      <vt:lpstr>PowerPoint Sunusu</vt:lpstr>
      <vt:lpstr>PowerPoint Sunusu</vt:lpstr>
      <vt:lpstr>PowerPoint Sunusu</vt:lpstr>
      <vt:lpstr>PowerPoint Sunusu</vt:lpstr>
      <vt:lpstr>Bilinmeyen Nitelik Değerleri</vt:lpstr>
      <vt:lpstr>PowerPoint Sunusu</vt:lpstr>
      <vt:lpstr>Tablo 3.21. Kayıp değerlere sahip veri tabanı</vt:lpstr>
      <vt:lpstr>PowerPoint Sunusu</vt:lpstr>
      <vt:lpstr>Karar Ağaçlarının Budanması</vt:lpstr>
      <vt:lpstr>PowerPoint Sunusu</vt:lpstr>
      <vt:lpstr>C4.5’de Budama</vt:lpstr>
      <vt:lpstr>Örnek:</vt:lpstr>
      <vt:lpstr>PowerPoint Sunusu</vt:lpstr>
      <vt:lpstr>Karar Kuralları Oluşturmak</vt:lpstr>
      <vt:lpstr>Örnek: Karar Ağacı</vt:lpstr>
      <vt:lpstr>PowerPoint Sunusu</vt:lpstr>
      <vt:lpstr>SINIFLANDIRMA VE REGRESYON AĞAÇLARI (CART)</vt:lpstr>
      <vt:lpstr>Sınıflandırma ve Regresyon Ağaçları (Classification And Regression Trees- CART)</vt:lpstr>
      <vt:lpstr>Twoing algoritması</vt:lpstr>
      <vt:lpstr>PowerPoint Sunusu</vt:lpstr>
      <vt:lpstr>PowerPoint Sunusu</vt:lpstr>
      <vt:lpstr>PowerPoint Sunusu</vt:lpstr>
      <vt:lpstr>PowerPoint Sunusu</vt:lpstr>
      <vt:lpstr>Örnek:</vt:lpstr>
      <vt:lpstr>PowerPoint Sunusu</vt:lpstr>
      <vt:lpstr>PowerPoint Sunusu</vt:lpstr>
      <vt:lpstr>PowerPoint Sunusu</vt:lpstr>
      <vt:lpstr>PowerPoint Sunusu</vt:lpstr>
      <vt:lpstr>PowerPoint Sunusu</vt:lpstr>
      <vt:lpstr>Örnek2:</vt:lpstr>
      <vt:lpstr>PowerPoint Sunusu</vt:lpstr>
      <vt:lpstr>PowerPoint Sunusu</vt:lpstr>
      <vt:lpstr>Uygulama</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Gini Algoritması:</vt:lpstr>
      <vt:lpstr>PowerPoint Sunusu</vt:lpstr>
      <vt:lpstr>PowerPoint Sunusu</vt:lpstr>
      <vt:lpstr>ÖRNEK</vt:lpstr>
      <vt:lpstr>Çözüm</vt:lpstr>
      <vt:lpstr>PowerPoint Sunusu</vt:lpstr>
      <vt:lpstr>UYGULAMA</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BELLEK TABANLI SINIFLANDIRMA</vt:lpstr>
      <vt:lpstr>En Yakın k-komşu Algoritması</vt:lpstr>
      <vt:lpstr>PowerPoint Sunusu</vt:lpstr>
      <vt:lpstr>PowerPoint Sunusu</vt:lpstr>
      <vt:lpstr>En yakın k- komşu Algoritması</vt:lpstr>
      <vt:lpstr>Uygulama 1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Ağırlıklı Oylama</vt:lpstr>
      <vt:lpstr>Uygulama3</vt:lpstr>
      <vt:lpstr>PowerPoint Sunusu</vt:lpstr>
      <vt:lpstr>PowerPoint Sunusu</vt:lpstr>
      <vt:lpstr>PowerPoint Sunusu</vt:lpstr>
      <vt:lpstr>PowerPoint Sunusu</vt:lpstr>
      <vt:lpstr>PowerPoint Sunusu</vt:lpstr>
      <vt:lpstr>PowerPoint Sunusu</vt:lpstr>
      <vt:lpstr>PowerPoint Sunusu</vt:lpstr>
      <vt:lpstr>PowerPoint Sunusu</vt:lpstr>
      <vt:lpstr>6.BÖLÜM   KÜMELEME</vt:lpstr>
      <vt:lpstr>İÇERİK</vt:lpstr>
      <vt:lpstr>KÜMELEME</vt:lpstr>
      <vt:lpstr>6.2.UZAKLIK ÖLÇÜLERİ</vt:lpstr>
      <vt:lpstr>PowerPoint Sunusu</vt:lpstr>
      <vt:lpstr>PowerPoint Sunusu</vt:lpstr>
      <vt:lpstr>6.2.2. MANHATTAN UZAKLIĞI  </vt:lpstr>
      <vt:lpstr>Örnek </vt:lpstr>
      <vt:lpstr>PowerPoint Sunusu</vt:lpstr>
      <vt:lpstr>PowerPoint Sunusu</vt:lpstr>
      <vt:lpstr>PowerPoint Sunusu</vt:lpstr>
      <vt:lpstr>6.3.Hiyerarşik Kümeleme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Bölüm 1</dc:title>
  <dc:creator>GÜL</dc:creator>
  <cp:lastModifiedBy>Emin</cp:lastModifiedBy>
  <cp:revision>69</cp:revision>
  <dcterms:created xsi:type="dcterms:W3CDTF">2013-02-19T14:07:07Z</dcterms:created>
  <dcterms:modified xsi:type="dcterms:W3CDTF">2021-05-04T21:43:35Z</dcterms:modified>
</cp:coreProperties>
</file>